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2" r:id="rId1"/>
  </p:sldMasterIdLst>
  <p:notesMasterIdLst>
    <p:notesMasterId r:id="rId14"/>
  </p:notesMasterIdLst>
  <p:sldIdLst>
    <p:sldId id="256" r:id="rId2"/>
    <p:sldId id="377" r:id="rId3"/>
    <p:sldId id="389" r:id="rId4"/>
    <p:sldId id="390" r:id="rId5"/>
    <p:sldId id="376" r:id="rId6"/>
    <p:sldId id="391" r:id="rId7"/>
    <p:sldId id="396" r:id="rId8"/>
    <p:sldId id="397" r:id="rId9"/>
    <p:sldId id="398" r:id="rId10"/>
    <p:sldId id="392" r:id="rId11"/>
    <p:sldId id="394" r:id="rId12"/>
    <p:sldId id="3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Style léger 3 - Accentuation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36" autoAdjust="0"/>
    <p:restoredTop sz="95223" autoAdjust="0"/>
  </p:normalViewPr>
  <p:slideViewPr>
    <p:cSldViewPr>
      <p:cViewPr>
        <p:scale>
          <a:sx n="50" d="100"/>
          <a:sy n="50" d="100"/>
        </p:scale>
        <p:origin x="-1051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E150F-4B71-42B8-8607-3249CCD1BE5B}" type="datetimeFigureOut">
              <a:rPr lang="fr-FR" smtClean="0"/>
              <a:pPr/>
              <a:t>19/05/2015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EE11B-E859-4092-BA41-EE3086513C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4448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8AF03-7270-45C2-A683-C5E353EF01A5}" type="datetime4">
              <a:rPr lang="en-US" smtClean="0"/>
              <a:pPr/>
              <a:t>May 19,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7" name="ZoneTexte 16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39" y="0"/>
            <a:ext cx="876130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May 19,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May 19,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4" name="ZoneTexte 13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May 19,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May 19, 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May 19, 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May 19,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ZoneTexte 7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9BF1-FCD3-4395-8FF6-0047AF66228E}" type="datetime4">
              <a:rPr lang="en-US" smtClean="0"/>
              <a:pPr/>
              <a:t>May 19,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61222-2C8B-4501-BE87-6797EC025925}" type="datetime4">
              <a:rPr lang="en-US" smtClean="0"/>
              <a:pPr/>
              <a:t>May 19,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5" name="ZoneTexte 14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May 19,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May 19,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735" y="0"/>
            <a:ext cx="727622" cy="89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076450"/>
            <a:ext cx="8100392" cy="46291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May 19,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3073"/>
            <a:ext cx="887435" cy="967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ZoneTexte 13"/>
          <p:cNvSpPr txBox="1"/>
          <p:nvPr userDrawn="1"/>
        </p:nvSpPr>
        <p:spPr>
          <a:xfrm>
            <a:off x="0" y="6519446"/>
            <a:ext cx="9144000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Formation  </a:t>
            </a:r>
            <a:r>
              <a:rPr lang="fr-FR" sz="1600" dirty="0" err="1" smtClean="0">
                <a:solidFill>
                  <a:schemeClr val="bg1"/>
                </a:solidFill>
              </a:rPr>
              <a:t>Opticlim</a:t>
            </a:r>
            <a:r>
              <a:rPr lang="fr-FR" sz="1600" dirty="0" smtClean="0">
                <a:solidFill>
                  <a:schemeClr val="bg1"/>
                </a:solidFill>
              </a:rPr>
              <a:t>  GUYANE – Mai</a:t>
            </a:r>
            <a:r>
              <a:rPr lang="fr-FR" sz="1600" baseline="0" dirty="0" smtClean="0">
                <a:solidFill>
                  <a:schemeClr val="bg1"/>
                </a:solidFill>
              </a:rPr>
              <a:t> 2015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5" y="0"/>
            <a:ext cx="5135421" cy="6525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323528" y="3789040"/>
            <a:ext cx="8640960" cy="2631615"/>
          </a:xfrm>
        </p:spPr>
        <p:txBody>
          <a:bodyPr>
            <a:normAutofit fontScale="70000" lnSpcReduction="20000"/>
          </a:bodyPr>
          <a:lstStyle/>
          <a:p>
            <a:pPr>
              <a:tabLst>
                <a:tab pos="631825" algn="l"/>
              </a:tabLst>
            </a:pPr>
            <a:r>
              <a:rPr lang="fr-FR" sz="3400" dirty="0" smtClean="0"/>
              <a:t>ADEME Guyane</a:t>
            </a:r>
          </a:p>
          <a:p>
            <a:endParaRPr lang="fr-FR" sz="3200" dirty="0"/>
          </a:p>
          <a:p>
            <a:pPr marL="457200" indent="-457200">
              <a:buFont typeface="Arial" pitchFamily="34" charset="0"/>
              <a:buChar char="•"/>
            </a:pPr>
            <a:r>
              <a:rPr lang="fr-FR" sz="3200" dirty="0" smtClean="0"/>
              <a:t>AIEE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fr-FR" sz="3200" dirty="0" smtClean="0"/>
              <a:t>IMAGEEN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fr-FR" sz="3200" dirty="0" smtClean="0"/>
              <a:t>FLI</a:t>
            </a:r>
          </a:p>
          <a:p>
            <a:endParaRPr lang="fr-FR" sz="3200" dirty="0"/>
          </a:p>
          <a:p>
            <a:r>
              <a:rPr lang="fr-FR" sz="3200" dirty="0" smtClean="0"/>
              <a:t>Session du 20 </a:t>
            </a:r>
            <a:r>
              <a:rPr lang="fr-FR" sz="3200" dirty="0"/>
              <a:t>et 21 mai 2015</a:t>
            </a:r>
            <a:endParaRPr lang="fr-FR" sz="2000" dirty="0"/>
          </a:p>
        </p:txBody>
      </p:sp>
      <p:sp>
        <p:nvSpPr>
          <p:cNvPr id="3" name="Titre 2"/>
          <p:cNvSpPr>
            <a:spLocks noGrp="1"/>
          </p:cNvSpPr>
          <p:nvPr>
            <p:ph type="ctrTitle"/>
          </p:nvPr>
        </p:nvSpPr>
        <p:spPr>
          <a:xfrm>
            <a:off x="1331640" y="620688"/>
            <a:ext cx="8280920" cy="1780108"/>
          </a:xfrm>
        </p:spPr>
        <p:txBody>
          <a:bodyPr>
            <a:normAutofit fontScale="90000"/>
          </a:bodyPr>
          <a:lstStyle/>
          <a:p>
            <a:pPr marL="182880" indent="0">
              <a:buNone/>
            </a:pPr>
            <a:r>
              <a:rPr lang="fr-FR" sz="6000" dirty="0" smtClean="0">
                <a:solidFill>
                  <a:srgbClr val="073E87"/>
                </a:solidFill>
              </a:rPr>
              <a:t>OPTICLIM </a:t>
            </a:r>
            <a:br>
              <a:rPr lang="fr-FR" sz="6000" dirty="0" smtClean="0">
                <a:solidFill>
                  <a:srgbClr val="073E87"/>
                </a:solidFill>
              </a:rPr>
            </a:br>
            <a:r>
              <a:rPr lang="fr-FR" sz="6000" dirty="0" smtClean="0">
                <a:solidFill>
                  <a:srgbClr val="073E87"/>
                </a:solidFill>
              </a:rPr>
              <a:t>Guyane</a:t>
            </a:r>
            <a:endParaRPr lang="fr-FR" sz="6000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8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07504" y="1916832"/>
            <a:ext cx="8625136" cy="1252728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fr-FR" sz="3600" dirty="0" smtClean="0">
                <a:latin typeface="+mn-lt"/>
                <a:ea typeface="Arial" pitchFamily="-1" charset="0"/>
                <a:cs typeface="Arial" pitchFamily="-1" charset="0"/>
              </a:rPr>
              <a:t>Séquence 11  </a:t>
            </a:r>
            <a:br>
              <a:rPr lang="fr-FR" sz="3600" dirty="0" smtClean="0">
                <a:latin typeface="+mn-lt"/>
                <a:ea typeface="Arial" pitchFamily="-1" charset="0"/>
                <a:cs typeface="Arial" pitchFamily="-1" charset="0"/>
              </a:rPr>
            </a:br>
            <a:r>
              <a:rPr lang="fr-FR" sz="3600" dirty="0" smtClean="0">
                <a:effectLst/>
              </a:rPr>
              <a:t>Introduction </a:t>
            </a:r>
            <a:r>
              <a:rPr lang="fr-FR" sz="3600" dirty="0">
                <a:effectLst/>
              </a:rPr>
              <a:t>à la démarche OPTICLIM </a:t>
            </a:r>
            <a:endParaRPr lang="fr-FR" sz="3600" dirty="0">
              <a:latin typeface="+mn-lt"/>
            </a:endParaRPr>
          </a:p>
        </p:txBody>
      </p:sp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>
          <a:xfrm>
            <a:off x="683568" y="3429000"/>
            <a:ext cx="8676456" cy="51571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dirty="0"/>
              <a:t>Enjeux et attente de l’ADEME Guyane </a:t>
            </a:r>
          </a:p>
        </p:txBody>
      </p:sp>
    </p:spTree>
    <p:extLst>
      <p:ext uri="{BB962C8B-B14F-4D97-AF65-F5344CB8AC3E}">
        <p14:creationId xmlns:p14="http://schemas.microsoft.com/office/powerpoint/2010/main" val="3030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07504" y="1916832"/>
            <a:ext cx="8625136" cy="1252728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fr-FR" sz="3600" dirty="0" smtClean="0">
                <a:latin typeface="+mn-lt"/>
                <a:ea typeface="Arial" pitchFamily="-1" charset="0"/>
                <a:cs typeface="Arial" pitchFamily="-1" charset="0"/>
              </a:rPr>
              <a:t>Séquence 11  </a:t>
            </a:r>
            <a:br>
              <a:rPr lang="fr-FR" sz="3600" dirty="0" smtClean="0">
                <a:latin typeface="+mn-lt"/>
                <a:ea typeface="Arial" pitchFamily="-1" charset="0"/>
                <a:cs typeface="Arial" pitchFamily="-1" charset="0"/>
              </a:rPr>
            </a:br>
            <a:r>
              <a:rPr lang="fr-FR" sz="3600" dirty="0" smtClean="0">
                <a:effectLst/>
              </a:rPr>
              <a:t>Introduction </a:t>
            </a:r>
            <a:r>
              <a:rPr lang="fr-FR" sz="3600" dirty="0">
                <a:effectLst/>
              </a:rPr>
              <a:t>à la démarche OPTICLIM </a:t>
            </a:r>
            <a:endParaRPr lang="fr-FR" sz="3600" dirty="0">
              <a:latin typeface="+mn-lt"/>
            </a:endParaRPr>
          </a:p>
        </p:txBody>
      </p:sp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>
          <a:xfrm>
            <a:off x="683568" y="3429000"/>
            <a:ext cx="8676456" cy="51571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dirty="0"/>
              <a:t>Positionnement </a:t>
            </a:r>
            <a:r>
              <a:rPr lang="fr-FR" sz="2800" dirty="0" smtClean="0"/>
              <a:t>d’OPTICLIM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14670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07504" y="1916832"/>
            <a:ext cx="8625136" cy="1252728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fr-FR" sz="3600" dirty="0" smtClean="0">
                <a:latin typeface="+mn-lt"/>
                <a:ea typeface="Arial" pitchFamily="-1" charset="0"/>
                <a:cs typeface="Arial" pitchFamily="-1" charset="0"/>
              </a:rPr>
              <a:t>Séquence 11  </a:t>
            </a:r>
            <a:br>
              <a:rPr lang="fr-FR" sz="3600" dirty="0" smtClean="0">
                <a:latin typeface="+mn-lt"/>
                <a:ea typeface="Arial" pitchFamily="-1" charset="0"/>
                <a:cs typeface="Arial" pitchFamily="-1" charset="0"/>
              </a:rPr>
            </a:br>
            <a:r>
              <a:rPr lang="fr-FR" sz="3600" dirty="0" smtClean="0">
                <a:effectLst/>
              </a:rPr>
              <a:t>Introduction </a:t>
            </a:r>
            <a:r>
              <a:rPr lang="fr-FR" sz="3600" dirty="0">
                <a:effectLst/>
              </a:rPr>
              <a:t>à la démarche OPTICLIM </a:t>
            </a:r>
            <a:endParaRPr lang="fr-FR" sz="3600" dirty="0">
              <a:latin typeface="+mn-lt"/>
            </a:endParaRPr>
          </a:p>
        </p:txBody>
      </p:sp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>
          <a:xfrm>
            <a:off x="683568" y="3429000"/>
            <a:ext cx="8676456" cy="5157192"/>
          </a:xfrm>
        </p:spPr>
        <p:txBody>
          <a:bodyPr>
            <a:normAutofit/>
          </a:bodyPr>
          <a:lstStyle/>
          <a:p>
            <a:pPr marL="45720" lvl="0" indent="0">
              <a:buNone/>
            </a:pPr>
            <a:r>
              <a:rPr lang="fr-FR" sz="2800" dirty="0"/>
              <a:t>Objectifs et contenu de la formation </a:t>
            </a:r>
          </a:p>
        </p:txBody>
      </p:sp>
    </p:spTree>
    <p:extLst>
      <p:ext uri="{BB962C8B-B14F-4D97-AF65-F5344CB8AC3E}">
        <p14:creationId xmlns:p14="http://schemas.microsoft.com/office/powerpoint/2010/main" val="256758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899592" y="116632"/>
            <a:ext cx="7848872" cy="1143000"/>
          </a:xfrm>
        </p:spPr>
        <p:txBody>
          <a:bodyPr>
            <a:noAutofit/>
          </a:bodyPr>
          <a:lstStyle/>
          <a:p>
            <a:pPr marL="45720" lvl="0" indent="0" algn="l">
              <a:buNone/>
            </a:pPr>
            <a:r>
              <a:rPr lang="fr-FR" sz="3200" dirty="0"/>
              <a:t>Objectifs et contenu de </a:t>
            </a:r>
            <a:r>
              <a:rPr lang="fr-FR" sz="3200" dirty="0" smtClean="0"/>
              <a:t>la formation </a:t>
            </a:r>
            <a:endParaRPr lang="fr-FR" sz="3200" dirty="0"/>
          </a:p>
        </p:txBody>
      </p:sp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>
          <a:xfrm>
            <a:off x="323528" y="1052736"/>
            <a:ext cx="7128792" cy="5400600"/>
          </a:xfrm>
        </p:spPr>
        <p:txBody>
          <a:bodyPr>
            <a:normAutofit fontScale="62500" lnSpcReduction="20000"/>
          </a:bodyPr>
          <a:lstStyle/>
          <a:p>
            <a:pPr marL="45720" indent="0">
              <a:buNone/>
            </a:pPr>
            <a:r>
              <a:rPr lang="fr-FR" sz="2600" b="1" u="sng" dirty="0" smtClean="0"/>
              <a:t>Déroulé de la formation</a:t>
            </a:r>
          </a:p>
          <a:p>
            <a:pPr marL="45720" indent="0">
              <a:buNone/>
            </a:pPr>
            <a:r>
              <a:rPr lang="fr-FR" sz="2400" b="1" dirty="0" smtClean="0"/>
              <a:t>Jour </a:t>
            </a:r>
            <a:r>
              <a:rPr lang="fr-FR" sz="2400" b="1" dirty="0"/>
              <a:t>1- Matin - 9h / 12h</a:t>
            </a:r>
          </a:p>
          <a:p>
            <a:r>
              <a:rPr lang="fr-FR" sz="2400" b="1" dirty="0" smtClean="0"/>
              <a:t>Séquence </a:t>
            </a:r>
            <a:r>
              <a:rPr lang="fr-FR" sz="2400" b="1" dirty="0"/>
              <a:t>11- Introduction à la démarche OPTICLIM : </a:t>
            </a:r>
          </a:p>
          <a:p>
            <a:pPr lvl="1"/>
            <a:r>
              <a:rPr lang="fr-FR" dirty="0"/>
              <a:t>Enjeux et attente de l’ADEME Guyane concernant les diagnostics de bâtiments </a:t>
            </a:r>
          </a:p>
          <a:p>
            <a:pPr lvl="1"/>
            <a:r>
              <a:rPr lang="fr-FR" dirty="0" smtClean="0"/>
              <a:t>Objectifs </a:t>
            </a:r>
            <a:r>
              <a:rPr lang="fr-FR" dirty="0"/>
              <a:t>et contenu de la formation </a:t>
            </a:r>
          </a:p>
          <a:p>
            <a:pPr lvl="1"/>
            <a:r>
              <a:rPr lang="fr-FR" dirty="0" smtClean="0"/>
              <a:t>Tour </a:t>
            </a:r>
            <a:r>
              <a:rPr lang="fr-FR" dirty="0"/>
              <a:t>de table rapide de présentation et d’expression des attentes </a:t>
            </a:r>
          </a:p>
          <a:p>
            <a:r>
              <a:rPr lang="fr-FR" sz="2400" b="1" dirty="0" smtClean="0"/>
              <a:t>Séquence </a:t>
            </a:r>
            <a:r>
              <a:rPr lang="fr-FR" sz="2400" b="1" dirty="0"/>
              <a:t>12- Problématique des systèmes de petite climatisation dans le contexte de la démarche d’efficacité énergétique dans les bâtiments  </a:t>
            </a:r>
          </a:p>
          <a:p>
            <a:pPr lvl="1"/>
            <a:r>
              <a:rPr lang="fr-FR" dirty="0"/>
              <a:t>MDE et démarche </a:t>
            </a:r>
            <a:r>
              <a:rPr lang="fr-FR" dirty="0" err="1"/>
              <a:t>negawatt</a:t>
            </a:r>
            <a:r>
              <a:rPr lang="fr-FR" dirty="0"/>
              <a:t> </a:t>
            </a:r>
          </a:p>
          <a:p>
            <a:pPr lvl="1"/>
            <a:r>
              <a:rPr lang="fr-FR" dirty="0" smtClean="0"/>
              <a:t>Les </a:t>
            </a:r>
            <a:r>
              <a:rPr lang="fr-FR" dirty="0"/>
              <a:t>limites de la conception bioclimatique – confort et conception thermique en climat tropical</a:t>
            </a:r>
          </a:p>
          <a:p>
            <a:pPr lvl="1"/>
            <a:r>
              <a:rPr lang="fr-FR" dirty="0" smtClean="0"/>
              <a:t>Les </a:t>
            </a:r>
            <a:r>
              <a:rPr lang="fr-FR" dirty="0"/>
              <a:t>différents systèmes de climatisation, comparaison, grille de choix des systèmes </a:t>
            </a:r>
          </a:p>
          <a:p>
            <a:pPr marL="45720" indent="0">
              <a:buNone/>
            </a:pPr>
            <a:r>
              <a:rPr lang="fr-FR" sz="2400" b="1" dirty="0" smtClean="0"/>
              <a:t>Jour </a:t>
            </a:r>
            <a:r>
              <a:rPr lang="fr-FR" sz="2400" b="1" dirty="0"/>
              <a:t>1- Après-midi - 13h30 / 17h00</a:t>
            </a:r>
          </a:p>
          <a:p>
            <a:r>
              <a:rPr lang="fr-FR" sz="2400" b="1" dirty="0"/>
              <a:t>Séquence 12 (suite)</a:t>
            </a:r>
          </a:p>
          <a:p>
            <a:pPr lvl="1"/>
            <a:r>
              <a:rPr lang="fr-FR" dirty="0"/>
              <a:t>Principe de fonctionnement des « split-</a:t>
            </a:r>
            <a:r>
              <a:rPr lang="fr-FR" dirty="0" err="1"/>
              <a:t>systems</a:t>
            </a:r>
            <a:r>
              <a:rPr lang="fr-FR" dirty="0"/>
              <a:t> » </a:t>
            </a:r>
          </a:p>
          <a:p>
            <a:pPr lvl="1"/>
            <a:r>
              <a:rPr lang="fr-FR" dirty="0" smtClean="0"/>
              <a:t>Brainstorming </a:t>
            </a:r>
            <a:r>
              <a:rPr lang="fr-FR" dirty="0"/>
              <a:t>interactif </a:t>
            </a:r>
            <a:r>
              <a:rPr lang="fr-FR" dirty="0" smtClean="0"/>
              <a:t>rapide</a:t>
            </a:r>
          </a:p>
          <a:p>
            <a:pPr lvl="1"/>
            <a:r>
              <a:rPr lang="fr-FR" dirty="0" smtClean="0"/>
              <a:t>Evaluation </a:t>
            </a:r>
            <a:r>
              <a:rPr lang="fr-FR" dirty="0"/>
              <a:t>et optimisation des performances des split-</a:t>
            </a:r>
            <a:r>
              <a:rPr lang="fr-FR" dirty="0" err="1"/>
              <a:t>systems</a:t>
            </a:r>
            <a:r>
              <a:rPr lang="fr-FR" dirty="0"/>
              <a:t> </a:t>
            </a:r>
          </a:p>
          <a:p>
            <a:r>
              <a:rPr lang="fr-FR" sz="2400" b="1" dirty="0" smtClean="0"/>
              <a:t>Séquence </a:t>
            </a:r>
            <a:r>
              <a:rPr lang="fr-FR" sz="2400" b="1" dirty="0"/>
              <a:t>13-  Présentation générale de l'outil et exemples d’application simple</a:t>
            </a:r>
          </a:p>
          <a:p>
            <a:pPr lvl="1"/>
            <a:r>
              <a:rPr lang="fr-FR" dirty="0"/>
              <a:t>Présentation de l’architecture de l’outil, de l’interface </a:t>
            </a:r>
            <a:r>
              <a:rPr lang="fr-FR" dirty="0" err="1"/>
              <a:t>Energy</a:t>
            </a:r>
            <a:r>
              <a:rPr lang="fr-FR" dirty="0"/>
              <a:t> plus, </a:t>
            </a:r>
          </a:p>
          <a:p>
            <a:pPr lvl="1"/>
            <a:r>
              <a:rPr lang="fr-FR" b="1" i="1" dirty="0"/>
              <a:t> </a:t>
            </a:r>
            <a:r>
              <a:rPr lang="fr-FR" dirty="0" smtClean="0"/>
              <a:t>Première </a:t>
            </a:r>
            <a:r>
              <a:rPr lang="fr-FR" dirty="0"/>
              <a:t>manipulation de l’outil </a:t>
            </a:r>
            <a:r>
              <a:rPr lang="fr-FR" dirty="0" err="1"/>
              <a:t>Opticlim</a:t>
            </a:r>
            <a:r>
              <a:rPr lang="fr-FR" dirty="0"/>
              <a:t> guidée sur un cas très simple </a:t>
            </a:r>
          </a:p>
          <a:p>
            <a:pPr marL="45720" indent="0">
              <a:buNone/>
            </a:pP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030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899592" y="116632"/>
            <a:ext cx="7848872" cy="1143000"/>
          </a:xfrm>
        </p:spPr>
        <p:txBody>
          <a:bodyPr>
            <a:noAutofit/>
          </a:bodyPr>
          <a:lstStyle/>
          <a:p>
            <a:pPr marL="45720" lvl="0" indent="0" algn="l">
              <a:buNone/>
            </a:pPr>
            <a:r>
              <a:rPr lang="fr-FR" sz="3200" dirty="0"/>
              <a:t>Objectifs et contenu de </a:t>
            </a:r>
            <a:r>
              <a:rPr lang="fr-FR" sz="3200" dirty="0" smtClean="0"/>
              <a:t>la formation </a:t>
            </a:r>
            <a:endParaRPr lang="fr-FR" sz="3200" dirty="0"/>
          </a:p>
        </p:txBody>
      </p:sp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>
          <a:xfrm>
            <a:off x="323528" y="1052736"/>
            <a:ext cx="7128792" cy="5400600"/>
          </a:xfrm>
        </p:spPr>
        <p:txBody>
          <a:bodyPr>
            <a:normAutofit fontScale="62500" lnSpcReduction="20000"/>
          </a:bodyPr>
          <a:lstStyle/>
          <a:p>
            <a:pPr marL="45720" indent="0">
              <a:buNone/>
            </a:pPr>
            <a:r>
              <a:rPr lang="fr-FR" sz="2400" b="1" u="sng" dirty="0"/>
              <a:t>Déroulé de la formation</a:t>
            </a:r>
          </a:p>
          <a:p>
            <a:pPr marL="45720" indent="0">
              <a:buNone/>
            </a:pPr>
            <a:r>
              <a:rPr lang="fr-FR" sz="2400" b="1" dirty="0" smtClean="0"/>
              <a:t>Jour </a:t>
            </a:r>
            <a:r>
              <a:rPr lang="fr-FR" sz="2400" b="1" dirty="0"/>
              <a:t>2 –Matin - 9h / 12h</a:t>
            </a:r>
          </a:p>
          <a:p>
            <a:r>
              <a:rPr lang="fr-FR" sz="2400" b="1" dirty="0"/>
              <a:t>Séquence 14 -  Exemple d’application simple</a:t>
            </a:r>
          </a:p>
          <a:p>
            <a:pPr lvl="1"/>
            <a:r>
              <a:rPr lang="fr-FR" dirty="0"/>
              <a:t>Etude d’un cas </a:t>
            </a:r>
            <a:r>
              <a:rPr lang="fr-FR" u="sng" dirty="0" err="1"/>
              <a:t>monozone</a:t>
            </a:r>
            <a:r>
              <a:rPr lang="fr-FR" dirty="0"/>
              <a:t> : description d’un bâtiment existant et optimisation.</a:t>
            </a:r>
          </a:p>
          <a:p>
            <a:r>
              <a:rPr lang="fr-FR" sz="2400" b="1" dirty="0"/>
              <a:t>Séquence 21- Méthodologie de diagnostic et état des lieux du bâtiment </a:t>
            </a:r>
          </a:p>
          <a:p>
            <a:pPr lvl="1"/>
            <a:r>
              <a:rPr lang="fr-FR" dirty="0"/>
              <a:t>Généralités sur les audits énergétiques </a:t>
            </a:r>
          </a:p>
          <a:p>
            <a:pPr lvl="1"/>
            <a:r>
              <a:rPr lang="fr-FR" dirty="0"/>
              <a:t>Utilisation d’</a:t>
            </a:r>
            <a:r>
              <a:rPr lang="fr-FR" dirty="0" err="1"/>
              <a:t>Opticlim</a:t>
            </a:r>
            <a:r>
              <a:rPr lang="fr-FR" dirty="0"/>
              <a:t> dans une démarche de  diagnostic : outils nécessaires, organisation du travail de collecte, documents à récupérer, méthode d’évaluation de certaines données utiles</a:t>
            </a:r>
          </a:p>
          <a:p>
            <a:pPr lvl="1"/>
            <a:r>
              <a:rPr lang="fr-FR" dirty="0"/>
              <a:t>Méthodologie pour bâtiment complexe « multi-</a:t>
            </a:r>
            <a:r>
              <a:rPr lang="fr-FR" dirty="0" err="1"/>
              <a:t>monozone</a:t>
            </a:r>
            <a:r>
              <a:rPr lang="fr-FR" dirty="0"/>
              <a:t> »</a:t>
            </a:r>
          </a:p>
          <a:p>
            <a:r>
              <a:rPr lang="fr-FR" sz="2400" b="1" dirty="0"/>
              <a:t>Séquence 22- Etude de cas </a:t>
            </a:r>
            <a:r>
              <a:rPr lang="fr-FR" sz="2400" b="1" dirty="0" err="1"/>
              <a:t>monozone</a:t>
            </a:r>
            <a:r>
              <a:rPr lang="fr-FR" sz="2400" b="1" dirty="0"/>
              <a:t> et multi-</a:t>
            </a:r>
            <a:r>
              <a:rPr lang="fr-FR" sz="2400" b="1" dirty="0" err="1"/>
              <a:t>monozone</a:t>
            </a:r>
            <a:r>
              <a:rPr lang="fr-FR" sz="2400" b="1" dirty="0"/>
              <a:t> en ateliers interactifs</a:t>
            </a:r>
          </a:p>
          <a:p>
            <a:pPr lvl="1"/>
            <a:r>
              <a:rPr lang="fr-FR" dirty="0"/>
              <a:t>Présentation de l’étude de cas – organisation du travail (groupe et planning).</a:t>
            </a:r>
          </a:p>
          <a:p>
            <a:r>
              <a:rPr lang="fr-FR" sz="2400" b="1" dirty="0"/>
              <a:t>Jour 2- Après-midi - 13h30 / 17h</a:t>
            </a:r>
          </a:p>
          <a:p>
            <a:r>
              <a:rPr lang="fr-FR" sz="2400" b="1" dirty="0"/>
              <a:t>Séquence 22 (suite)</a:t>
            </a:r>
          </a:p>
          <a:p>
            <a:pPr lvl="1"/>
            <a:r>
              <a:rPr lang="fr-FR" dirty="0"/>
              <a:t>Travail en groupe sur étude de cas.</a:t>
            </a:r>
          </a:p>
          <a:p>
            <a:pPr lvl="1"/>
            <a:r>
              <a:rPr lang="fr-FR" dirty="0"/>
              <a:t>Restitution des groupes avec présentation et comparaison des approches et des résultats d’optimisation – 1h</a:t>
            </a:r>
          </a:p>
          <a:p>
            <a:r>
              <a:rPr lang="fr-FR" sz="2400" b="1" dirty="0"/>
              <a:t>Séquence 24-  Débriefing et évaluation de la formation </a:t>
            </a:r>
          </a:p>
          <a:p>
            <a:pPr lvl="1"/>
            <a:r>
              <a:rPr lang="fr-FR" dirty="0"/>
              <a:t>Evaluation écrite de la formation par les participants et tour de table – 15 mn</a:t>
            </a:r>
          </a:p>
          <a:p>
            <a:r>
              <a:rPr lang="fr-FR" sz="2400" b="1" i="1" dirty="0"/>
              <a:t>Fin jour 2 : 17h00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5087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>
          <a:xfrm>
            <a:off x="467544" y="1295400"/>
            <a:ext cx="8676456" cy="5157192"/>
          </a:xfrm>
        </p:spPr>
        <p:txBody>
          <a:bodyPr>
            <a:normAutofit/>
          </a:bodyPr>
          <a:lstStyle/>
          <a:p>
            <a:r>
              <a:rPr lang="fr-FR" sz="2800" dirty="0" smtClean="0"/>
              <a:t>	Composante d’une démarche </a:t>
            </a:r>
            <a:r>
              <a:rPr lang="fr-FR" sz="2800" b="1" dirty="0" smtClean="0"/>
              <a:t>d’adaptation du logiciel </a:t>
            </a:r>
            <a:r>
              <a:rPr lang="fr-FR" sz="2800" b="1" dirty="0" err="1" smtClean="0"/>
              <a:t>Opticlim</a:t>
            </a:r>
            <a:r>
              <a:rPr lang="fr-FR" sz="2800" dirty="0" smtClean="0"/>
              <a:t> de caractérisation des performances énergétiques et du confort thermique des bâtiments climatisées en Guyane (berceau du logiciel en version tableur </a:t>
            </a:r>
            <a:r>
              <a:rPr lang="fr-FR" sz="2800" dirty="0" err="1" smtClean="0"/>
              <a:t>excel</a:t>
            </a:r>
            <a:r>
              <a:rPr lang="fr-FR" sz="2800" dirty="0" smtClean="0"/>
              <a:t>)</a:t>
            </a:r>
          </a:p>
          <a:p>
            <a:r>
              <a:rPr lang="fr-FR" sz="2800" dirty="0" smtClean="0"/>
              <a:t>	</a:t>
            </a:r>
            <a:r>
              <a:rPr lang="fr-FR" sz="2800" b="1" dirty="0" smtClean="0"/>
              <a:t>Mise à disposition des acteurs locaux d’outils performants </a:t>
            </a:r>
            <a:r>
              <a:rPr lang="fr-FR" sz="2800" dirty="0" smtClean="0"/>
              <a:t>dans la cadre de la politique globale de maîtrise de l’énergie dans le secteur du bâtiment en Guyane.</a:t>
            </a:r>
          </a:p>
          <a:p>
            <a:pPr>
              <a:buNone/>
            </a:pPr>
            <a:endParaRPr lang="fr-FR" sz="2800" dirty="0" smtClean="0"/>
          </a:p>
          <a:p>
            <a:pPr marL="0" indent="0">
              <a:buNone/>
            </a:pPr>
            <a:endParaRPr lang="fr-FR" sz="2800" dirty="0"/>
          </a:p>
        </p:txBody>
      </p:sp>
      <p:sp>
        <p:nvSpPr>
          <p:cNvPr id="5" name="Titre 2"/>
          <p:cNvSpPr>
            <a:spLocks noGrp="1"/>
          </p:cNvSpPr>
          <p:nvPr>
            <p:ph type="title"/>
          </p:nvPr>
        </p:nvSpPr>
        <p:spPr>
          <a:xfrm>
            <a:off x="899592" y="116632"/>
            <a:ext cx="7848872" cy="1143000"/>
          </a:xfrm>
        </p:spPr>
        <p:txBody>
          <a:bodyPr>
            <a:noAutofit/>
          </a:bodyPr>
          <a:lstStyle/>
          <a:p>
            <a:pPr marL="45720" lvl="0" indent="0" algn="l">
              <a:buNone/>
            </a:pPr>
            <a:r>
              <a:rPr lang="fr-FR" sz="3200" dirty="0"/>
              <a:t>Objectifs et contenu de </a:t>
            </a:r>
            <a:r>
              <a:rPr lang="fr-FR" sz="3200" dirty="0" smtClean="0"/>
              <a:t>la formation 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3354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>
          <a:xfrm>
            <a:off x="467544" y="1066800"/>
            <a:ext cx="8676456" cy="515719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fr-FR" sz="2800" dirty="0" smtClean="0"/>
              <a:t>	</a:t>
            </a:r>
            <a:r>
              <a:rPr lang="fr-FR" sz="2800" dirty="0" err="1" smtClean="0"/>
              <a:t>Opticlim</a:t>
            </a:r>
            <a:r>
              <a:rPr lang="fr-FR" sz="2800" dirty="0" smtClean="0"/>
              <a:t> : </a:t>
            </a:r>
            <a:r>
              <a:rPr lang="fr-FR" sz="2800" b="1" dirty="0" smtClean="0"/>
              <a:t>méthode rapide de </a:t>
            </a:r>
            <a:r>
              <a:rPr lang="fr-FR" sz="2800" b="1" u="sng" dirty="0" smtClean="0"/>
              <a:t>diagnostic</a:t>
            </a:r>
            <a:r>
              <a:rPr lang="fr-FR" sz="2800" b="1" dirty="0" smtClean="0"/>
              <a:t> </a:t>
            </a:r>
            <a:r>
              <a:rPr lang="fr-FR" sz="2800" dirty="0" err="1" smtClean="0"/>
              <a:t>monozone</a:t>
            </a:r>
            <a:r>
              <a:rPr lang="fr-FR" sz="2800" dirty="0" smtClean="0"/>
              <a:t> permettant d’évaluer 4 critères de performance :</a:t>
            </a:r>
          </a:p>
          <a:p>
            <a:pPr lvl="1">
              <a:buNone/>
            </a:pPr>
            <a:r>
              <a:rPr lang="fr-FR" sz="2600" dirty="0" smtClean="0"/>
              <a:t>- l’efficacité énergétique de l’enveloppe du bâtiment</a:t>
            </a:r>
          </a:p>
          <a:p>
            <a:pPr lvl="1">
              <a:buNone/>
            </a:pPr>
            <a:r>
              <a:rPr lang="fr-FR" sz="2600" dirty="0" smtClean="0"/>
              <a:t>- l’efficacité de l’installation de climatisation</a:t>
            </a:r>
          </a:p>
          <a:p>
            <a:pPr lvl="1">
              <a:buNone/>
            </a:pPr>
            <a:r>
              <a:rPr lang="fr-FR" sz="2600" dirty="0" smtClean="0"/>
              <a:t>- la performance de l’</a:t>
            </a:r>
            <a:r>
              <a:rPr lang="fr-FR" sz="2600" dirty="0" err="1" smtClean="0"/>
              <a:t>entretien-maintenance</a:t>
            </a:r>
            <a:r>
              <a:rPr lang="fr-FR" sz="2600" dirty="0" smtClean="0"/>
              <a:t> </a:t>
            </a:r>
          </a:p>
          <a:p>
            <a:pPr lvl="1">
              <a:buFontTx/>
              <a:buChar char="-"/>
            </a:pPr>
            <a:r>
              <a:rPr lang="fr-FR" sz="2600" dirty="0" smtClean="0"/>
              <a:t>l’optimisation du comportement des utilisateurs</a:t>
            </a:r>
          </a:p>
          <a:p>
            <a:pPr lvl="1">
              <a:buNone/>
            </a:pPr>
            <a:r>
              <a:rPr lang="fr-FR" sz="2600" dirty="0" smtClean="0"/>
              <a:t>	Cible : « petit » tertiaire (&lt;500 m2) et PME-PMI avec des installations de </a:t>
            </a:r>
            <a:r>
              <a:rPr lang="fr-FR" sz="2600" b="1" dirty="0" smtClean="0"/>
              <a:t>climatisation individuelle</a:t>
            </a:r>
          </a:p>
          <a:p>
            <a:pPr lvl="1">
              <a:buNone/>
            </a:pPr>
            <a:r>
              <a:rPr lang="fr-FR" sz="2600" dirty="0" smtClean="0"/>
              <a:t>    </a:t>
            </a:r>
            <a:r>
              <a:rPr lang="fr-FR" sz="2600" dirty="0" err="1" smtClean="0"/>
              <a:t>Opticlim</a:t>
            </a:r>
            <a:r>
              <a:rPr lang="fr-FR" sz="2600" dirty="0" smtClean="0"/>
              <a:t>  apporte une classification énergétique, les performances globales de l’installation et une description sommaire des améliorations à mettre en œuvre sur chacun des 4 critères</a:t>
            </a:r>
          </a:p>
          <a:p>
            <a:endParaRPr lang="fr-FR" sz="2800" dirty="0" smtClean="0"/>
          </a:p>
          <a:p>
            <a:pPr>
              <a:buNone/>
            </a:pPr>
            <a:endParaRPr lang="fr-FR" sz="2800" dirty="0" smtClean="0"/>
          </a:p>
          <a:p>
            <a:pPr marL="0" indent="0">
              <a:buNone/>
            </a:pPr>
            <a:endParaRPr lang="fr-FR" sz="2800" dirty="0"/>
          </a:p>
        </p:txBody>
      </p:sp>
      <p:sp>
        <p:nvSpPr>
          <p:cNvPr id="5" name="Titre 2"/>
          <p:cNvSpPr>
            <a:spLocks noGrp="1"/>
          </p:cNvSpPr>
          <p:nvPr>
            <p:ph type="title"/>
          </p:nvPr>
        </p:nvSpPr>
        <p:spPr>
          <a:xfrm>
            <a:off x="971600" y="34320"/>
            <a:ext cx="7848872" cy="1143000"/>
          </a:xfrm>
        </p:spPr>
        <p:txBody>
          <a:bodyPr>
            <a:noAutofit/>
          </a:bodyPr>
          <a:lstStyle/>
          <a:p>
            <a:pPr marL="45720" lvl="0" indent="0" algn="l">
              <a:buNone/>
            </a:pPr>
            <a:r>
              <a:rPr lang="fr-FR" sz="3200" dirty="0"/>
              <a:t>Objectifs et contenu de </a:t>
            </a:r>
            <a:r>
              <a:rPr lang="fr-FR" sz="3200" dirty="0" smtClean="0"/>
              <a:t>la formation 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158964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>
          <a:xfrm>
            <a:off x="107504" y="1066800"/>
            <a:ext cx="9036496" cy="5157192"/>
          </a:xfrm>
        </p:spPr>
        <p:txBody>
          <a:bodyPr>
            <a:normAutofit fontScale="77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fr-FR" sz="2800" dirty="0" smtClean="0"/>
              <a:t>Cibles de public:</a:t>
            </a:r>
          </a:p>
          <a:p>
            <a:pPr lvl="1">
              <a:buFont typeface="Courier New" pitchFamily="49" charset="0"/>
              <a:buChar char="o"/>
            </a:pPr>
            <a:r>
              <a:rPr lang="fr-FR" sz="2600" dirty="0" smtClean="0"/>
              <a:t>bureaux d’études</a:t>
            </a:r>
          </a:p>
          <a:p>
            <a:pPr lvl="1">
              <a:buFont typeface="Courier New" pitchFamily="49" charset="0"/>
              <a:buChar char="o"/>
            </a:pPr>
            <a:r>
              <a:rPr lang="fr-FR" sz="2600" dirty="0" smtClean="0"/>
              <a:t>acteurs techniques de la maîtrise d’ouvrage</a:t>
            </a:r>
          </a:p>
          <a:p>
            <a:pPr lvl="1">
              <a:buFont typeface="Courier New" pitchFamily="49" charset="0"/>
              <a:buChar char="o"/>
            </a:pPr>
            <a:r>
              <a:rPr lang="fr-FR" sz="2600" dirty="0" smtClean="0"/>
              <a:t>installateurs</a:t>
            </a:r>
          </a:p>
          <a:p>
            <a:pPr>
              <a:buFont typeface="Arial" pitchFamily="34" charset="0"/>
              <a:buChar char="•"/>
            </a:pPr>
            <a:r>
              <a:rPr lang="fr-FR" sz="2800" dirty="0" smtClean="0"/>
              <a:t>L’utilisation </a:t>
            </a:r>
            <a:r>
              <a:rPr lang="fr-FR" sz="2800" dirty="0" err="1" smtClean="0"/>
              <a:t>Opticlim</a:t>
            </a:r>
            <a:r>
              <a:rPr lang="fr-FR" sz="2800" dirty="0" smtClean="0"/>
              <a:t> ne requiert pas  de compétences</a:t>
            </a:r>
          </a:p>
          <a:p>
            <a:pPr>
              <a:buNone/>
            </a:pPr>
            <a:r>
              <a:rPr lang="fr-FR" sz="2800" dirty="0" smtClean="0"/>
              <a:t>approfondies en thermique du bâtiment, mais il faut :</a:t>
            </a:r>
          </a:p>
          <a:p>
            <a:pPr lvl="1">
              <a:buFont typeface="Courier New" pitchFamily="49" charset="0"/>
              <a:buChar char="o"/>
            </a:pPr>
            <a:r>
              <a:rPr lang="fr-FR" sz="2600" dirty="0" smtClean="0"/>
              <a:t> une </a:t>
            </a:r>
            <a:r>
              <a:rPr lang="fr-FR" sz="2600" b="1" dirty="0" smtClean="0"/>
              <a:t>bonne compréhension des phénomènes physiques</a:t>
            </a:r>
          </a:p>
          <a:p>
            <a:pPr lvl="1">
              <a:buFont typeface="Courier New" pitchFamily="49" charset="0"/>
              <a:buChar char="o"/>
            </a:pPr>
            <a:r>
              <a:rPr lang="fr-FR" sz="2600" b="1" dirty="0" smtClean="0"/>
              <a:t> une bonne analyse des paramètres en jeu</a:t>
            </a:r>
          </a:p>
          <a:p>
            <a:pPr lvl="1">
              <a:buFont typeface="Courier New" pitchFamily="49" charset="0"/>
              <a:buChar char="o"/>
            </a:pPr>
            <a:r>
              <a:rPr lang="fr-FR" sz="2600" b="1" dirty="0" smtClean="0"/>
              <a:t> une connaissances des limites d’utilisation</a:t>
            </a:r>
          </a:p>
          <a:p>
            <a:pPr>
              <a:buFont typeface="Arial" pitchFamily="34" charset="0"/>
              <a:buChar char="•"/>
            </a:pPr>
            <a:r>
              <a:rPr lang="fr-FR" sz="2800" dirty="0" smtClean="0"/>
              <a:t>Usage </a:t>
            </a:r>
            <a:r>
              <a:rPr lang="fr-FR" sz="2800" dirty="0"/>
              <a:t>limité au secteur et aux cas précités…notamment </a:t>
            </a:r>
            <a:r>
              <a:rPr lang="fr-FR" sz="2800" dirty="0" smtClean="0"/>
              <a:t>le diagnostic </a:t>
            </a:r>
            <a:r>
              <a:rPr lang="fr-FR" sz="2800" dirty="0"/>
              <a:t>de </a:t>
            </a:r>
            <a:r>
              <a:rPr lang="fr-FR" sz="2800" dirty="0" smtClean="0"/>
              <a:t>bâtiments existants…</a:t>
            </a:r>
            <a:endParaRPr lang="fr-FR" sz="2800" dirty="0"/>
          </a:p>
          <a:p>
            <a:pPr>
              <a:buFont typeface="Arial" pitchFamily="34" charset="0"/>
              <a:buChar char="•"/>
            </a:pPr>
            <a:r>
              <a:rPr lang="fr-FR" sz="2600" b="1" dirty="0"/>
              <a:t> </a:t>
            </a:r>
            <a:r>
              <a:rPr lang="fr-FR" sz="2600" b="1" dirty="0" err="1"/>
              <a:t>Opticlim</a:t>
            </a:r>
            <a:r>
              <a:rPr lang="fr-FR" sz="2600" b="1" dirty="0"/>
              <a:t> « outil de dimensionnement de la climatisation:</a:t>
            </a:r>
          </a:p>
          <a:p>
            <a:pPr lvl="1">
              <a:buFont typeface="Courier New" pitchFamily="49" charset="0"/>
              <a:buChar char="o"/>
            </a:pPr>
            <a:r>
              <a:rPr lang="fr-FR" sz="2600" b="1" dirty="0"/>
              <a:t> </a:t>
            </a:r>
            <a:r>
              <a:rPr lang="fr-FR" sz="2600" b="1" dirty="0"/>
              <a:t>oui mais…ne saurait remplacer, le recours à un bureau d’étude.</a:t>
            </a:r>
          </a:p>
          <a:p>
            <a:pPr lvl="1">
              <a:buFont typeface="Courier New" pitchFamily="49" charset="0"/>
              <a:buChar char="o"/>
            </a:pPr>
            <a:r>
              <a:rPr lang="fr-FR" sz="2600" b="1" dirty="0"/>
              <a:t> </a:t>
            </a:r>
            <a:r>
              <a:rPr lang="fr-FR" sz="2600" b="1" dirty="0"/>
              <a:t>Oui : démarche à appliquer dans le cadre d’une réhabilitation/remplacement: « vendre de </a:t>
            </a:r>
            <a:r>
              <a:rPr lang="fr-FR" sz="2600" b="1" dirty="0" smtClean="0"/>
              <a:t>l’</a:t>
            </a:r>
            <a:r>
              <a:rPr lang="fr-FR" sz="2600" b="1" dirty="0" err="1" smtClean="0"/>
              <a:t>intéligence</a:t>
            </a:r>
            <a:r>
              <a:rPr lang="fr-FR" sz="2600" b="1" dirty="0"/>
              <a:t> </a:t>
            </a:r>
            <a:r>
              <a:rPr lang="fr-FR" sz="2600" b="1" dirty="0" smtClean="0"/>
              <a:t>»</a:t>
            </a:r>
            <a:endParaRPr lang="fr-FR" sz="2800" b="1" dirty="0" smtClean="0"/>
          </a:p>
          <a:p>
            <a:pPr>
              <a:buNone/>
            </a:pPr>
            <a:endParaRPr lang="fr-FR" sz="2800" dirty="0" smtClean="0"/>
          </a:p>
          <a:p>
            <a:pPr>
              <a:buNone/>
            </a:pPr>
            <a:endParaRPr lang="fr-FR" sz="2800" dirty="0" smtClean="0"/>
          </a:p>
          <a:p>
            <a:pPr marL="0" indent="0">
              <a:buNone/>
            </a:pPr>
            <a:endParaRPr lang="fr-FR" sz="2800" dirty="0"/>
          </a:p>
        </p:txBody>
      </p:sp>
      <p:sp>
        <p:nvSpPr>
          <p:cNvPr id="5" name="Titre 2"/>
          <p:cNvSpPr>
            <a:spLocks noGrp="1"/>
          </p:cNvSpPr>
          <p:nvPr>
            <p:ph type="title"/>
          </p:nvPr>
        </p:nvSpPr>
        <p:spPr>
          <a:xfrm>
            <a:off x="899592" y="116632"/>
            <a:ext cx="7848872" cy="1143000"/>
          </a:xfrm>
        </p:spPr>
        <p:txBody>
          <a:bodyPr>
            <a:noAutofit/>
          </a:bodyPr>
          <a:lstStyle/>
          <a:p>
            <a:pPr marL="45720" lvl="0" indent="0" algn="l">
              <a:buNone/>
            </a:pPr>
            <a:r>
              <a:rPr lang="fr-FR" sz="3200" dirty="0"/>
              <a:t>Objectifs et contenu de </a:t>
            </a:r>
            <a:r>
              <a:rPr lang="fr-FR" sz="3200" dirty="0" smtClean="0"/>
              <a:t>la formation 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182588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899592" y="116632"/>
            <a:ext cx="7848872" cy="1143000"/>
          </a:xfrm>
        </p:spPr>
        <p:txBody>
          <a:bodyPr>
            <a:noAutofit/>
          </a:bodyPr>
          <a:lstStyle/>
          <a:p>
            <a:pPr marL="45720" lvl="0" indent="0" algn="l">
              <a:buNone/>
            </a:pPr>
            <a:r>
              <a:rPr lang="fr-FR" sz="3200" dirty="0"/>
              <a:t>Objectifs et contenu de </a:t>
            </a:r>
            <a:r>
              <a:rPr lang="fr-FR" sz="3200" dirty="0" smtClean="0"/>
              <a:t>la formation </a:t>
            </a:r>
            <a:endParaRPr lang="fr-FR" sz="3200" dirty="0"/>
          </a:p>
        </p:txBody>
      </p:sp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>
          <a:xfrm>
            <a:off x="323528" y="1052736"/>
            <a:ext cx="7128792" cy="54006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fr-FR" sz="2000" b="1" u="sng" dirty="0" smtClean="0"/>
              <a:t>Modalités et contenu </a:t>
            </a:r>
            <a:r>
              <a:rPr lang="fr-FR" sz="2000" b="1" u="sng" dirty="0"/>
              <a:t>de la </a:t>
            </a:r>
            <a:r>
              <a:rPr lang="fr-FR" sz="2000" b="1" u="sng" dirty="0" smtClean="0"/>
              <a:t>formation</a:t>
            </a:r>
          </a:p>
          <a:p>
            <a:r>
              <a:rPr lang="fr-FR" sz="2000" dirty="0" smtClean="0"/>
              <a:t>Des rappels théoriques simples sur : </a:t>
            </a:r>
          </a:p>
          <a:p>
            <a:pPr lvl="1">
              <a:buFont typeface="Courier New" pitchFamily="49" charset="0"/>
              <a:buChar char="o"/>
            </a:pPr>
            <a:r>
              <a:rPr lang="fr-FR" sz="1800" dirty="0" smtClean="0"/>
              <a:t>La physique du bâtiment </a:t>
            </a:r>
          </a:p>
          <a:p>
            <a:pPr lvl="1">
              <a:buFont typeface="Courier New" pitchFamily="49" charset="0"/>
              <a:buChar char="o"/>
            </a:pPr>
            <a:r>
              <a:rPr lang="fr-FR" sz="1800" dirty="0" smtClean="0"/>
              <a:t>Les notions de confort </a:t>
            </a:r>
          </a:p>
          <a:p>
            <a:pPr lvl="1">
              <a:buFont typeface="Courier New" pitchFamily="49" charset="0"/>
              <a:buChar char="o"/>
            </a:pPr>
            <a:r>
              <a:rPr lang="fr-FR" sz="1800" dirty="0" smtClean="0"/>
              <a:t>La conception </a:t>
            </a:r>
            <a:r>
              <a:rPr lang="fr-FR" sz="1800" dirty="0" smtClean="0"/>
              <a:t>thermique</a:t>
            </a:r>
          </a:p>
          <a:p>
            <a:pPr lvl="1">
              <a:buFont typeface="Courier New" pitchFamily="49" charset="0"/>
              <a:buChar char="o"/>
            </a:pPr>
            <a:r>
              <a:rPr lang="fr-FR" sz="1800" dirty="0" smtClean="0"/>
              <a:t>Le fonctionnement des systèmes thermodynamiques</a:t>
            </a:r>
            <a:endParaRPr lang="fr-FR" sz="1800" dirty="0" smtClean="0"/>
          </a:p>
          <a:p>
            <a:r>
              <a:rPr lang="fr-FR" sz="2000" dirty="0" smtClean="0"/>
              <a:t>Des manipulations de l’outil pour : </a:t>
            </a:r>
          </a:p>
          <a:p>
            <a:pPr lvl="1">
              <a:buFont typeface="Courier New" pitchFamily="49" charset="0"/>
              <a:buChar char="o"/>
            </a:pPr>
            <a:r>
              <a:rPr lang="fr-FR" sz="1800" dirty="0" smtClean="0"/>
              <a:t>Caler la démarche de description et les itérations d’amélioration</a:t>
            </a:r>
          </a:p>
          <a:p>
            <a:pPr lvl="1">
              <a:buFont typeface="Courier New" pitchFamily="49" charset="0"/>
              <a:buChar char="o"/>
            </a:pPr>
            <a:r>
              <a:rPr lang="fr-FR" sz="1800" dirty="0" smtClean="0"/>
              <a:t>Faire une analyse critique des résultats</a:t>
            </a:r>
          </a:p>
        </p:txBody>
      </p:sp>
    </p:spTree>
    <p:extLst>
      <p:ext uri="{BB962C8B-B14F-4D97-AF65-F5344CB8AC3E}">
        <p14:creationId xmlns:p14="http://schemas.microsoft.com/office/powerpoint/2010/main" val="84265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ésultat de recherche d'images pour &quot;TABLE GARNIE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622144"/>
            <a:ext cx="4608512" cy="28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07504" y="1916832"/>
            <a:ext cx="8625136" cy="1252728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fr-FR" sz="3600" dirty="0" smtClean="0">
                <a:latin typeface="+mn-lt"/>
                <a:ea typeface="Arial" pitchFamily="-1" charset="0"/>
                <a:cs typeface="Arial" pitchFamily="-1" charset="0"/>
              </a:rPr>
              <a:t>Séquence 11  </a:t>
            </a:r>
            <a:br>
              <a:rPr lang="fr-FR" sz="3600" dirty="0" smtClean="0">
                <a:latin typeface="+mn-lt"/>
                <a:ea typeface="Arial" pitchFamily="-1" charset="0"/>
                <a:cs typeface="Arial" pitchFamily="-1" charset="0"/>
              </a:rPr>
            </a:br>
            <a:r>
              <a:rPr lang="fr-FR" sz="3600" dirty="0" smtClean="0">
                <a:effectLst/>
              </a:rPr>
              <a:t>Introduction </a:t>
            </a:r>
            <a:r>
              <a:rPr lang="fr-FR" sz="3600" dirty="0">
                <a:effectLst/>
              </a:rPr>
              <a:t>à la démarche OPTICLIM </a:t>
            </a:r>
            <a:endParaRPr lang="fr-FR" sz="3600" dirty="0">
              <a:latin typeface="+mn-lt"/>
            </a:endParaRPr>
          </a:p>
        </p:txBody>
      </p:sp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>
          <a:xfrm>
            <a:off x="1691680" y="3429000"/>
            <a:ext cx="8676456" cy="5157192"/>
          </a:xfrm>
        </p:spPr>
        <p:txBody>
          <a:bodyPr>
            <a:normAutofit/>
          </a:bodyPr>
          <a:lstStyle/>
          <a:p>
            <a:pPr marL="45720" lvl="0" indent="0">
              <a:buNone/>
            </a:pPr>
            <a:r>
              <a:rPr lang="fr-FR" sz="2800" dirty="0" smtClean="0"/>
              <a:t>Tour de table de présentation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23990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899592" y="116632"/>
            <a:ext cx="7848872" cy="1143000"/>
          </a:xfrm>
        </p:spPr>
        <p:txBody>
          <a:bodyPr>
            <a:noAutofit/>
          </a:bodyPr>
          <a:lstStyle/>
          <a:p>
            <a:pPr marL="45720" lvl="0" indent="0" algn="l">
              <a:buNone/>
            </a:pPr>
            <a:r>
              <a:rPr lang="fr-FR" sz="3200" dirty="0" smtClean="0"/>
              <a:t>Tour de table rapide (15mn)</a:t>
            </a:r>
            <a:endParaRPr lang="fr-FR" sz="3200" dirty="0"/>
          </a:p>
        </p:txBody>
      </p:sp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>
          <a:xfrm>
            <a:off x="323528" y="1052736"/>
            <a:ext cx="7128792" cy="54006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fr-FR" sz="1800" b="1" u="sng" dirty="0"/>
              <a:t>Vous: </a:t>
            </a:r>
            <a:endParaRPr lang="fr-FR" sz="1800" b="1" u="sng" dirty="0" smtClean="0"/>
          </a:p>
          <a:p>
            <a:pPr marL="45720" indent="0">
              <a:buNone/>
            </a:pPr>
            <a:r>
              <a:rPr lang="fr-FR" sz="1800" b="1" dirty="0" smtClean="0"/>
              <a:t>Présentation personnelle (MO, MOE, organisme/entreprise…)</a:t>
            </a:r>
          </a:p>
          <a:p>
            <a:pPr marL="45720" indent="0">
              <a:buNone/>
            </a:pPr>
            <a:r>
              <a:rPr lang="fr-FR" sz="1800" b="1" dirty="0" smtClean="0"/>
              <a:t>Attentes par rapport a la formation</a:t>
            </a:r>
          </a:p>
          <a:p>
            <a:pPr marL="45720" indent="0">
              <a:buNone/>
            </a:pPr>
            <a:r>
              <a:rPr lang="fr-FR" sz="1800" b="1" dirty="0" smtClean="0"/>
              <a:t>Contexte d’utilisation d’OPTICLIM</a:t>
            </a:r>
          </a:p>
          <a:p>
            <a:pPr marL="45720" indent="0">
              <a:buNone/>
            </a:pPr>
            <a:endParaRPr lang="fr-FR" sz="1800" b="1" dirty="0"/>
          </a:p>
          <a:p>
            <a:pPr marL="45720" indent="0">
              <a:buNone/>
            </a:pPr>
            <a:r>
              <a:rPr lang="fr-FR" sz="1800" b="1" u="sng" dirty="0" smtClean="0"/>
              <a:t>Nous : …</a:t>
            </a:r>
          </a:p>
        </p:txBody>
      </p:sp>
    </p:spTree>
    <p:extLst>
      <p:ext uri="{BB962C8B-B14F-4D97-AF65-F5344CB8AC3E}">
        <p14:creationId xmlns:p14="http://schemas.microsoft.com/office/powerpoint/2010/main" val="217907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llage">
  <a:themeElements>
    <a:clrScheme name="Sillage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illage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illage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20451</TotalTime>
  <Words>263</Words>
  <Application>Microsoft Office PowerPoint</Application>
  <PresentationFormat>Affichage à l'écran (4:3)</PresentationFormat>
  <Paragraphs>97</Paragraphs>
  <Slides>12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Sillage</vt:lpstr>
      <vt:lpstr>OPTICLIM  Guyane</vt:lpstr>
      <vt:lpstr>Séquence 11   Introduction à la démarche OPTICLIM </vt:lpstr>
      <vt:lpstr>Séquence 11   Introduction à la démarche OPTICLIM </vt:lpstr>
      <vt:lpstr>Séquence 11   Introduction à la démarche OPTICLIM </vt:lpstr>
      <vt:lpstr>Objectifs et contenu de la formation </vt:lpstr>
      <vt:lpstr>Objectifs et contenu de la formation </vt:lpstr>
      <vt:lpstr>Objectifs et contenu de la formation </vt:lpstr>
      <vt:lpstr>Objectifs et contenu de la formation </vt:lpstr>
      <vt:lpstr>Objectifs et contenu de la formation </vt:lpstr>
      <vt:lpstr>Objectifs et contenu de la formation </vt:lpstr>
      <vt:lpstr>Séquence 11   Introduction à la démarche OPTICLIM </vt:lpstr>
      <vt:lpstr>Tour de table rapide (15mn)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Formation OPTICLIM</dc:title>
  <dc:creator>Franck Lucas</dc:creator>
  <cp:lastModifiedBy>Franck LUCAS</cp:lastModifiedBy>
  <cp:revision>256</cp:revision>
  <dcterms:created xsi:type="dcterms:W3CDTF">2013-04-01T16:50:48Z</dcterms:created>
  <dcterms:modified xsi:type="dcterms:W3CDTF">2015-05-19T14:43:58Z</dcterms:modified>
</cp:coreProperties>
</file>