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32" r:id="rId1"/>
  </p:sldMasterIdLst>
  <p:notesMasterIdLst>
    <p:notesMasterId r:id="rId21"/>
  </p:notesMasterIdLst>
  <p:sldIdLst>
    <p:sldId id="256" r:id="rId2"/>
    <p:sldId id="395" r:id="rId3"/>
    <p:sldId id="409" r:id="rId4"/>
    <p:sldId id="410" r:id="rId5"/>
    <p:sldId id="411" r:id="rId6"/>
    <p:sldId id="412" r:id="rId7"/>
    <p:sldId id="413" r:id="rId8"/>
    <p:sldId id="396" r:id="rId9"/>
    <p:sldId id="397" r:id="rId10"/>
    <p:sldId id="399" r:id="rId11"/>
    <p:sldId id="400" r:id="rId12"/>
    <p:sldId id="401" r:id="rId13"/>
    <p:sldId id="402" r:id="rId14"/>
    <p:sldId id="404" r:id="rId15"/>
    <p:sldId id="405" r:id="rId16"/>
    <p:sldId id="406" r:id="rId17"/>
    <p:sldId id="407" r:id="rId18"/>
    <p:sldId id="408" r:id="rId19"/>
    <p:sldId id="414"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Style léger 3 - Accentuation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836" autoAdjust="0"/>
    <p:restoredTop sz="95223" autoAdjust="0"/>
  </p:normalViewPr>
  <p:slideViewPr>
    <p:cSldViewPr>
      <p:cViewPr>
        <p:scale>
          <a:sx n="50" d="100"/>
          <a:sy n="50" d="100"/>
        </p:scale>
        <p:origin x="-461" y="-62"/>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DCE150F-4B71-42B8-8607-3249CCD1BE5B}" type="datetimeFigureOut">
              <a:rPr lang="fr-FR" smtClean="0"/>
              <a:pPr/>
              <a:t>20/05/2015</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04EE11B-E859-4092-BA41-EE3086513C4E}" type="slidenum">
              <a:rPr lang="fr-FR" smtClean="0"/>
              <a:pPr/>
              <a:t>‹N°›</a:t>
            </a:fld>
            <a:endParaRPr lang="fr-FR"/>
          </a:p>
        </p:txBody>
      </p:sp>
    </p:spTree>
    <p:extLst>
      <p:ext uri="{BB962C8B-B14F-4D97-AF65-F5344CB8AC3E}">
        <p14:creationId xmlns:p14="http://schemas.microsoft.com/office/powerpoint/2010/main" val="38444480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4" name="Date Placeholder 3"/>
          <p:cNvSpPr>
            <a:spLocks noGrp="1"/>
          </p:cNvSpPr>
          <p:nvPr>
            <p:ph type="dt" sz="half" idx="10"/>
          </p:nvPr>
        </p:nvSpPr>
        <p:spPr/>
        <p:txBody>
          <a:bodyPr/>
          <a:lstStyle/>
          <a:p>
            <a:fld id="{0A98AF03-7270-45C2-A683-C5E353EF01A5}" type="datetime4">
              <a:rPr lang="en-US" smtClean="0"/>
              <a:pPr/>
              <a:t>May 20, 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37D5FE-740C-46F5-801A-FA5477D9711F}" type="slidenum">
              <a:rPr lang="en-US" smtClean="0"/>
              <a:pPr/>
              <a:t>‹N°›</a:t>
            </a:fld>
            <a:endParaRPr lang="en-US" dirty="0"/>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fr-FR" smtClean="0"/>
              <a:t>Modifiez le style du titre</a:t>
            </a:r>
            <a:endParaRPr lang="en-US" dirty="0"/>
          </a:p>
        </p:txBody>
      </p:sp>
      <p:sp>
        <p:nvSpPr>
          <p:cNvPr id="17" name="ZoneTexte 16"/>
          <p:cNvSpPr txBox="1"/>
          <p:nvPr userDrawn="1"/>
        </p:nvSpPr>
        <p:spPr>
          <a:xfrm>
            <a:off x="0" y="6519446"/>
            <a:ext cx="9144000" cy="338554"/>
          </a:xfrm>
          <a:prstGeom prst="rect">
            <a:avLst/>
          </a:prstGeom>
          <a:solidFill>
            <a:schemeClr val="tx2">
              <a:lumMod val="75000"/>
            </a:schemeClr>
          </a:solidFill>
        </p:spPr>
        <p:txBody>
          <a:bodyPr>
            <a:spAutoFit/>
          </a:bodyPr>
          <a:lstStyle/>
          <a:p>
            <a:pPr algn="ctr"/>
            <a:r>
              <a:rPr lang="fr-FR" sz="1600" dirty="0" smtClean="0">
                <a:solidFill>
                  <a:schemeClr val="bg1"/>
                </a:solidFill>
              </a:rPr>
              <a:t>Formation  </a:t>
            </a:r>
            <a:r>
              <a:rPr lang="fr-FR" sz="1600" dirty="0" err="1" smtClean="0">
                <a:solidFill>
                  <a:schemeClr val="bg1"/>
                </a:solidFill>
              </a:rPr>
              <a:t>Opticlim</a:t>
            </a:r>
            <a:r>
              <a:rPr lang="fr-FR" sz="1600" dirty="0" smtClean="0">
                <a:solidFill>
                  <a:schemeClr val="bg1"/>
                </a:solidFill>
              </a:rPr>
              <a:t>  GUYANE – Mai</a:t>
            </a:r>
            <a:r>
              <a:rPr lang="fr-FR" sz="1600" baseline="0" dirty="0" smtClean="0">
                <a:solidFill>
                  <a:schemeClr val="bg1"/>
                </a:solidFill>
              </a:rPr>
              <a:t> 2015</a:t>
            </a:r>
            <a:endParaRPr lang="fr-FR" sz="1600" dirty="0" smtClean="0">
              <a:solidFill>
                <a:schemeClr val="bg1"/>
              </a:solidFill>
            </a:endParaRPr>
          </a:p>
        </p:txBody>
      </p:sp>
      <p:pic>
        <p:nvPicPr>
          <p:cNvPr id="1026"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539" y="0"/>
            <a:ext cx="876130" cy="893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403735" y="0"/>
            <a:ext cx="727622" cy="893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05A93482-8E69-40F7-BCAD-5662A6CADB27}" type="datetime4">
              <a:rPr lang="en-US" smtClean="0"/>
              <a:pPr/>
              <a:t>May 20, 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7D5FE-740C-46F5-801A-FA5477D9711F}" type="slidenum">
              <a:rPr lang="en-US" smtClean="0"/>
              <a:pPr/>
              <a:t>‹N°›</a:t>
            </a:fld>
            <a:endParaRPr lang="en-US"/>
          </a:p>
        </p:txBody>
      </p:sp>
      <p:sp>
        <p:nvSpPr>
          <p:cNvPr id="8" name="Title 7"/>
          <p:cNvSpPr>
            <a:spLocks noGrp="1"/>
          </p:cNvSpPr>
          <p:nvPr>
            <p:ph type="title"/>
          </p:nvPr>
        </p:nvSpPr>
        <p:spPr/>
        <p:txBody>
          <a:bodyPr/>
          <a:lstStyle/>
          <a:p>
            <a:r>
              <a:rPr lang="fr-FR" smtClean="0"/>
              <a:t>Modifiez le style du titre</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pic>
        <p:nvPicPr>
          <p:cNvPr id="9"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403735" y="0"/>
            <a:ext cx="727622" cy="893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fr-FR" smtClean="0"/>
              <a:t>Modifiez le style du titre</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FBB7EAE1-CAAC-4AEF-919E-158692B1E55E}" type="datetime4">
              <a:rPr lang="en-US" smtClean="0"/>
              <a:pPr/>
              <a:t>May 20, 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7D5FE-740C-46F5-801A-FA5477D9711F}" type="slidenum">
              <a:rPr lang="en-US" smtClean="0"/>
              <a:pPr/>
              <a:t>‹N°›</a:t>
            </a:fld>
            <a:endParaRPr lang="en-US"/>
          </a:p>
        </p:txBody>
      </p:sp>
      <p:sp>
        <p:nvSpPr>
          <p:cNvPr id="14" name="ZoneTexte 13"/>
          <p:cNvSpPr txBox="1"/>
          <p:nvPr userDrawn="1"/>
        </p:nvSpPr>
        <p:spPr>
          <a:xfrm>
            <a:off x="0" y="6519446"/>
            <a:ext cx="9144000" cy="338554"/>
          </a:xfrm>
          <a:prstGeom prst="rect">
            <a:avLst/>
          </a:prstGeom>
          <a:solidFill>
            <a:schemeClr val="tx2">
              <a:lumMod val="75000"/>
            </a:schemeClr>
          </a:solidFill>
        </p:spPr>
        <p:txBody>
          <a:bodyPr>
            <a:spAutoFit/>
          </a:bodyPr>
          <a:lstStyle/>
          <a:p>
            <a:pPr algn="ctr"/>
            <a:r>
              <a:rPr lang="fr-FR" sz="1600" dirty="0" smtClean="0">
                <a:solidFill>
                  <a:schemeClr val="bg1"/>
                </a:solidFill>
              </a:rPr>
              <a:t>Formation  </a:t>
            </a:r>
            <a:r>
              <a:rPr lang="fr-FR" sz="1600" dirty="0" err="1" smtClean="0">
                <a:solidFill>
                  <a:schemeClr val="bg1"/>
                </a:solidFill>
              </a:rPr>
              <a:t>Opticlim</a:t>
            </a:r>
            <a:r>
              <a:rPr lang="fr-FR" sz="1600" dirty="0" smtClean="0">
                <a:solidFill>
                  <a:schemeClr val="bg1"/>
                </a:solidFill>
              </a:rPr>
              <a:t>  GUYANE – Mai</a:t>
            </a:r>
            <a:r>
              <a:rPr lang="fr-FR" sz="1600" baseline="0" dirty="0" smtClean="0">
                <a:solidFill>
                  <a:schemeClr val="bg1"/>
                </a:solidFill>
              </a:rPr>
              <a:t> 2015</a:t>
            </a:r>
            <a:endParaRPr lang="fr-FR" sz="1600" dirty="0" smtClean="0">
              <a:solidFill>
                <a:schemeClr val="bg1"/>
              </a:solidFill>
            </a:endParaRPr>
          </a:p>
        </p:txBody>
      </p:sp>
      <p:pic>
        <p:nvPicPr>
          <p:cNvPr id="15"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403735" y="0"/>
            <a:ext cx="727622" cy="893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525A706-D8F2-4D1A-855A-CADC92600C26}" type="datetime4">
              <a:rPr lang="en-US" smtClean="0"/>
              <a:pPr/>
              <a:t>May 20, 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37D5FE-740C-46F5-801A-FA5477D9711F}" type="slidenum">
              <a:rPr lang="en-US" smtClean="0"/>
              <a:pPr/>
              <a:t>‹N°›</a:t>
            </a:fld>
            <a:endParaRPr lang="en-US"/>
          </a:p>
        </p:txBody>
      </p:sp>
      <p:sp>
        <p:nvSpPr>
          <p:cNvPr id="8" name="Title 7"/>
          <p:cNvSpPr>
            <a:spLocks noGrp="1"/>
          </p:cNvSpPr>
          <p:nvPr>
            <p:ph type="title"/>
          </p:nvPr>
        </p:nvSpPr>
        <p:spPr/>
        <p:txBody>
          <a:bodyPr/>
          <a:lstStyle/>
          <a:p>
            <a:r>
              <a:rPr lang="fr-FR" smtClean="0"/>
              <a:t>Modifiez le style du titre</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403735" y="0"/>
            <a:ext cx="727622" cy="893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fr-FR" smtClean="0"/>
              <a:t>Modifiez les styles du texte du masque</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99B4F123-1704-49AC-9D15-C4B1462B8014}" type="datetime4">
              <a:rPr lang="en-US" smtClean="0"/>
              <a:pPr/>
              <a:t>May 20, 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B37D5FE-740C-46F5-801A-FA5477D9711F}" type="slidenum">
              <a:rPr lang="en-US" smtClean="0"/>
              <a:pPr/>
              <a:t>‹N°›</a:t>
            </a:fld>
            <a:endParaRPr lang="en-US"/>
          </a:p>
        </p:txBody>
      </p:sp>
      <p:sp>
        <p:nvSpPr>
          <p:cNvPr id="10" name="Title 9"/>
          <p:cNvSpPr>
            <a:spLocks noGrp="1"/>
          </p:cNvSpPr>
          <p:nvPr>
            <p:ph type="title"/>
          </p:nvPr>
        </p:nvSpPr>
        <p:spPr/>
        <p:txBody>
          <a:bodyPr/>
          <a:lstStyle/>
          <a:p>
            <a:r>
              <a:rPr lang="fr-FR" smtClean="0"/>
              <a:t>Modifiez le style du titre</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E3127EC2-47FB-48A1-8644-C8A81DDAA119}" type="datetime4">
              <a:rPr lang="en-US" smtClean="0"/>
              <a:pPr/>
              <a:t>May 20, 2015</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B37D5FE-740C-46F5-801A-FA5477D9711F}" type="slidenum">
              <a:rPr lang="en-US" smtClean="0"/>
              <a:pPr/>
              <a:t>‹N°›</a:t>
            </a:fld>
            <a:endParaRPr lang="en-US"/>
          </a:p>
        </p:txBody>
      </p:sp>
      <p:pic>
        <p:nvPicPr>
          <p:cNvPr id="6"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403735" y="0"/>
            <a:ext cx="727622" cy="893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3EC3ED-7435-49F9-84C8-03CCA2F8DEDB}" type="datetime4">
              <a:rPr lang="en-US" smtClean="0"/>
              <a:pPr/>
              <a:t>May 20, 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B37D5FE-740C-46F5-801A-FA5477D9711F}" type="slidenum">
              <a:rPr lang="en-US" smtClean="0"/>
              <a:pPr/>
              <a:t>‹N°›</a:t>
            </a:fld>
            <a:endParaRPr lang="en-US"/>
          </a:p>
        </p:txBody>
      </p:sp>
      <p:sp>
        <p:nvSpPr>
          <p:cNvPr id="8" name="ZoneTexte 7"/>
          <p:cNvSpPr txBox="1"/>
          <p:nvPr userDrawn="1"/>
        </p:nvSpPr>
        <p:spPr>
          <a:xfrm>
            <a:off x="0" y="6519446"/>
            <a:ext cx="9144000" cy="338554"/>
          </a:xfrm>
          <a:prstGeom prst="rect">
            <a:avLst/>
          </a:prstGeom>
          <a:solidFill>
            <a:schemeClr val="tx2">
              <a:lumMod val="75000"/>
            </a:schemeClr>
          </a:solidFill>
        </p:spPr>
        <p:txBody>
          <a:bodyPr>
            <a:spAutoFit/>
          </a:bodyPr>
          <a:lstStyle/>
          <a:p>
            <a:pPr algn="ctr"/>
            <a:r>
              <a:rPr lang="fr-FR" sz="1600" dirty="0" smtClean="0">
                <a:solidFill>
                  <a:schemeClr val="bg1"/>
                </a:solidFill>
              </a:rPr>
              <a:t>Formation  </a:t>
            </a:r>
            <a:r>
              <a:rPr lang="fr-FR" sz="1600" dirty="0" err="1" smtClean="0">
                <a:solidFill>
                  <a:schemeClr val="bg1"/>
                </a:solidFill>
              </a:rPr>
              <a:t>Opticlim</a:t>
            </a:r>
            <a:r>
              <a:rPr lang="fr-FR" sz="1600" dirty="0" smtClean="0">
                <a:solidFill>
                  <a:schemeClr val="bg1"/>
                </a:solidFill>
              </a:rPr>
              <a:t>  GUYANE – Mai</a:t>
            </a:r>
            <a:r>
              <a:rPr lang="fr-FR" sz="1600" baseline="0" dirty="0" smtClean="0">
                <a:solidFill>
                  <a:schemeClr val="bg1"/>
                </a:solidFill>
              </a:rPr>
              <a:t> 2015</a:t>
            </a:r>
            <a:endParaRPr lang="fr-FR" sz="1600" dirty="0" smtClean="0">
              <a:solidFill>
                <a:schemeClr val="bg1"/>
              </a:solidFill>
            </a:endParaRPr>
          </a:p>
        </p:txBody>
      </p:sp>
      <p:pic>
        <p:nvPicPr>
          <p:cNvPr id="9"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403735" y="0"/>
            <a:ext cx="727622" cy="893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fr-FR" smtClean="0"/>
              <a:t>Modifiez le style du titre</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3FC49BF1-FCD3-4395-8FF6-0047AF66228E}" type="datetime4">
              <a:rPr lang="en-US" smtClean="0"/>
              <a:pPr/>
              <a:t>May 20, 2015</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37D5FE-740C-46F5-801A-FA5477D9711F}" type="slidenum">
              <a:rPr lang="en-US" smtClean="0"/>
              <a:pPr/>
              <a:t>‹N°›</a:t>
            </a:fld>
            <a:endParaRPr lang="en-US"/>
          </a:p>
        </p:txBody>
      </p:sp>
      <p:pic>
        <p:nvPicPr>
          <p:cNvPr id="11"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403735" y="0"/>
            <a:ext cx="727622" cy="893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CA861222-2C8B-4501-BE87-6797EC025925}" type="datetime4">
              <a:rPr lang="en-US" smtClean="0"/>
              <a:pPr/>
              <a:t>May 20, 2015</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37D5FE-740C-46F5-801A-FA5477D9711F}" type="slidenum">
              <a:rPr lang="en-US" smtClean="0"/>
              <a:pPr/>
              <a:t>‹N°›</a:t>
            </a:fld>
            <a:endParaRPr lang="en-US"/>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fr-FR" smtClean="0"/>
              <a:t>Modifiez le style du titre</a:t>
            </a:r>
            <a:endParaRPr lang="en-US" dirty="0"/>
          </a:p>
        </p:txBody>
      </p:sp>
      <p:sp>
        <p:nvSpPr>
          <p:cNvPr id="15" name="ZoneTexte 14"/>
          <p:cNvSpPr txBox="1"/>
          <p:nvPr userDrawn="1"/>
        </p:nvSpPr>
        <p:spPr>
          <a:xfrm>
            <a:off x="0" y="6519446"/>
            <a:ext cx="9144000" cy="338554"/>
          </a:xfrm>
          <a:prstGeom prst="rect">
            <a:avLst/>
          </a:prstGeom>
          <a:solidFill>
            <a:schemeClr val="tx2">
              <a:lumMod val="75000"/>
            </a:schemeClr>
          </a:solidFill>
        </p:spPr>
        <p:txBody>
          <a:bodyPr>
            <a:spAutoFit/>
          </a:bodyPr>
          <a:lstStyle/>
          <a:p>
            <a:pPr algn="ctr"/>
            <a:r>
              <a:rPr lang="fr-FR" sz="1600" dirty="0" smtClean="0">
                <a:solidFill>
                  <a:schemeClr val="bg1"/>
                </a:solidFill>
              </a:rPr>
              <a:t>Formation  </a:t>
            </a:r>
            <a:r>
              <a:rPr lang="fr-FR" sz="1600" dirty="0" err="1" smtClean="0">
                <a:solidFill>
                  <a:schemeClr val="bg1"/>
                </a:solidFill>
              </a:rPr>
              <a:t>Opticlim</a:t>
            </a:r>
            <a:r>
              <a:rPr lang="fr-FR" sz="1600" dirty="0" smtClean="0">
                <a:solidFill>
                  <a:schemeClr val="bg1"/>
                </a:solidFill>
              </a:rPr>
              <a:t>  GUYANE – Mai</a:t>
            </a:r>
            <a:r>
              <a:rPr lang="fr-FR" sz="1600" baseline="0" dirty="0" smtClean="0">
                <a:solidFill>
                  <a:schemeClr val="bg1"/>
                </a:solidFill>
              </a:rPr>
              <a:t> 2015</a:t>
            </a:r>
            <a:endParaRPr lang="fr-FR" sz="1600" dirty="0" smtClean="0">
              <a:solidFill>
                <a:schemeClr val="bg1"/>
              </a:solidFill>
            </a:endParaRPr>
          </a:p>
        </p:txBody>
      </p:sp>
      <p:pic>
        <p:nvPicPr>
          <p:cNvPr id="16"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403735" y="0"/>
            <a:ext cx="727622" cy="893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A2FB5AFD-D735-4504-A039-ADEBB6448D55}" type="datetime4">
              <a:rPr lang="en-US" smtClean="0"/>
              <a:pPr/>
              <a:t>May 20, 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7D5FE-740C-46F5-801A-FA5477D9711F}" type="slidenum">
              <a:rPr lang="en-US" smtClean="0"/>
              <a:pPr/>
              <a:t>‹N°›</a:t>
            </a:fld>
            <a:endParaRPr lang="en-US"/>
          </a:p>
        </p:txBody>
      </p:sp>
      <p:pic>
        <p:nvPicPr>
          <p:cNvPr id="7"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403735" y="0"/>
            <a:ext cx="727622" cy="893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fr-FR" smtClean="0"/>
              <a:t>Modifiez le style du titre</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AB5C8118-FB93-4E87-B380-0175F2FE2167}" type="datetime4">
              <a:rPr lang="en-US" smtClean="0"/>
              <a:pPr/>
              <a:t>May 20, 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7D5FE-740C-46F5-801A-FA5477D9711F}" type="slidenum">
              <a:rPr lang="en-US" smtClean="0"/>
              <a:pPr/>
              <a:t>‹N°›</a:t>
            </a:fld>
            <a:endParaRPr lang="en-US"/>
          </a:p>
        </p:txBody>
      </p:sp>
      <p:pic>
        <p:nvPicPr>
          <p:cNvPr id="9"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403735" y="0"/>
            <a:ext cx="727622" cy="893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2076450"/>
            <a:ext cx="8100392" cy="462915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fr-FR" smtClean="0"/>
              <a:t>Modifiez le style du titre</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16C01193-8287-4834-A286-6B880643E934}" type="datetime4">
              <a:rPr lang="en-US" smtClean="0"/>
              <a:pPr/>
              <a:t>May 20, 2015</a:t>
            </a:fld>
            <a:endParaRPr lang="en-US"/>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8B37D5FE-740C-46F5-801A-FA5477D9711F}" type="slidenum">
              <a:rPr lang="en-US" smtClean="0"/>
              <a:pPr/>
              <a:t>‹N°›</a:t>
            </a:fld>
            <a:endParaRPr lang="en-US"/>
          </a:p>
        </p:txBody>
      </p:sp>
      <p:pic>
        <p:nvPicPr>
          <p:cNvPr id="11" name="Picture 2"/>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 y="13073"/>
            <a:ext cx="887435" cy="967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ZoneTexte 13"/>
          <p:cNvSpPr txBox="1"/>
          <p:nvPr/>
        </p:nvSpPr>
        <p:spPr>
          <a:xfrm>
            <a:off x="0" y="6519446"/>
            <a:ext cx="9144000" cy="338554"/>
          </a:xfrm>
          <a:prstGeom prst="rect">
            <a:avLst/>
          </a:prstGeom>
          <a:solidFill>
            <a:schemeClr val="tx2">
              <a:lumMod val="75000"/>
            </a:schemeClr>
          </a:solidFill>
        </p:spPr>
        <p:txBody>
          <a:bodyPr>
            <a:spAutoFit/>
          </a:bodyPr>
          <a:lstStyle/>
          <a:p>
            <a:pPr algn="ctr"/>
            <a:r>
              <a:rPr lang="fr-FR" sz="1600" dirty="0" smtClean="0">
                <a:solidFill>
                  <a:schemeClr val="bg1"/>
                </a:solidFill>
              </a:rPr>
              <a:t>Formation  </a:t>
            </a:r>
            <a:r>
              <a:rPr lang="fr-FR" sz="1600" dirty="0" err="1" smtClean="0">
                <a:solidFill>
                  <a:schemeClr val="bg1"/>
                </a:solidFill>
              </a:rPr>
              <a:t>Opticlim</a:t>
            </a:r>
            <a:r>
              <a:rPr lang="fr-FR" sz="1600" dirty="0" smtClean="0">
                <a:solidFill>
                  <a:schemeClr val="bg1"/>
                </a:solidFill>
              </a:rPr>
              <a:t>  GUYANE – Mai</a:t>
            </a:r>
            <a:r>
              <a:rPr lang="fr-FR" sz="1600" baseline="0" dirty="0" smtClean="0">
                <a:solidFill>
                  <a:schemeClr val="bg1"/>
                </a:solidFill>
              </a:rPr>
              <a:t> 2015</a:t>
            </a:r>
            <a:endParaRPr lang="fr-FR" sz="1600" dirty="0" smtClean="0">
              <a:solidFill>
                <a:schemeClr val="bg1"/>
              </a:solidFill>
            </a:endParaRPr>
          </a:p>
        </p:txBody>
      </p:sp>
    </p:spTree>
  </p:cSld>
  <p:clrMap bg1="lt1" tx1="dk1" bg2="lt2" tx2="dk2" accent1="accent1" accent2="accent2" accent3="accent3" accent4="accent4" accent5="accent5" accent6="accent6" hlink="hlink" folHlink="folHlink"/>
  <p:sldLayoutIdLst>
    <p:sldLayoutId id="2147484033" r:id="rId1"/>
    <p:sldLayoutId id="2147484034" r:id="rId2"/>
    <p:sldLayoutId id="2147484035" r:id="rId3"/>
    <p:sldLayoutId id="2147484036" r:id="rId4"/>
    <p:sldLayoutId id="2147484037" r:id="rId5"/>
    <p:sldLayoutId id="2147484038" r:id="rId6"/>
    <p:sldLayoutId id="2147484039" r:id="rId7"/>
    <p:sldLayoutId id="2147484040" r:id="rId8"/>
    <p:sldLayoutId id="2147484041" r:id="rId9"/>
    <p:sldLayoutId id="2147484042" r:id="rId10"/>
    <p:sldLayoutId id="2147484043"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12.png"/><Relationship Id="rId4" Type="http://schemas.openxmlformats.org/officeDocument/2006/relationships/oleObject" Target="../embeddings/oleObject1.bin"/></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3926" b="99587" l="9645" r="96447"/>
                    </a14:imgEffect>
                  </a14:imgLayer>
                </a14:imgProps>
              </a:ext>
              <a:ext uri="{28A0092B-C50C-407E-A947-70E740481C1C}">
                <a14:useLocalDpi xmlns:a14="http://schemas.microsoft.com/office/drawing/2010/main" val="0"/>
              </a:ext>
            </a:extLst>
          </a:blip>
          <a:srcRect/>
          <a:stretch>
            <a:fillRect/>
          </a:stretch>
        </p:blipFill>
        <p:spPr bwMode="auto">
          <a:xfrm>
            <a:off x="3995935" y="0"/>
            <a:ext cx="5135421" cy="6525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ous-titre 1"/>
          <p:cNvSpPr>
            <a:spLocks noGrp="1"/>
          </p:cNvSpPr>
          <p:nvPr>
            <p:ph type="subTitle" idx="1"/>
          </p:nvPr>
        </p:nvSpPr>
        <p:spPr>
          <a:xfrm>
            <a:off x="323528" y="3789040"/>
            <a:ext cx="8640960" cy="2631615"/>
          </a:xfrm>
        </p:spPr>
        <p:txBody>
          <a:bodyPr>
            <a:normAutofit fontScale="70000" lnSpcReduction="20000"/>
          </a:bodyPr>
          <a:lstStyle/>
          <a:p>
            <a:pPr>
              <a:tabLst>
                <a:tab pos="631825" algn="l"/>
              </a:tabLst>
            </a:pPr>
            <a:r>
              <a:rPr lang="fr-FR" sz="3400" dirty="0" smtClean="0"/>
              <a:t>ADEME Guyane</a:t>
            </a:r>
          </a:p>
          <a:p>
            <a:endParaRPr lang="fr-FR" sz="3200" dirty="0"/>
          </a:p>
          <a:p>
            <a:pPr marL="457200" indent="-457200">
              <a:buFont typeface="Arial" pitchFamily="34" charset="0"/>
              <a:buChar char="•"/>
            </a:pPr>
            <a:r>
              <a:rPr lang="fr-FR" sz="3200" dirty="0" smtClean="0"/>
              <a:t>AIEE</a:t>
            </a:r>
          </a:p>
          <a:p>
            <a:pPr marL="457200" indent="-457200">
              <a:buFont typeface="Arial" pitchFamily="34" charset="0"/>
              <a:buChar char="•"/>
            </a:pPr>
            <a:r>
              <a:rPr lang="fr-FR" sz="3200" dirty="0" smtClean="0"/>
              <a:t>IMAGEEN</a:t>
            </a:r>
          </a:p>
          <a:p>
            <a:pPr marL="457200" indent="-457200">
              <a:buFont typeface="Arial" pitchFamily="34" charset="0"/>
              <a:buChar char="•"/>
            </a:pPr>
            <a:r>
              <a:rPr lang="fr-FR" sz="3200" dirty="0" smtClean="0"/>
              <a:t>FLI</a:t>
            </a:r>
          </a:p>
          <a:p>
            <a:endParaRPr lang="fr-FR" sz="3200" dirty="0"/>
          </a:p>
          <a:p>
            <a:r>
              <a:rPr lang="fr-FR" sz="3200" dirty="0" smtClean="0"/>
              <a:t>Session du 20 </a:t>
            </a:r>
            <a:r>
              <a:rPr lang="fr-FR" sz="3200" dirty="0"/>
              <a:t>et 21 mai 2015</a:t>
            </a:r>
            <a:endParaRPr lang="fr-FR" sz="2000" dirty="0"/>
          </a:p>
        </p:txBody>
      </p:sp>
      <p:sp>
        <p:nvSpPr>
          <p:cNvPr id="3" name="Titre 2"/>
          <p:cNvSpPr>
            <a:spLocks noGrp="1"/>
          </p:cNvSpPr>
          <p:nvPr>
            <p:ph type="ctrTitle"/>
          </p:nvPr>
        </p:nvSpPr>
        <p:spPr>
          <a:xfrm>
            <a:off x="1331640" y="620688"/>
            <a:ext cx="8280920" cy="1780108"/>
          </a:xfrm>
        </p:spPr>
        <p:txBody>
          <a:bodyPr>
            <a:normAutofit fontScale="90000"/>
          </a:bodyPr>
          <a:lstStyle/>
          <a:p>
            <a:pPr marL="182880" indent="0">
              <a:buNone/>
            </a:pPr>
            <a:r>
              <a:rPr lang="fr-FR" sz="6000" dirty="0" smtClean="0">
                <a:solidFill>
                  <a:srgbClr val="073E87"/>
                </a:solidFill>
              </a:rPr>
              <a:t>OPTICLIM </a:t>
            </a:r>
            <a:br>
              <a:rPr lang="fr-FR" sz="6000" dirty="0" smtClean="0">
                <a:solidFill>
                  <a:srgbClr val="073E87"/>
                </a:solidFill>
              </a:rPr>
            </a:br>
            <a:r>
              <a:rPr lang="fr-FR" sz="6000" dirty="0" smtClean="0">
                <a:solidFill>
                  <a:srgbClr val="073E87"/>
                </a:solidFill>
              </a:rPr>
              <a:t>Guyane</a:t>
            </a:r>
            <a:endParaRPr lang="fr-FR" sz="6000" dirty="0">
              <a:solidFill>
                <a:srgbClr val="073E87"/>
              </a:solidFill>
            </a:endParaRPr>
          </a:p>
        </p:txBody>
      </p:sp>
    </p:spTree>
    <p:extLst>
      <p:ext uri="{BB962C8B-B14F-4D97-AF65-F5344CB8AC3E}">
        <p14:creationId xmlns:p14="http://schemas.microsoft.com/office/powerpoint/2010/main" val="1851858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107504" y="1196752"/>
            <a:ext cx="8625136" cy="1252728"/>
          </a:xfrm>
        </p:spPr>
        <p:txBody>
          <a:bodyPr>
            <a:noAutofit/>
          </a:bodyPr>
          <a:lstStyle/>
          <a:p>
            <a:pPr marL="0" indent="0" algn="l">
              <a:buNone/>
            </a:pPr>
            <a:r>
              <a:rPr lang="fr-FR" sz="3600" dirty="0" smtClean="0">
                <a:latin typeface="+mn-lt"/>
                <a:ea typeface="Arial" pitchFamily="-1" charset="0"/>
                <a:cs typeface="Arial" pitchFamily="-1" charset="0"/>
              </a:rPr>
              <a:t>Séquence 12  </a:t>
            </a:r>
            <a:br>
              <a:rPr lang="fr-FR" sz="3600" dirty="0" smtClean="0">
                <a:latin typeface="+mn-lt"/>
                <a:ea typeface="Arial" pitchFamily="-1" charset="0"/>
                <a:cs typeface="Arial" pitchFamily="-1" charset="0"/>
              </a:rPr>
            </a:br>
            <a:r>
              <a:rPr lang="fr-FR" sz="3600" dirty="0">
                <a:effectLst/>
              </a:rPr>
              <a:t>Problématique des systèmes de petite climatisation dans le contexte de la démarche d’efficacité énergétique dans les bâtiments </a:t>
            </a:r>
            <a:endParaRPr lang="fr-FR" sz="3600" dirty="0">
              <a:latin typeface="+mn-lt"/>
            </a:endParaRPr>
          </a:p>
        </p:txBody>
      </p:sp>
      <p:sp>
        <p:nvSpPr>
          <p:cNvPr id="2" name="Espace réservé du contenu 1"/>
          <p:cNvSpPr>
            <a:spLocks noGrp="1"/>
          </p:cNvSpPr>
          <p:nvPr>
            <p:ph sz="quarter" idx="13"/>
          </p:nvPr>
        </p:nvSpPr>
        <p:spPr>
          <a:xfrm>
            <a:off x="683568" y="4279404"/>
            <a:ext cx="8676456" cy="5157192"/>
          </a:xfrm>
        </p:spPr>
        <p:txBody>
          <a:bodyPr>
            <a:normAutofit/>
          </a:bodyPr>
          <a:lstStyle/>
          <a:p>
            <a:pPr marL="45720" lvl="0" indent="0">
              <a:buNone/>
            </a:pPr>
            <a:r>
              <a:rPr lang="fr-FR" sz="2800" dirty="0"/>
              <a:t>MDE et démarche </a:t>
            </a:r>
            <a:r>
              <a:rPr lang="fr-FR" sz="2800" dirty="0" err="1" smtClean="0"/>
              <a:t>negawatt</a:t>
            </a:r>
            <a:endParaRPr lang="fr-FR" sz="2800" dirty="0"/>
          </a:p>
        </p:txBody>
      </p:sp>
    </p:spTree>
    <p:extLst>
      <p:ext uri="{BB962C8B-B14F-4D97-AF65-F5344CB8AC3E}">
        <p14:creationId xmlns:p14="http://schemas.microsoft.com/office/powerpoint/2010/main" val="12399027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 name="Rectangle 9"/>
          <p:cNvSpPr>
            <a:spLocks noChangeArrowheads="1"/>
          </p:cNvSpPr>
          <p:nvPr/>
        </p:nvSpPr>
        <p:spPr bwMode="auto">
          <a:xfrm>
            <a:off x="0" y="0"/>
            <a:ext cx="9144000" cy="6858000"/>
          </a:xfrm>
          <a:prstGeom prst="rect">
            <a:avLst/>
          </a:prstGeom>
          <a:noFill/>
          <a:ln w="9525">
            <a:solidFill>
              <a:schemeClr val="accent2"/>
            </a:solidFill>
            <a:miter lim="800000"/>
            <a:headEnd/>
            <a:tailEnd/>
          </a:ln>
        </p:spPr>
        <p:txBody>
          <a:bodyPr wrap="none" anchor="ctr">
            <a:prstTxWarp prst="textNoShape">
              <a:avLst/>
            </a:prstTxWarp>
          </a:bodyPr>
          <a:lstStyle/>
          <a:p>
            <a:endParaRPr lang="fr-FR">
              <a:solidFill>
                <a:srgbClr val="000000"/>
              </a:solidFill>
            </a:endParaRPr>
          </a:p>
        </p:txBody>
      </p:sp>
      <p:sp>
        <p:nvSpPr>
          <p:cNvPr id="19" name="Titre 2"/>
          <p:cNvSpPr txBox="1">
            <a:spLocks/>
          </p:cNvSpPr>
          <p:nvPr/>
        </p:nvSpPr>
        <p:spPr>
          <a:xfrm>
            <a:off x="899592" y="116632"/>
            <a:ext cx="7848872" cy="1143000"/>
          </a:xfrm>
          <a:prstGeom prst="rect">
            <a:avLst/>
          </a:prstGeom>
        </p:spPr>
        <p:txBody>
          <a:bodyPr>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45720" lvl="0" indent="0" algn="l">
              <a:buNone/>
            </a:pPr>
            <a:r>
              <a:rPr lang="fr-FR" sz="3200" dirty="0"/>
              <a:t>MDE et démarche </a:t>
            </a:r>
            <a:r>
              <a:rPr lang="fr-FR" sz="3200" dirty="0" err="1"/>
              <a:t>negawatt</a:t>
            </a:r>
            <a:endParaRPr lang="fr-FR" sz="3200" dirty="0"/>
          </a:p>
        </p:txBody>
      </p:sp>
      <p:pic>
        <p:nvPicPr>
          <p:cNvPr id="15362"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861185" y="1594581"/>
            <a:ext cx="5061589" cy="3668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Espace réservé du contenu 1"/>
          <p:cNvSpPr txBox="1">
            <a:spLocks/>
          </p:cNvSpPr>
          <p:nvPr/>
        </p:nvSpPr>
        <p:spPr>
          <a:xfrm>
            <a:off x="323528" y="1052736"/>
            <a:ext cx="8136904" cy="5400600"/>
          </a:xfrm>
          <a:prstGeom prst="rect">
            <a:avLst/>
          </a:prstGeom>
        </p:spPr>
        <p:txBody>
          <a:bodyPr>
            <a:norm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Font typeface="Georgia" pitchFamily="18" charset="0"/>
              <a:buNone/>
            </a:pPr>
            <a:r>
              <a:rPr lang="fr-FR" sz="2000" b="1" u="sng" dirty="0" smtClean="0"/>
              <a:t>Le contre exemple à éviter</a:t>
            </a:r>
          </a:p>
          <a:p>
            <a:pPr marL="45720" indent="0">
              <a:buFont typeface="Georgia" pitchFamily="18" charset="0"/>
              <a:buNone/>
            </a:pPr>
            <a:endParaRPr lang="fr-FR" sz="2000" b="1" u="sng" dirty="0" smtClean="0"/>
          </a:p>
          <a:p>
            <a:pPr marL="45720" indent="0">
              <a:buFont typeface="Georgia" pitchFamily="18" charset="0"/>
              <a:buNone/>
            </a:pPr>
            <a:endParaRPr lang="fr-FR" sz="2000" b="1" u="sng" dirty="0"/>
          </a:p>
          <a:p>
            <a:pPr marL="45720" indent="0">
              <a:buFont typeface="Georgia" pitchFamily="18" charset="0"/>
              <a:buNone/>
            </a:pPr>
            <a:endParaRPr lang="fr-FR" sz="2000" b="1" u="sng" dirty="0" smtClean="0"/>
          </a:p>
          <a:p>
            <a:pPr marL="45720" indent="0">
              <a:buFont typeface="Georgia" pitchFamily="18" charset="0"/>
              <a:buNone/>
            </a:pPr>
            <a:endParaRPr lang="fr-FR" sz="2000" b="1" u="sng" dirty="0"/>
          </a:p>
          <a:p>
            <a:pPr marL="45720" indent="0">
              <a:buFont typeface="Georgia" pitchFamily="18" charset="0"/>
              <a:buNone/>
            </a:pPr>
            <a:endParaRPr lang="fr-FR" sz="2000" b="1" u="sng" dirty="0" smtClean="0"/>
          </a:p>
          <a:p>
            <a:pPr marL="45720" indent="0">
              <a:buFont typeface="Georgia" pitchFamily="18" charset="0"/>
              <a:buNone/>
            </a:pPr>
            <a:endParaRPr lang="fr-FR" sz="2000" b="1" u="sng" dirty="0"/>
          </a:p>
          <a:p>
            <a:pPr marL="45720" indent="0">
              <a:buFont typeface="Georgia" pitchFamily="18" charset="0"/>
              <a:buNone/>
            </a:pPr>
            <a:endParaRPr lang="fr-FR" sz="2000" b="1" u="sng" dirty="0" smtClean="0"/>
          </a:p>
          <a:p>
            <a:pPr marL="45720" indent="0">
              <a:buFont typeface="Georgia" pitchFamily="18" charset="0"/>
              <a:buNone/>
            </a:pPr>
            <a:endParaRPr lang="fr-FR" sz="2000" b="1" u="sng" dirty="0"/>
          </a:p>
          <a:p>
            <a:pPr marL="45720" indent="0">
              <a:buFont typeface="Georgia" pitchFamily="18" charset="0"/>
              <a:buNone/>
            </a:pPr>
            <a:endParaRPr lang="fr-FR" sz="2000" b="1" u="sng" dirty="0" smtClean="0"/>
          </a:p>
          <a:p>
            <a:pPr marL="45720" indent="0">
              <a:buFont typeface="Georgia" pitchFamily="18" charset="0"/>
              <a:buNone/>
            </a:pPr>
            <a:endParaRPr lang="fr-FR" sz="2000" b="1" u="sng" dirty="0"/>
          </a:p>
          <a:p>
            <a:pPr marL="45720" indent="0">
              <a:buFont typeface="Georgia" pitchFamily="18" charset="0"/>
              <a:buNone/>
            </a:pPr>
            <a:r>
              <a:rPr lang="fr-FR" sz="2000" dirty="0" smtClean="0"/>
              <a:t>=&gt; Une démarche logique et cohérente de conception</a:t>
            </a:r>
          </a:p>
        </p:txBody>
      </p:sp>
    </p:spTree>
    <p:extLst>
      <p:ext uri="{BB962C8B-B14F-4D97-AF65-F5344CB8AC3E}">
        <p14:creationId xmlns:p14="http://schemas.microsoft.com/office/powerpoint/2010/main" val="14846181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 name="Rectangle 9"/>
          <p:cNvSpPr>
            <a:spLocks noChangeArrowheads="1"/>
          </p:cNvSpPr>
          <p:nvPr/>
        </p:nvSpPr>
        <p:spPr bwMode="auto">
          <a:xfrm>
            <a:off x="0" y="0"/>
            <a:ext cx="9144000" cy="6858000"/>
          </a:xfrm>
          <a:prstGeom prst="rect">
            <a:avLst/>
          </a:prstGeom>
          <a:noFill/>
          <a:ln w="9525">
            <a:solidFill>
              <a:schemeClr val="accent2"/>
            </a:solidFill>
            <a:miter lim="800000"/>
            <a:headEnd/>
            <a:tailEnd/>
          </a:ln>
        </p:spPr>
        <p:txBody>
          <a:bodyPr wrap="none" anchor="ctr">
            <a:prstTxWarp prst="textNoShape">
              <a:avLst/>
            </a:prstTxWarp>
          </a:bodyPr>
          <a:lstStyle/>
          <a:p>
            <a:endParaRPr lang="fr-FR">
              <a:solidFill>
                <a:srgbClr val="000000"/>
              </a:solidFill>
            </a:endParaRPr>
          </a:p>
        </p:txBody>
      </p:sp>
      <p:sp>
        <p:nvSpPr>
          <p:cNvPr id="19" name="Titre 2"/>
          <p:cNvSpPr txBox="1">
            <a:spLocks/>
          </p:cNvSpPr>
          <p:nvPr/>
        </p:nvSpPr>
        <p:spPr>
          <a:xfrm>
            <a:off x="899592" y="116632"/>
            <a:ext cx="7848872" cy="1143000"/>
          </a:xfrm>
          <a:prstGeom prst="rect">
            <a:avLst/>
          </a:prstGeom>
        </p:spPr>
        <p:txBody>
          <a:bodyPr>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45720" lvl="0" indent="0" algn="l">
              <a:buNone/>
            </a:pPr>
            <a:r>
              <a:rPr lang="fr-FR" sz="3200" dirty="0"/>
              <a:t>MDE et démarche </a:t>
            </a:r>
            <a:r>
              <a:rPr lang="fr-FR" sz="3200" dirty="0" err="1"/>
              <a:t>negawatt</a:t>
            </a:r>
            <a:endParaRPr lang="fr-FR" sz="3200" dirty="0"/>
          </a:p>
        </p:txBody>
      </p:sp>
      <p:sp>
        <p:nvSpPr>
          <p:cNvPr id="20" name="Espace réservé du contenu 1"/>
          <p:cNvSpPr txBox="1">
            <a:spLocks/>
          </p:cNvSpPr>
          <p:nvPr/>
        </p:nvSpPr>
        <p:spPr>
          <a:xfrm>
            <a:off x="179512" y="1052736"/>
            <a:ext cx="4644516" cy="5400600"/>
          </a:xfrm>
          <a:prstGeom prst="rect">
            <a:avLst/>
          </a:prstGeom>
        </p:spPr>
        <p:txBody>
          <a:bodyPr>
            <a:normAutofit fontScale="92500" lnSpcReduction="10000"/>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Font typeface="Georgia" pitchFamily="18" charset="0"/>
              <a:buNone/>
            </a:pPr>
            <a:r>
              <a:rPr lang="fr-FR" sz="2000" b="1" u="sng" dirty="0" smtClean="0"/>
              <a:t>Les deux cibles de la MDE</a:t>
            </a:r>
          </a:p>
          <a:p>
            <a:pPr>
              <a:buFont typeface="Arial" pitchFamily="34" charset="0"/>
              <a:buChar char="•"/>
            </a:pPr>
            <a:r>
              <a:rPr lang="fr-FR" sz="2000" dirty="0" smtClean="0"/>
              <a:t>La puissance appelée </a:t>
            </a:r>
          </a:p>
          <a:p>
            <a:pPr marL="45720" indent="0">
              <a:buNone/>
            </a:pPr>
            <a:r>
              <a:rPr lang="fr-FR" sz="2000" dirty="0" smtClean="0"/>
              <a:t>en [W] ou en [kW]</a:t>
            </a:r>
          </a:p>
          <a:p>
            <a:pPr>
              <a:buFont typeface="Symbol"/>
              <a:buChar char="Þ"/>
            </a:pPr>
            <a:r>
              <a:rPr lang="fr-FR" sz="2000" dirty="0" smtClean="0"/>
              <a:t>réduire la puissance appelée</a:t>
            </a:r>
          </a:p>
          <a:p>
            <a:pPr>
              <a:buFont typeface="Arial" pitchFamily="34" charset="0"/>
              <a:buChar char="•"/>
            </a:pPr>
            <a:r>
              <a:rPr lang="fr-FR" sz="2000" dirty="0" smtClean="0"/>
              <a:t>Ne pas construire de nouveaux équipements de  production </a:t>
            </a:r>
          </a:p>
          <a:p>
            <a:pPr>
              <a:buFont typeface="Arial" pitchFamily="34" charset="0"/>
              <a:buChar char="•"/>
            </a:pPr>
            <a:r>
              <a:rPr lang="fr-FR" sz="2000" dirty="0" smtClean="0"/>
              <a:t>Éviter les pics de puissances nécessitant le démarrage de moyen de production onéreux (TAC)</a:t>
            </a:r>
          </a:p>
          <a:p>
            <a:pPr marL="45720" indent="0">
              <a:buNone/>
            </a:pPr>
            <a:endParaRPr lang="fr-FR" sz="2000" dirty="0"/>
          </a:p>
          <a:p>
            <a:pPr>
              <a:buFont typeface="Arial" pitchFamily="34" charset="0"/>
              <a:buChar char="•"/>
            </a:pPr>
            <a:r>
              <a:rPr lang="fr-FR" sz="2000" dirty="0" smtClean="0"/>
              <a:t>La consommation énergétique</a:t>
            </a:r>
          </a:p>
          <a:p>
            <a:pPr marL="45720" indent="0">
              <a:buNone/>
            </a:pPr>
            <a:r>
              <a:rPr lang="fr-FR" sz="2000" dirty="0"/>
              <a:t>en [</a:t>
            </a:r>
            <a:r>
              <a:rPr lang="fr-FR" sz="2000" dirty="0" smtClean="0"/>
              <a:t>Wh] </a:t>
            </a:r>
            <a:r>
              <a:rPr lang="fr-FR" sz="2000" dirty="0"/>
              <a:t>ou en [</a:t>
            </a:r>
            <a:r>
              <a:rPr lang="fr-FR" sz="2000" dirty="0" smtClean="0"/>
              <a:t>kWh]</a:t>
            </a:r>
            <a:endParaRPr lang="fr-FR" sz="2000" dirty="0"/>
          </a:p>
          <a:p>
            <a:pPr marL="45720" indent="0">
              <a:buNone/>
            </a:pPr>
            <a:r>
              <a:rPr lang="fr-FR" sz="2000" dirty="0" smtClean="0"/>
              <a:t>=&gt; Réduire la consommation </a:t>
            </a:r>
            <a:endParaRPr lang="fr-FR" sz="2000" dirty="0"/>
          </a:p>
          <a:p>
            <a:pPr>
              <a:buFont typeface="Arial" pitchFamily="34" charset="0"/>
              <a:buChar char="•"/>
            </a:pPr>
            <a:r>
              <a:rPr lang="fr-FR" sz="2000" dirty="0" smtClean="0"/>
              <a:t>Diminuer les impacts environnementaux</a:t>
            </a:r>
          </a:p>
          <a:p>
            <a:pPr>
              <a:buFont typeface="Arial" pitchFamily="34" charset="0"/>
              <a:buChar char="•"/>
            </a:pPr>
            <a:r>
              <a:rPr lang="fr-FR" sz="2000" dirty="0" smtClean="0"/>
              <a:t>Diminuer la facture énergétique</a:t>
            </a:r>
          </a:p>
          <a:p>
            <a:pPr>
              <a:buFont typeface="Arial" pitchFamily="34" charset="0"/>
              <a:buChar char="•"/>
            </a:pPr>
            <a:endParaRPr lang="fr-FR" sz="2000" dirty="0" smtClean="0"/>
          </a:p>
          <a:p>
            <a:pPr marL="45720" indent="0">
              <a:buFont typeface="Georgia" pitchFamily="18" charset="0"/>
              <a:buNone/>
            </a:pPr>
            <a:endParaRPr lang="fr-FR" sz="2000" b="1" u="sng" dirty="0" smtClean="0"/>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24028" y="1320648"/>
            <a:ext cx="4346275" cy="211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9625" y="4462641"/>
            <a:ext cx="4524375" cy="2076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524580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 name="Rectangle 9"/>
          <p:cNvSpPr>
            <a:spLocks noChangeArrowheads="1"/>
          </p:cNvSpPr>
          <p:nvPr/>
        </p:nvSpPr>
        <p:spPr bwMode="auto">
          <a:xfrm>
            <a:off x="0" y="0"/>
            <a:ext cx="9144000" cy="6858000"/>
          </a:xfrm>
          <a:prstGeom prst="rect">
            <a:avLst/>
          </a:prstGeom>
          <a:noFill/>
          <a:ln w="9525">
            <a:solidFill>
              <a:schemeClr val="accent2"/>
            </a:solidFill>
            <a:miter lim="800000"/>
            <a:headEnd/>
            <a:tailEnd/>
          </a:ln>
        </p:spPr>
        <p:txBody>
          <a:bodyPr wrap="none" anchor="ctr">
            <a:prstTxWarp prst="textNoShape">
              <a:avLst/>
            </a:prstTxWarp>
          </a:bodyPr>
          <a:lstStyle/>
          <a:p>
            <a:endParaRPr lang="fr-FR">
              <a:solidFill>
                <a:srgbClr val="000000"/>
              </a:solidFill>
            </a:endParaRPr>
          </a:p>
        </p:txBody>
      </p:sp>
      <p:sp>
        <p:nvSpPr>
          <p:cNvPr id="19" name="Titre 2"/>
          <p:cNvSpPr txBox="1">
            <a:spLocks/>
          </p:cNvSpPr>
          <p:nvPr/>
        </p:nvSpPr>
        <p:spPr>
          <a:xfrm>
            <a:off x="899592" y="116632"/>
            <a:ext cx="7848872" cy="1143000"/>
          </a:xfrm>
          <a:prstGeom prst="rect">
            <a:avLst/>
          </a:prstGeom>
        </p:spPr>
        <p:txBody>
          <a:bodyPr>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45720" lvl="0" indent="0" algn="l">
              <a:buNone/>
            </a:pPr>
            <a:r>
              <a:rPr lang="fr-FR" sz="3200" dirty="0"/>
              <a:t>MDE et démarche </a:t>
            </a:r>
            <a:r>
              <a:rPr lang="fr-FR" sz="3200" dirty="0" err="1"/>
              <a:t>negawatt</a:t>
            </a:r>
            <a:endParaRPr lang="fr-FR" sz="3200" dirty="0"/>
          </a:p>
        </p:txBody>
      </p:sp>
      <p:sp>
        <p:nvSpPr>
          <p:cNvPr id="20" name="Espace réservé du contenu 1"/>
          <p:cNvSpPr txBox="1">
            <a:spLocks/>
          </p:cNvSpPr>
          <p:nvPr/>
        </p:nvSpPr>
        <p:spPr>
          <a:xfrm>
            <a:off x="179512" y="1052736"/>
            <a:ext cx="8964488" cy="5400600"/>
          </a:xfrm>
          <a:prstGeom prst="rect">
            <a:avLst/>
          </a:prstGeom>
        </p:spPr>
        <p:txBody>
          <a:bodyPr>
            <a:norm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Font typeface="Georgia" pitchFamily="18" charset="0"/>
              <a:buNone/>
            </a:pPr>
            <a:r>
              <a:rPr lang="fr-FR" sz="2000" b="1" u="sng" dirty="0" smtClean="0"/>
              <a:t>Des </a:t>
            </a:r>
            <a:r>
              <a:rPr lang="fr-FR" sz="2000" b="1" u="sng" dirty="0"/>
              <a:t>objectifs à définir et à faire évoluer</a:t>
            </a:r>
            <a:r>
              <a:rPr lang="fr-FR" sz="2000" b="1" dirty="0"/>
              <a:t>: </a:t>
            </a:r>
          </a:p>
          <a:p>
            <a:pPr marL="365760" lvl="1" indent="0">
              <a:buNone/>
            </a:pPr>
            <a:r>
              <a:rPr lang="fr-FR" dirty="0"/>
              <a:t>Ex : ratio de consommation au </a:t>
            </a:r>
            <a:r>
              <a:rPr lang="fr-FR" dirty="0" smtClean="0"/>
              <a:t>m²</a:t>
            </a:r>
          </a:p>
          <a:p>
            <a:pPr marL="365760" lvl="1" indent="0">
              <a:buNone/>
            </a:pPr>
            <a:endParaRPr lang="fr-FR" sz="1800" b="1" u="sng" dirty="0" smtClean="0"/>
          </a:p>
          <a:p>
            <a:pPr marL="365760" lvl="1" indent="0">
              <a:buNone/>
            </a:pPr>
            <a:r>
              <a:rPr lang="fr-FR" sz="1800" dirty="0" smtClean="0"/>
              <a:t>Objectif </a:t>
            </a:r>
            <a:r>
              <a:rPr lang="fr-FR" sz="1800" dirty="0"/>
              <a:t>métropole                </a:t>
            </a:r>
            <a:r>
              <a:rPr lang="fr-FR" sz="1800" dirty="0" smtClean="0"/>
              <a:t>                  Bâtiments existants </a:t>
            </a:r>
            <a:r>
              <a:rPr lang="fr-FR" sz="1800" dirty="0"/>
              <a:t>Réunion et </a:t>
            </a:r>
            <a:r>
              <a:rPr lang="fr-FR" sz="1800" dirty="0" smtClean="0"/>
              <a:t>objectif</a:t>
            </a:r>
            <a:endParaRPr lang="fr-FR" sz="1800" dirty="0"/>
          </a:p>
          <a:p>
            <a:pPr marL="365760" lvl="1" indent="0">
              <a:buNone/>
            </a:pPr>
            <a:endParaRPr lang="fr-FR" b="1" u="sng" dirty="0"/>
          </a:p>
          <a:p>
            <a:pPr>
              <a:buFont typeface="Arial" pitchFamily="34" charset="0"/>
              <a:buChar char="•"/>
            </a:pPr>
            <a:endParaRPr lang="fr-FR" sz="2000" dirty="0" smtClean="0"/>
          </a:p>
          <a:p>
            <a:pPr marL="45720" indent="0">
              <a:buFont typeface="Georgia" pitchFamily="18" charset="0"/>
              <a:buNone/>
            </a:pPr>
            <a:endParaRPr lang="fr-FR" sz="2000" b="1" u="sng" dirty="0" smtClean="0"/>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869834"/>
            <a:ext cx="4508228" cy="23423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76564" y="2869833"/>
            <a:ext cx="3771900" cy="2324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ZoneTexte 1"/>
          <p:cNvSpPr txBox="1"/>
          <p:nvPr/>
        </p:nvSpPr>
        <p:spPr>
          <a:xfrm>
            <a:off x="309898" y="4807716"/>
            <a:ext cx="1944216" cy="369332"/>
          </a:xfrm>
          <a:prstGeom prst="rect">
            <a:avLst/>
          </a:prstGeom>
          <a:solidFill>
            <a:schemeClr val="bg1"/>
          </a:solidFill>
        </p:spPr>
        <p:txBody>
          <a:bodyPr wrap="square" rtlCol="0">
            <a:spAutoFit/>
          </a:bodyPr>
          <a:lstStyle/>
          <a:p>
            <a:r>
              <a:rPr lang="fr-FR" dirty="0" smtClean="0"/>
              <a:t>Bâtiment ancien</a:t>
            </a:r>
            <a:endParaRPr lang="fr-FR" dirty="0"/>
          </a:p>
        </p:txBody>
      </p:sp>
      <p:sp>
        <p:nvSpPr>
          <p:cNvPr id="10" name="ZoneTexte 9"/>
          <p:cNvSpPr txBox="1"/>
          <p:nvPr/>
        </p:nvSpPr>
        <p:spPr>
          <a:xfrm>
            <a:off x="2051720" y="4810294"/>
            <a:ext cx="1944216" cy="369332"/>
          </a:xfrm>
          <a:prstGeom prst="rect">
            <a:avLst/>
          </a:prstGeom>
          <a:solidFill>
            <a:schemeClr val="bg1"/>
          </a:solidFill>
        </p:spPr>
        <p:txBody>
          <a:bodyPr wrap="square" rtlCol="0">
            <a:spAutoFit/>
          </a:bodyPr>
          <a:lstStyle/>
          <a:p>
            <a:r>
              <a:rPr lang="fr-FR" dirty="0" smtClean="0"/>
              <a:t>Bâtiment 2015</a:t>
            </a:r>
            <a:endParaRPr lang="fr-FR" dirty="0"/>
          </a:p>
        </p:txBody>
      </p:sp>
    </p:spTree>
    <p:extLst>
      <p:ext uri="{BB962C8B-B14F-4D97-AF65-F5344CB8AC3E}">
        <p14:creationId xmlns:p14="http://schemas.microsoft.com/office/powerpoint/2010/main" val="27004749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 name="Rectangle 9"/>
          <p:cNvSpPr>
            <a:spLocks noChangeArrowheads="1"/>
          </p:cNvSpPr>
          <p:nvPr/>
        </p:nvSpPr>
        <p:spPr bwMode="auto">
          <a:xfrm>
            <a:off x="0" y="0"/>
            <a:ext cx="9144000" cy="6858000"/>
          </a:xfrm>
          <a:prstGeom prst="rect">
            <a:avLst/>
          </a:prstGeom>
          <a:noFill/>
          <a:ln w="9525">
            <a:solidFill>
              <a:schemeClr val="accent2"/>
            </a:solidFill>
            <a:miter lim="800000"/>
            <a:headEnd/>
            <a:tailEnd/>
          </a:ln>
        </p:spPr>
        <p:txBody>
          <a:bodyPr wrap="none" anchor="ctr">
            <a:prstTxWarp prst="textNoShape">
              <a:avLst/>
            </a:prstTxWarp>
          </a:bodyPr>
          <a:lstStyle/>
          <a:p>
            <a:endParaRPr lang="fr-FR">
              <a:solidFill>
                <a:srgbClr val="000000"/>
              </a:solidFill>
            </a:endParaRPr>
          </a:p>
        </p:txBody>
      </p:sp>
      <p:sp>
        <p:nvSpPr>
          <p:cNvPr id="19" name="Titre 2"/>
          <p:cNvSpPr txBox="1">
            <a:spLocks/>
          </p:cNvSpPr>
          <p:nvPr/>
        </p:nvSpPr>
        <p:spPr>
          <a:xfrm>
            <a:off x="899592" y="116632"/>
            <a:ext cx="7848872" cy="1143000"/>
          </a:xfrm>
          <a:prstGeom prst="rect">
            <a:avLst/>
          </a:prstGeom>
        </p:spPr>
        <p:txBody>
          <a:bodyPr>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45720" lvl="0" indent="0" algn="l">
              <a:buNone/>
            </a:pPr>
            <a:r>
              <a:rPr lang="fr-FR" sz="3200" dirty="0"/>
              <a:t>MDE et démarche </a:t>
            </a:r>
            <a:r>
              <a:rPr lang="fr-FR" sz="3200" dirty="0" err="1"/>
              <a:t>negawatt</a:t>
            </a:r>
            <a:endParaRPr lang="fr-FR" sz="3200" dirty="0"/>
          </a:p>
        </p:txBody>
      </p:sp>
      <p:sp>
        <p:nvSpPr>
          <p:cNvPr id="20" name="Espace réservé du contenu 1"/>
          <p:cNvSpPr txBox="1">
            <a:spLocks/>
          </p:cNvSpPr>
          <p:nvPr/>
        </p:nvSpPr>
        <p:spPr>
          <a:xfrm>
            <a:off x="179512" y="1052736"/>
            <a:ext cx="8964488" cy="5400600"/>
          </a:xfrm>
          <a:prstGeom prst="rect">
            <a:avLst/>
          </a:prstGeom>
        </p:spPr>
        <p:txBody>
          <a:bodyPr>
            <a:norm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Font typeface="Georgia" pitchFamily="18" charset="0"/>
              <a:buNone/>
            </a:pPr>
            <a:r>
              <a:rPr lang="fr-FR" sz="2400" b="1" u="sng" dirty="0" smtClean="0"/>
              <a:t>La MDE : </a:t>
            </a:r>
            <a:r>
              <a:rPr lang="fr-FR" sz="2400" b="1" u="sng" dirty="0"/>
              <a:t>q</a:t>
            </a:r>
            <a:r>
              <a:rPr lang="fr-FR" sz="2400" b="1" u="sng" dirty="0" smtClean="0"/>
              <a:t>uand ?</a:t>
            </a:r>
            <a:endParaRPr lang="fr-FR" sz="2400" b="1" dirty="0"/>
          </a:p>
          <a:p>
            <a:pPr lvl="1">
              <a:buFont typeface="Arial" pitchFamily="34" charset="0"/>
              <a:buChar char="•"/>
            </a:pPr>
            <a:r>
              <a:rPr lang="fr-FR" dirty="0"/>
              <a:t>Phase étude (bien sur…)</a:t>
            </a:r>
          </a:p>
          <a:p>
            <a:pPr lvl="2">
              <a:buFont typeface="Arial" pitchFamily="34" charset="0"/>
              <a:buChar char="•"/>
            </a:pPr>
            <a:r>
              <a:rPr lang="fr-FR" sz="2000" dirty="0"/>
              <a:t>Intérêt d’une analyse en cout global: comparer tous les </a:t>
            </a:r>
            <a:r>
              <a:rPr lang="fr-FR" sz="2000" dirty="0" smtClean="0"/>
              <a:t>couts avec des valeurs actualisées </a:t>
            </a:r>
            <a:r>
              <a:rPr lang="fr-FR" sz="2000" dirty="0"/>
              <a:t>: </a:t>
            </a:r>
          </a:p>
          <a:p>
            <a:pPr lvl="3">
              <a:buFont typeface="Arial" pitchFamily="34" charset="0"/>
              <a:buChar char="•"/>
            </a:pPr>
            <a:r>
              <a:rPr lang="fr-FR" sz="2000" dirty="0"/>
              <a:t>Couts d’investissement VS fonctionnement</a:t>
            </a:r>
          </a:p>
          <a:p>
            <a:pPr lvl="3">
              <a:buFont typeface="Arial" pitchFamily="34" charset="0"/>
              <a:buChar char="•"/>
            </a:pPr>
            <a:r>
              <a:rPr lang="fr-FR" sz="2000" dirty="0"/>
              <a:t>Cout des études VS cout </a:t>
            </a:r>
            <a:r>
              <a:rPr lang="fr-FR" sz="2000" dirty="0" smtClean="0"/>
              <a:t>d’exploitation</a:t>
            </a:r>
          </a:p>
          <a:p>
            <a:pPr lvl="3">
              <a:buFont typeface="Arial" pitchFamily="34" charset="0"/>
              <a:buChar char="•"/>
            </a:pPr>
            <a:r>
              <a:rPr lang="fr-FR" sz="2000" dirty="0" smtClean="0"/>
              <a:t>…</a:t>
            </a:r>
          </a:p>
          <a:p>
            <a:pPr marL="365760" lvl="1" indent="0">
              <a:buNone/>
            </a:pPr>
            <a:r>
              <a:rPr lang="fr-FR" dirty="0"/>
              <a:t>R</a:t>
            </a:r>
            <a:r>
              <a:rPr lang="fr-FR" dirty="0" smtClean="0"/>
              <a:t>épartition des couts :</a:t>
            </a:r>
            <a:endParaRPr lang="fr-FR" dirty="0"/>
          </a:p>
          <a:p>
            <a:pPr marL="365760" lvl="1" indent="0">
              <a:buNone/>
            </a:pPr>
            <a:endParaRPr lang="fr-FR" sz="1800" b="1" u="sng" dirty="0" smtClean="0"/>
          </a:p>
          <a:p>
            <a:pPr marL="365760" lvl="1" indent="0">
              <a:buNone/>
            </a:pPr>
            <a:endParaRPr lang="fr-FR" b="1" u="sng" dirty="0"/>
          </a:p>
          <a:p>
            <a:pPr>
              <a:buFont typeface="Arial" pitchFamily="34" charset="0"/>
              <a:buChar char="•"/>
            </a:pPr>
            <a:endParaRPr lang="fr-FR" sz="2000" dirty="0" smtClean="0"/>
          </a:p>
          <a:p>
            <a:pPr marL="45720" indent="0">
              <a:buFont typeface="Georgia" pitchFamily="18" charset="0"/>
              <a:buNone/>
            </a:pPr>
            <a:endParaRPr lang="fr-FR" sz="2000" b="1" u="sng" dirty="0" smtClean="0"/>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08758" y="3429000"/>
            <a:ext cx="4623682" cy="3020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832497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 name="Rectangle 9"/>
          <p:cNvSpPr>
            <a:spLocks noChangeArrowheads="1"/>
          </p:cNvSpPr>
          <p:nvPr/>
        </p:nvSpPr>
        <p:spPr bwMode="auto">
          <a:xfrm>
            <a:off x="0" y="0"/>
            <a:ext cx="9144000" cy="6858000"/>
          </a:xfrm>
          <a:prstGeom prst="rect">
            <a:avLst/>
          </a:prstGeom>
          <a:noFill/>
          <a:ln w="9525">
            <a:solidFill>
              <a:schemeClr val="accent2"/>
            </a:solidFill>
            <a:miter lim="800000"/>
            <a:headEnd/>
            <a:tailEnd/>
          </a:ln>
        </p:spPr>
        <p:txBody>
          <a:bodyPr wrap="none" anchor="ctr">
            <a:prstTxWarp prst="textNoShape">
              <a:avLst/>
            </a:prstTxWarp>
          </a:bodyPr>
          <a:lstStyle/>
          <a:p>
            <a:endParaRPr lang="fr-FR">
              <a:solidFill>
                <a:srgbClr val="000000"/>
              </a:solidFill>
            </a:endParaRPr>
          </a:p>
        </p:txBody>
      </p:sp>
      <p:sp>
        <p:nvSpPr>
          <p:cNvPr id="19" name="Titre 2"/>
          <p:cNvSpPr txBox="1">
            <a:spLocks/>
          </p:cNvSpPr>
          <p:nvPr/>
        </p:nvSpPr>
        <p:spPr>
          <a:xfrm>
            <a:off x="899592" y="116632"/>
            <a:ext cx="7848872" cy="1143000"/>
          </a:xfrm>
          <a:prstGeom prst="rect">
            <a:avLst/>
          </a:prstGeom>
        </p:spPr>
        <p:txBody>
          <a:bodyPr>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45720" lvl="0" indent="0" algn="l">
              <a:buNone/>
            </a:pPr>
            <a:r>
              <a:rPr lang="fr-FR" sz="3200" dirty="0"/>
              <a:t>MDE et démarche </a:t>
            </a:r>
            <a:r>
              <a:rPr lang="fr-FR" sz="3200" dirty="0" err="1"/>
              <a:t>negawatt</a:t>
            </a:r>
            <a:endParaRPr lang="fr-FR" sz="3200" dirty="0"/>
          </a:p>
        </p:txBody>
      </p:sp>
      <p:sp>
        <p:nvSpPr>
          <p:cNvPr id="20" name="Espace réservé du contenu 1"/>
          <p:cNvSpPr txBox="1">
            <a:spLocks/>
          </p:cNvSpPr>
          <p:nvPr/>
        </p:nvSpPr>
        <p:spPr>
          <a:xfrm>
            <a:off x="0" y="1052736"/>
            <a:ext cx="9144000" cy="5400600"/>
          </a:xfrm>
          <a:prstGeom prst="rect">
            <a:avLst/>
          </a:prstGeom>
        </p:spPr>
        <p:txBody>
          <a:bodyPr>
            <a:norm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Font typeface="Georgia" pitchFamily="18" charset="0"/>
              <a:buNone/>
            </a:pPr>
            <a:r>
              <a:rPr lang="fr-FR" sz="2400" b="1" u="sng" dirty="0" smtClean="0"/>
              <a:t>La MDE : </a:t>
            </a:r>
            <a:r>
              <a:rPr lang="fr-FR" sz="2400" b="1" u="sng" dirty="0"/>
              <a:t>q</a:t>
            </a:r>
            <a:r>
              <a:rPr lang="fr-FR" sz="2400" b="1" u="sng" dirty="0" smtClean="0"/>
              <a:t>uand ?</a:t>
            </a:r>
            <a:r>
              <a:rPr lang="fr-FR" sz="2400" b="1" dirty="0" smtClean="0"/>
              <a:t>: </a:t>
            </a:r>
            <a:endParaRPr lang="fr-FR" sz="2400" b="1" dirty="0"/>
          </a:p>
          <a:p>
            <a:pPr lvl="1">
              <a:buFont typeface="Arial" pitchFamily="34" charset="0"/>
              <a:buChar char="•"/>
            </a:pPr>
            <a:r>
              <a:rPr lang="fr-FR" dirty="0" smtClean="0"/>
              <a:t>Phase exploitation (à ne pas négliger…)</a:t>
            </a:r>
          </a:p>
          <a:p>
            <a:pPr marL="365760" lvl="1" indent="0">
              <a:buNone/>
            </a:pPr>
            <a:r>
              <a:rPr lang="fr-FR" dirty="0" smtClean="0"/>
              <a:t>Une grande part de la MDE mise en œuvre par les usagers = &gt; Nécessité de :</a:t>
            </a:r>
          </a:p>
          <a:p>
            <a:pPr lvl="2">
              <a:buFont typeface="Arial" pitchFamily="34" charset="0"/>
              <a:buChar char="•"/>
            </a:pPr>
            <a:r>
              <a:rPr lang="fr-FR" sz="2000" dirty="0"/>
              <a:t>compréhension de la démarche,</a:t>
            </a:r>
          </a:p>
          <a:p>
            <a:pPr lvl="2">
              <a:buFont typeface="Arial" pitchFamily="34" charset="0"/>
              <a:buChar char="•"/>
            </a:pPr>
            <a:r>
              <a:rPr lang="fr-FR" sz="2000" dirty="0"/>
              <a:t>d’adhésion, </a:t>
            </a:r>
          </a:p>
          <a:p>
            <a:pPr lvl="2">
              <a:buFont typeface="Arial" pitchFamily="34" charset="0"/>
              <a:buChar char="•"/>
            </a:pPr>
            <a:r>
              <a:rPr lang="fr-FR" sz="2000" dirty="0"/>
              <a:t>Vaincre la résistance au changement</a:t>
            </a:r>
            <a:r>
              <a:rPr lang="fr-FR" sz="2000" dirty="0" smtClean="0"/>
              <a:t>,…</a:t>
            </a:r>
          </a:p>
          <a:p>
            <a:pPr marL="365760" lvl="1" indent="0">
              <a:buNone/>
            </a:pPr>
            <a:r>
              <a:rPr lang="fr-FR" sz="1800" b="1" dirty="0" smtClean="0"/>
              <a:t>Répartition des gisements d’amélioration (norme iso 15686-5…??)</a:t>
            </a:r>
          </a:p>
          <a:p>
            <a:pPr marL="365760" lvl="1" indent="0">
              <a:buNone/>
            </a:pPr>
            <a:endParaRPr lang="fr-FR" b="1" u="sng" dirty="0"/>
          </a:p>
          <a:p>
            <a:pPr>
              <a:buFont typeface="Arial" pitchFamily="34" charset="0"/>
              <a:buChar char="•"/>
            </a:pPr>
            <a:endParaRPr lang="fr-FR" sz="2000" dirty="0" smtClean="0"/>
          </a:p>
          <a:p>
            <a:pPr marL="45720" indent="0">
              <a:buFont typeface="Georgia" pitchFamily="18" charset="0"/>
              <a:buNone/>
            </a:pPr>
            <a:endParaRPr lang="fr-FR" sz="2000" b="1" u="sng" dirty="0" smtClean="0"/>
          </a:p>
        </p:txBody>
      </p:sp>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4247688"/>
            <a:ext cx="4446241" cy="22711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585816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ChangeArrowheads="1"/>
          </p:cNvSpPr>
          <p:nvPr/>
        </p:nvSpPr>
        <p:spPr bwMode="auto">
          <a:xfrm>
            <a:off x="4586848" y="5386536"/>
            <a:ext cx="3962400" cy="1066800"/>
          </a:xfrm>
          <a:prstGeom prst="rect">
            <a:avLst/>
          </a:prstGeom>
          <a:solidFill>
            <a:srgbClr val="73BD42">
              <a:alpha val="50195"/>
            </a:srgbClr>
          </a:solidFill>
          <a:ln w="9525">
            <a:noFill/>
            <a:miter lim="800000"/>
            <a:headEnd/>
            <a:tailEnd/>
          </a:ln>
        </p:spPr>
        <p:txBody>
          <a:bodyPr wrap="none" anchor="ctr">
            <a:prstTxWarp prst="textNoShape">
              <a:avLst/>
            </a:prstTxWarp>
          </a:bodyPr>
          <a:lstStyle/>
          <a:p>
            <a:endParaRPr lang="fr-FR">
              <a:solidFill>
                <a:srgbClr val="000000"/>
              </a:solidFill>
            </a:endParaRPr>
          </a:p>
        </p:txBody>
      </p:sp>
      <p:sp>
        <p:nvSpPr>
          <p:cNvPr id="8196" name="Text Box 3"/>
          <p:cNvSpPr txBox="1">
            <a:spLocks noChangeArrowheads="1"/>
          </p:cNvSpPr>
          <p:nvPr/>
        </p:nvSpPr>
        <p:spPr bwMode="auto">
          <a:xfrm>
            <a:off x="4586848" y="5503069"/>
            <a:ext cx="4219575" cy="1100138"/>
          </a:xfrm>
          <a:prstGeom prst="rect">
            <a:avLst/>
          </a:prstGeom>
          <a:noFill/>
          <a:ln w="9525">
            <a:noFill/>
            <a:miter lim="800000"/>
            <a:headEnd/>
            <a:tailEnd/>
          </a:ln>
        </p:spPr>
        <p:txBody>
          <a:bodyPr>
            <a:prstTxWarp prst="textNoShape">
              <a:avLst/>
            </a:prstTxWarp>
            <a:spAutoFit/>
          </a:bodyPr>
          <a:lstStyle/>
          <a:p>
            <a:r>
              <a:rPr lang="fr-FR" sz="1800" b="1" u="sng" dirty="0" smtClean="0">
                <a:solidFill>
                  <a:srgbClr val="073E87"/>
                </a:solidFill>
              </a:rPr>
              <a:t>Energies renouvelables</a:t>
            </a:r>
            <a:endParaRPr lang="fr-FR" sz="1800" b="1" dirty="0">
              <a:solidFill>
                <a:srgbClr val="073E87"/>
              </a:solidFill>
            </a:endParaRPr>
          </a:p>
          <a:p>
            <a:r>
              <a:rPr lang="fr-FR" sz="1600" b="1" dirty="0">
                <a:solidFill>
                  <a:srgbClr val="073E87"/>
                </a:solidFill>
              </a:rPr>
              <a:t>Solde énergétique pouvant être  couvert  par les </a:t>
            </a:r>
            <a:r>
              <a:rPr lang="fr-FR" sz="1600" b="1" dirty="0" err="1" smtClean="0">
                <a:solidFill>
                  <a:srgbClr val="073E87"/>
                </a:solidFill>
              </a:rPr>
              <a:t>EnR</a:t>
            </a:r>
            <a:r>
              <a:rPr lang="fr-FR" sz="1600" b="1" dirty="0" smtClean="0">
                <a:solidFill>
                  <a:srgbClr val="073E87"/>
                </a:solidFill>
              </a:rPr>
              <a:t> </a:t>
            </a:r>
            <a:endParaRPr lang="fr-FR" sz="1600" b="1" dirty="0">
              <a:solidFill>
                <a:srgbClr val="073E87"/>
              </a:solidFill>
            </a:endParaRPr>
          </a:p>
          <a:p>
            <a:endParaRPr lang="fr-FR" sz="1600" b="1" dirty="0">
              <a:solidFill>
                <a:srgbClr val="000000"/>
              </a:solidFill>
            </a:endParaRPr>
          </a:p>
        </p:txBody>
      </p:sp>
      <p:sp>
        <p:nvSpPr>
          <p:cNvPr id="8197" name="Rectangle 4"/>
          <p:cNvSpPr>
            <a:spLocks noChangeArrowheads="1"/>
          </p:cNvSpPr>
          <p:nvPr/>
        </p:nvSpPr>
        <p:spPr bwMode="auto">
          <a:xfrm>
            <a:off x="4586848" y="3293268"/>
            <a:ext cx="3990975" cy="2093267"/>
          </a:xfrm>
          <a:prstGeom prst="rect">
            <a:avLst/>
          </a:prstGeom>
          <a:solidFill>
            <a:srgbClr val="F7F79C">
              <a:alpha val="50195"/>
            </a:srgbClr>
          </a:solidFill>
          <a:ln w="9525">
            <a:noFill/>
            <a:miter lim="800000"/>
            <a:headEnd/>
            <a:tailEnd/>
          </a:ln>
        </p:spPr>
        <p:txBody>
          <a:bodyPr wrap="none" anchor="ctr">
            <a:prstTxWarp prst="textNoShape">
              <a:avLst/>
            </a:prstTxWarp>
          </a:bodyPr>
          <a:lstStyle/>
          <a:p>
            <a:endParaRPr lang="fr-FR">
              <a:solidFill>
                <a:srgbClr val="000000"/>
              </a:solidFill>
            </a:endParaRPr>
          </a:p>
        </p:txBody>
      </p:sp>
      <p:sp>
        <p:nvSpPr>
          <p:cNvPr id="8198" name="Text Box 5"/>
          <p:cNvSpPr txBox="1">
            <a:spLocks noChangeArrowheads="1"/>
          </p:cNvSpPr>
          <p:nvPr/>
        </p:nvSpPr>
        <p:spPr bwMode="auto">
          <a:xfrm>
            <a:off x="4586847" y="3369469"/>
            <a:ext cx="4005263" cy="2092881"/>
          </a:xfrm>
          <a:prstGeom prst="rect">
            <a:avLst/>
          </a:prstGeom>
          <a:noFill/>
          <a:ln w="9525">
            <a:noFill/>
            <a:miter lim="800000"/>
            <a:headEnd/>
            <a:tailEnd/>
          </a:ln>
        </p:spPr>
        <p:txBody>
          <a:bodyPr wrap="square">
            <a:prstTxWarp prst="textNoShape">
              <a:avLst/>
            </a:prstTxWarp>
            <a:spAutoFit/>
          </a:bodyPr>
          <a:lstStyle/>
          <a:p>
            <a:r>
              <a:rPr lang="fr-FR" sz="1800" b="1" u="sng" dirty="0">
                <a:solidFill>
                  <a:srgbClr val="073E87"/>
                </a:solidFill>
              </a:rPr>
              <a:t>Efficacité énergétique</a:t>
            </a:r>
            <a:endParaRPr lang="fr-FR" sz="1800" b="1" dirty="0" smtClean="0">
              <a:solidFill>
                <a:srgbClr val="073E87"/>
              </a:solidFill>
            </a:endParaRPr>
          </a:p>
          <a:p>
            <a:r>
              <a:rPr lang="fr-FR" sz="1600" b="1" dirty="0" smtClean="0">
                <a:solidFill>
                  <a:srgbClr val="073E87"/>
                </a:solidFill>
              </a:rPr>
              <a:t>Optimiser « la chaine des rendements ». Potentiel de réduction  </a:t>
            </a:r>
            <a:r>
              <a:rPr lang="fr-FR" sz="1600" b="1" dirty="0">
                <a:solidFill>
                  <a:srgbClr val="073E87"/>
                </a:solidFill>
              </a:rPr>
              <a:t>d’un  facteur 2 à</a:t>
            </a:r>
            <a:r>
              <a:rPr lang="fr-FR" sz="1600" b="1" dirty="0" smtClean="0">
                <a:solidFill>
                  <a:srgbClr val="073E87"/>
                </a:solidFill>
              </a:rPr>
              <a:t> 10  </a:t>
            </a:r>
            <a:r>
              <a:rPr lang="fr-FR" sz="1600" b="1" dirty="0">
                <a:solidFill>
                  <a:srgbClr val="073E87"/>
                </a:solidFill>
              </a:rPr>
              <a:t>nos consommations </a:t>
            </a:r>
            <a:r>
              <a:rPr lang="fr-FR" sz="1600" b="1" dirty="0" smtClean="0">
                <a:solidFill>
                  <a:srgbClr val="073E87"/>
                </a:solidFill>
              </a:rPr>
              <a:t> avec   </a:t>
            </a:r>
            <a:r>
              <a:rPr lang="fr-FR" sz="1600" b="1" dirty="0">
                <a:solidFill>
                  <a:srgbClr val="073E87"/>
                </a:solidFill>
              </a:rPr>
              <a:t>les techniques </a:t>
            </a:r>
            <a:r>
              <a:rPr lang="fr-FR" sz="1600" b="1" dirty="0" smtClean="0">
                <a:solidFill>
                  <a:srgbClr val="073E87"/>
                </a:solidFill>
              </a:rPr>
              <a:t>existantes  dans tous les domaines</a:t>
            </a:r>
          </a:p>
          <a:p>
            <a:r>
              <a:rPr lang="fr-FR" sz="1600" b="1" dirty="0" smtClean="0">
                <a:solidFill>
                  <a:srgbClr val="073E87"/>
                </a:solidFill>
              </a:rPr>
              <a:t>Moyen : utilisation des Meilleures Technologies disponibles (MTD) </a:t>
            </a:r>
            <a:endParaRPr lang="fr-FR" sz="1600" b="1" dirty="0">
              <a:solidFill>
                <a:srgbClr val="073E87"/>
              </a:solidFill>
            </a:endParaRPr>
          </a:p>
        </p:txBody>
      </p:sp>
      <p:sp>
        <p:nvSpPr>
          <p:cNvPr id="8199" name="Rectangle 6"/>
          <p:cNvSpPr>
            <a:spLocks noChangeArrowheads="1"/>
          </p:cNvSpPr>
          <p:nvPr/>
        </p:nvSpPr>
        <p:spPr bwMode="auto">
          <a:xfrm>
            <a:off x="4586848" y="1510877"/>
            <a:ext cx="4005263" cy="1844780"/>
          </a:xfrm>
          <a:prstGeom prst="rect">
            <a:avLst/>
          </a:prstGeom>
          <a:solidFill>
            <a:srgbClr val="FFDE7B">
              <a:alpha val="50195"/>
            </a:srgbClr>
          </a:solidFill>
          <a:ln w="9525">
            <a:noFill/>
            <a:miter lim="800000"/>
            <a:headEnd/>
            <a:tailEnd/>
          </a:ln>
        </p:spPr>
        <p:txBody>
          <a:bodyPr wrap="none" anchor="ctr">
            <a:prstTxWarp prst="textNoShape">
              <a:avLst/>
            </a:prstTxWarp>
          </a:bodyPr>
          <a:lstStyle/>
          <a:p>
            <a:endParaRPr lang="fr-FR">
              <a:solidFill>
                <a:srgbClr val="000000"/>
              </a:solidFill>
            </a:endParaRPr>
          </a:p>
        </p:txBody>
      </p:sp>
      <p:sp>
        <p:nvSpPr>
          <p:cNvPr id="8200" name="Text Box 7"/>
          <p:cNvSpPr txBox="1">
            <a:spLocks noChangeArrowheads="1"/>
          </p:cNvSpPr>
          <p:nvPr/>
        </p:nvSpPr>
        <p:spPr bwMode="auto">
          <a:xfrm>
            <a:off x="4605243" y="1478220"/>
            <a:ext cx="4149725" cy="1877437"/>
          </a:xfrm>
          <a:prstGeom prst="rect">
            <a:avLst/>
          </a:prstGeom>
          <a:noFill/>
          <a:ln w="9525">
            <a:noFill/>
            <a:miter lim="800000"/>
            <a:headEnd/>
            <a:tailEnd/>
          </a:ln>
        </p:spPr>
        <p:txBody>
          <a:bodyPr>
            <a:prstTxWarp prst="textNoShape">
              <a:avLst/>
            </a:prstTxWarp>
            <a:spAutoFit/>
          </a:bodyPr>
          <a:lstStyle/>
          <a:p>
            <a:r>
              <a:rPr lang="fr-FR" sz="1800" b="1" u="sng" dirty="0" smtClean="0">
                <a:solidFill>
                  <a:schemeClr val="tx2"/>
                </a:solidFill>
              </a:rPr>
              <a:t>Sobriété </a:t>
            </a:r>
            <a:r>
              <a:rPr lang="fr-FR" sz="1800" b="1" u="sng" dirty="0">
                <a:solidFill>
                  <a:schemeClr val="tx2"/>
                </a:solidFill>
              </a:rPr>
              <a:t>énergétique</a:t>
            </a:r>
            <a:r>
              <a:rPr lang="fr-FR" sz="1600" b="1" dirty="0">
                <a:solidFill>
                  <a:schemeClr val="tx2"/>
                </a:solidFill>
              </a:rPr>
              <a:t> </a:t>
            </a:r>
          </a:p>
          <a:p>
            <a:r>
              <a:rPr lang="fr-FR" sz="1600" b="1" dirty="0">
                <a:solidFill>
                  <a:schemeClr val="tx2"/>
                </a:solidFill>
              </a:rPr>
              <a:t>Suppression des gaspillages absurdes et coûteux</a:t>
            </a:r>
            <a:r>
              <a:rPr lang="fr-FR" sz="1600" b="1" dirty="0" smtClean="0">
                <a:solidFill>
                  <a:schemeClr val="tx2"/>
                </a:solidFill>
              </a:rPr>
              <a:t> dans tous les secteurs et donc notamment dans le secteur du bâtiment </a:t>
            </a:r>
          </a:p>
          <a:p>
            <a:r>
              <a:rPr lang="fr-FR" sz="1600" b="1" dirty="0" smtClean="0">
                <a:solidFill>
                  <a:schemeClr val="tx2"/>
                </a:solidFill>
              </a:rPr>
              <a:t>Moyen : pédagogie et responsabilisation </a:t>
            </a:r>
            <a:r>
              <a:rPr lang="fr-FR" sz="1600" b="1" dirty="0">
                <a:solidFill>
                  <a:schemeClr val="tx2"/>
                </a:solidFill>
              </a:rPr>
              <a:t>de</a:t>
            </a:r>
            <a:r>
              <a:rPr lang="fr-FR" sz="1600" b="1" dirty="0" smtClean="0">
                <a:solidFill>
                  <a:schemeClr val="tx2"/>
                </a:solidFill>
              </a:rPr>
              <a:t> tous </a:t>
            </a:r>
            <a:r>
              <a:rPr lang="fr-FR" sz="1600" b="1" dirty="0">
                <a:solidFill>
                  <a:schemeClr val="tx2"/>
                </a:solidFill>
              </a:rPr>
              <a:t>les  acteurs, du  producteur au citoyen.</a:t>
            </a:r>
          </a:p>
        </p:txBody>
      </p:sp>
      <p:pic>
        <p:nvPicPr>
          <p:cNvPr id="8201" name="Picture 8" descr="Graph1"/>
          <p:cNvPicPr>
            <a:picLocks noChangeAspect="1" noChangeArrowheads="1"/>
          </p:cNvPicPr>
          <p:nvPr/>
        </p:nvPicPr>
        <p:blipFill>
          <a:blip r:embed="rId3"/>
          <a:srcRect/>
          <a:stretch>
            <a:fillRect/>
          </a:stretch>
        </p:blipFill>
        <p:spPr bwMode="auto">
          <a:xfrm>
            <a:off x="271838" y="1642545"/>
            <a:ext cx="3435116" cy="4623112"/>
          </a:xfrm>
          <a:prstGeom prst="rect">
            <a:avLst/>
          </a:prstGeom>
          <a:noFill/>
          <a:ln w="9525">
            <a:noFill/>
            <a:miter lim="800000"/>
            <a:headEnd/>
            <a:tailEnd/>
          </a:ln>
        </p:spPr>
      </p:pic>
      <p:sp>
        <p:nvSpPr>
          <p:cNvPr id="8202" name="Rectangle 9"/>
          <p:cNvSpPr>
            <a:spLocks noChangeArrowheads="1"/>
          </p:cNvSpPr>
          <p:nvPr/>
        </p:nvSpPr>
        <p:spPr bwMode="auto">
          <a:xfrm>
            <a:off x="0" y="0"/>
            <a:ext cx="9144000" cy="6858000"/>
          </a:xfrm>
          <a:prstGeom prst="rect">
            <a:avLst/>
          </a:prstGeom>
          <a:noFill/>
          <a:ln w="9525">
            <a:solidFill>
              <a:schemeClr val="accent2"/>
            </a:solidFill>
            <a:miter lim="800000"/>
            <a:headEnd/>
            <a:tailEnd/>
          </a:ln>
        </p:spPr>
        <p:txBody>
          <a:bodyPr wrap="none" anchor="ctr">
            <a:prstTxWarp prst="textNoShape">
              <a:avLst/>
            </a:prstTxWarp>
          </a:bodyPr>
          <a:lstStyle/>
          <a:p>
            <a:endParaRPr lang="fr-FR">
              <a:solidFill>
                <a:srgbClr val="000000"/>
              </a:solidFill>
            </a:endParaRPr>
          </a:p>
        </p:txBody>
      </p:sp>
      <p:sp>
        <p:nvSpPr>
          <p:cNvPr id="8203" name="Text Box 10"/>
          <p:cNvSpPr txBox="1">
            <a:spLocks noChangeArrowheads="1"/>
          </p:cNvSpPr>
          <p:nvPr/>
        </p:nvSpPr>
        <p:spPr bwMode="auto">
          <a:xfrm rot="-2290963">
            <a:off x="949700" y="1874632"/>
            <a:ext cx="1806575" cy="523875"/>
          </a:xfrm>
          <a:prstGeom prst="rect">
            <a:avLst/>
          </a:prstGeom>
          <a:noFill/>
          <a:ln w="9525">
            <a:noFill/>
            <a:miter lim="800000"/>
            <a:headEnd/>
            <a:tailEnd/>
          </a:ln>
        </p:spPr>
        <p:txBody>
          <a:bodyPr wrap="none">
            <a:prstTxWarp prst="textNoShape">
              <a:avLst/>
            </a:prstTxWarp>
            <a:spAutoFit/>
          </a:bodyPr>
          <a:lstStyle/>
          <a:p>
            <a:r>
              <a:rPr lang="fr-FR" sz="2800" b="1" dirty="0">
                <a:solidFill>
                  <a:srgbClr val="073E87"/>
                </a:solidFill>
                <a:latin typeface="Comic Sans MS" pitchFamily="-1" charset="0"/>
              </a:rPr>
              <a:t>Tendance</a:t>
            </a:r>
          </a:p>
        </p:txBody>
      </p:sp>
      <p:sp>
        <p:nvSpPr>
          <p:cNvPr id="8204" name="Text Box 11"/>
          <p:cNvSpPr txBox="1">
            <a:spLocks noChangeArrowheads="1"/>
          </p:cNvSpPr>
          <p:nvPr/>
        </p:nvSpPr>
        <p:spPr bwMode="auto">
          <a:xfrm rot="2041877">
            <a:off x="789362" y="5457619"/>
            <a:ext cx="1762125" cy="523875"/>
          </a:xfrm>
          <a:prstGeom prst="rect">
            <a:avLst/>
          </a:prstGeom>
          <a:noFill/>
          <a:ln w="9525">
            <a:noFill/>
            <a:miter lim="800000"/>
            <a:headEnd/>
            <a:tailEnd/>
          </a:ln>
        </p:spPr>
        <p:txBody>
          <a:bodyPr wrap="none">
            <a:prstTxWarp prst="textNoShape">
              <a:avLst/>
            </a:prstTxWarp>
            <a:spAutoFit/>
          </a:bodyPr>
          <a:lstStyle/>
          <a:p>
            <a:r>
              <a:rPr lang="fr-FR" sz="2800" b="1" dirty="0" err="1">
                <a:solidFill>
                  <a:srgbClr val="073E87"/>
                </a:solidFill>
                <a:latin typeface="Comic Sans MS" pitchFamily="-1" charset="0"/>
              </a:rPr>
              <a:t>négawatt</a:t>
            </a:r>
            <a:endParaRPr lang="fr-FR" sz="2800" b="1" dirty="0">
              <a:solidFill>
                <a:srgbClr val="073E87"/>
              </a:solidFill>
              <a:latin typeface="Comic Sans MS" pitchFamily="-1" charset="0"/>
            </a:endParaRPr>
          </a:p>
        </p:txBody>
      </p:sp>
      <p:sp>
        <p:nvSpPr>
          <p:cNvPr id="8205" name="Text Box 12"/>
          <p:cNvSpPr txBox="1">
            <a:spLocks noChangeArrowheads="1"/>
          </p:cNvSpPr>
          <p:nvPr/>
        </p:nvSpPr>
        <p:spPr bwMode="auto">
          <a:xfrm rot="-1939771">
            <a:off x="1433887" y="2600119"/>
            <a:ext cx="1679575" cy="523875"/>
          </a:xfrm>
          <a:prstGeom prst="rect">
            <a:avLst/>
          </a:prstGeom>
          <a:noFill/>
          <a:ln w="9525">
            <a:noFill/>
            <a:miter lim="800000"/>
            <a:headEnd/>
            <a:tailEnd/>
          </a:ln>
        </p:spPr>
        <p:txBody>
          <a:bodyPr wrap="none">
            <a:prstTxWarp prst="textNoShape">
              <a:avLst/>
            </a:prstTxWarp>
            <a:spAutoFit/>
          </a:bodyPr>
          <a:lstStyle/>
          <a:p>
            <a:r>
              <a:rPr lang="fr-FR" sz="2800" b="1" dirty="0">
                <a:solidFill>
                  <a:srgbClr val="073E87"/>
                </a:solidFill>
                <a:latin typeface="Comic Sans MS" pitchFamily="-1" charset="0"/>
              </a:rPr>
              <a:t>Sobriété</a:t>
            </a:r>
          </a:p>
        </p:txBody>
      </p:sp>
      <p:sp>
        <p:nvSpPr>
          <p:cNvPr id="8206" name="Text Box 13"/>
          <p:cNvSpPr txBox="1">
            <a:spLocks noChangeArrowheads="1"/>
          </p:cNvSpPr>
          <p:nvPr/>
        </p:nvSpPr>
        <p:spPr bwMode="auto">
          <a:xfrm rot="-5950">
            <a:off x="1422775" y="3781219"/>
            <a:ext cx="1914525" cy="523875"/>
          </a:xfrm>
          <a:prstGeom prst="rect">
            <a:avLst/>
          </a:prstGeom>
          <a:noFill/>
          <a:ln w="9525">
            <a:noFill/>
            <a:miter lim="800000"/>
            <a:headEnd/>
            <a:tailEnd/>
          </a:ln>
        </p:spPr>
        <p:txBody>
          <a:bodyPr wrap="none">
            <a:prstTxWarp prst="textNoShape">
              <a:avLst/>
            </a:prstTxWarp>
            <a:spAutoFit/>
          </a:bodyPr>
          <a:lstStyle/>
          <a:p>
            <a:r>
              <a:rPr lang="fr-FR" sz="2800" b="1" dirty="0">
                <a:solidFill>
                  <a:srgbClr val="073E87"/>
                </a:solidFill>
                <a:latin typeface="Comic Sans MS" pitchFamily="-1" charset="0"/>
              </a:rPr>
              <a:t>Efficacité</a:t>
            </a:r>
          </a:p>
        </p:txBody>
      </p:sp>
      <p:sp>
        <p:nvSpPr>
          <p:cNvPr id="8207" name="Text Box 14"/>
          <p:cNvSpPr txBox="1">
            <a:spLocks noChangeArrowheads="1"/>
          </p:cNvSpPr>
          <p:nvPr/>
        </p:nvSpPr>
        <p:spPr bwMode="auto">
          <a:xfrm rot="621802">
            <a:off x="924300" y="4554332"/>
            <a:ext cx="1638300" cy="523875"/>
          </a:xfrm>
          <a:prstGeom prst="rect">
            <a:avLst/>
          </a:prstGeom>
          <a:noFill/>
          <a:ln w="9525">
            <a:noFill/>
            <a:miter lim="800000"/>
            <a:headEnd/>
            <a:tailEnd/>
          </a:ln>
        </p:spPr>
        <p:txBody>
          <a:bodyPr wrap="none">
            <a:prstTxWarp prst="textNoShape">
              <a:avLst/>
            </a:prstTxWarp>
            <a:spAutoFit/>
          </a:bodyPr>
          <a:lstStyle/>
          <a:p>
            <a:r>
              <a:rPr lang="fr-FR" sz="2800" b="1" dirty="0">
                <a:solidFill>
                  <a:srgbClr val="073E87"/>
                </a:solidFill>
                <a:latin typeface="Comic Sans MS" pitchFamily="-1" charset="0"/>
              </a:rPr>
              <a:t>Énergies</a:t>
            </a:r>
          </a:p>
        </p:txBody>
      </p:sp>
      <p:sp>
        <p:nvSpPr>
          <p:cNvPr id="8208" name="Text Box 15"/>
          <p:cNvSpPr txBox="1">
            <a:spLocks noChangeArrowheads="1"/>
          </p:cNvSpPr>
          <p:nvPr/>
        </p:nvSpPr>
        <p:spPr bwMode="auto">
          <a:xfrm rot="820903">
            <a:off x="1198937" y="5097257"/>
            <a:ext cx="2481263" cy="523875"/>
          </a:xfrm>
          <a:prstGeom prst="rect">
            <a:avLst/>
          </a:prstGeom>
          <a:noFill/>
          <a:ln w="9525">
            <a:noFill/>
            <a:miter lim="800000"/>
            <a:headEnd/>
            <a:tailEnd/>
          </a:ln>
        </p:spPr>
        <p:txBody>
          <a:bodyPr wrap="none">
            <a:prstTxWarp prst="textNoShape">
              <a:avLst/>
            </a:prstTxWarp>
            <a:spAutoFit/>
          </a:bodyPr>
          <a:lstStyle/>
          <a:p>
            <a:r>
              <a:rPr lang="fr-FR" sz="2800" b="1" dirty="0">
                <a:solidFill>
                  <a:srgbClr val="073E87"/>
                </a:solidFill>
                <a:latin typeface="Comic Sans MS" pitchFamily="-1" charset="0"/>
              </a:rPr>
              <a:t>renouvela</a:t>
            </a:r>
            <a:r>
              <a:rPr lang="fr-FR" sz="2800" b="1" dirty="0">
                <a:solidFill>
                  <a:srgbClr val="000000"/>
                </a:solidFill>
                <a:latin typeface="Comic Sans MS" pitchFamily="-1" charset="0"/>
              </a:rPr>
              <a:t>bles</a:t>
            </a:r>
          </a:p>
        </p:txBody>
      </p:sp>
      <p:sp>
        <p:nvSpPr>
          <p:cNvPr id="8209" name="Text Box 16"/>
          <p:cNvSpPr txBox="1">
            <a:spLocks noChangeArrowheads="1"/>
          </p:cNvSpPr>
          <p:nvPr/>
        </p:nvSpPr>
        <p:spPr bwMode="auto">
          <a:xfrm>
            <a:off x="189940" y="6265292"/>
            <a:ext cx="3118788" cy="246221"/>
          </a:xfrm>
          <a:prstGeom prst="rect">
            <a:avLst/>
          </a:prstGeom>
          <a:noFill/>
          <a:ln w="9525">
            <a:noFill/>
            <a:miter lim="800000"/>
            <a:headEnd/>
            <a:tailEnd/>
          </a:ln>
        </p:spPr>
        <p:txBody>
          <a:bodyPr wrap="square">
            <a:prstTxWarp prst="textNoShape">
              <a:avLst/>
            </a:prstTxWarp>
            <a:spAutoFit/>
          </a:bodyPr>
          <a:lstStyle/>
          <a:p>
            <a:r>
              <a:rPr lang="fr-FR" sz="1000" b="1" dirty="0">
                <a:solidFill>
                  <a:srgbClr val="073E87"/>
                </a:solidFill>
              </a:rPr>
              <a:t>Source Association </a:t>
            </a:r>
            <a:r>
              <a:rPr lang="fr-FR" sz="1000" b="1" dirty="0" err="1" smtClean="0">
                <a:solidFill>
                  <a:srgbClr val="073E87"/>
                </a:solidFill>
              </a:rPr>
              <a:t>négaWatt</a:t>
            </a:r>
            <a:endParaRPr lang="fr-FR" b="1" dirty="0">
              <a:solidFill>
                <a:srgbClr val="073E87"/>
              </a:solidFill>
            </a:endParaRPr>
          </a:p>
        </p:txBody>
      </p:sp>
      <p:graphicFrame>
        <p:nvGraphicFramePr>
          <p:cNvPr id="8194" name="Object 2"/>
          <p:cNvGraphicFramePr>
            <a:graphicFrameLocks noChangeAspect="1"/>
          </p:cNvGraphicFramePr>
          <p:nvPr>
            <p:extLst>
              <p:ext uri="{D42A27DB-BD31-4B8C-83A1-F6EECF244321}">
                <p14:modId xmlns:p14="http://schemas.microsoft.com/office/powerpoint/2010/main" val="1830138396"/>
              </p:ext>
            </p:extLst>
          </p:nvPr>
        </p:nvGraphicFramePr>
        <p:xfrm>
          <a:off x="297422" y="1676400"/>
          <a:ext cx="1227965" cy="629332"/>
        </p:xfrm>
        <a:graphic>
          <a:graphicData uri="http://schemas.openxmlformats.org/presentationml/2006/ole">
            <mc:AlternateContent xmlns:mc="http://schemas.openxmlformats.org/markup-compatibility/2006">
              <mc:Choice xmlns:v="urn:schemas-microsoft-com:vml" Requires="v">
                <p:oleObj spid="_x0000_s4112" name="Photo Editor Photo" r:id="rId4" imgW="1362265" imgH="800212" progId="">
                  <p:embed/>
                </p:oleObj>
              </mc:Choice>
              <mc:Fallback>
                <p:oleObj name="Photo Editor Photo" r:id="rId4" imgW="1362265" imgH="800212"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7422" y="1676400"/>
                        <a:ext cx="1227965" cy="629332"/>
                      </a:xfrm>
                      <a:prstGeom prst="rect">
                        <a:avLst/>
                      </a:prstGeom>
                      <a:noFill/>
                      <a:ln>
                        <a:noFill/>
                      </a:ln>
                      <a:effectLst/>
                    </p:spPr>
                  </p:pic>
                </p:oleObj>
              </mc:Fallback>
            </mc:AlternateContent>
          </a:graphicData>
        </a:graphic>
      </p:graphicFrame>
      <p:sp>
        <p:nvSpPr>
          <p:cNvPr id="19" name="Titre 2"/>
          <p:cNvSpPr txBox="1">
            <a:spLocks/>
          </p:cNvSpPr>
          <p:nvPr/>
        </p:nvSpPr>
        <p:spPr>
          <a:xfrm>
            <a:off x="899592" y="116632"/>
            <a:ext cx="7848872" cy="1143000"/>
          </a:xfrm>
          <a:prstGeom prst="rect">
            <a:avLst/>
          </a:prstGeom>
        </p:spPr>
        <p:txBody>
          <a:bodyPr>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45720" lvl="0" indent="0" algn="l">
              <a:buNone/>
            </a:pPr>
            <a:r>
              <a:rPr lang="fr-FR" sz="3200" dirty="0"/>
              <a:t>MDE et démarche </a:t>
            </a:r>
            <a:r>
              <a:rPr lang="fr-FR" sz="3200" dirty="0" err="1"/>
              <a:t>negawatt</a:t>
            </a:r>
            <a:endParaRPr lang="fr-FR" sz="3200" dirty="0"/>
          </a:p>
        </p:txBody>
      </p:sp>
      <p:sp>
        <p:nvSpPr>
          <p:cNvPr id="21" name="Espace réservé du contenu 1"/>
          <p:cNvSpPr txBox="1">
            <a:spLocks/>
          </p:cNvSpPr>
          <p:nvPr/>
        </p:nvSpPr>
        <p:spPr>
          <a:xfrm>
            <a:off x="179512" y="1052736"/>
            <a:ext cx="8964488" cy="5400600"/>
          </a:xfrm>
          <a:prstGeom prst="rect">
            <a:avLst/>
          </a:prstGeom>
        </p:spPr>
        <p:txBody>
          <a:bodyPr>
            <a:norm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Font typeface="Georgia" pitchFamily="18" charset="0"/>
              <a:buNone/>
            </a:pPr>
            <a:r>
              <a:rPr lang="fr-FR" sz="2400" b="1" u="sng" dirty="0" smtClean="0"/>
              <a:t>Une démarche globale : la démarche </a:t>
            </a:r>
            <a:r>
              <a:rPr lang="fr-FR" sz="2400" b="1" u="sng" dirty="0" err="1" smtClean="0"/>
              <a:t>négawatt</a:t>
            </a:r>
            <a:r>
              <a:rPr lang="fr-FR" sz="2400" b="1" dirty="0" smtClean="0"/>
              <a:t> </a:t>
            </a:r>
            <a:endParaRPr lang="fr-FR" sz="2400" b="1" dirty="0"/>
          </a:p>
          <a:p>
            <a:pPr marL="365760" lvl="1" indent="0">
              <a:buNone/>
            </a:pPr>
            <a:endParaRPr lang="fr-FR" b="1" u="sng" dirty="0"/>
          </a:p>
          <a:p>
            <a:pPr>
              <a:buFont typeface="Arial" pitchFamily="34" charset="0"/>
              <a:buChar char="•"/>
            </a:pPr>
            <a:endParaRPr lang="fr-FR" sz="2000" dirty="0" smtClean="0"/>
          </a:p>
          <a:p>
            <a:pPr marL="45720" indent="0">
              <a:buFont typeface="Georgia" pitchFamily="18" charset="0"/>
              <a:buNone/>
            </a:pPr>
            <a:endParaRPr lang="fr-FR" sz="2000" b="1" u="sng" dirty="0" smtClean="0"/>
          </a:p>
        </p:txBody>
      </p:sp>
    </p:spTree>
    <p:extLst>
      <p:ext uri="{BB962C8B-B14F-4D97-AF65-F5344CB8AC3E}">
        <p14:creationId xmlns:p14="http://schemas.microsoft.com/office/powerpoint/2010/main" val="5709596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9" name="Picture 4" descr="Demarche nW"/>
          <p:cNvPicPr>
            <a:picLocks noChangeAspect="1" noChangeArrowheads="1"/>
          </p:cNvPicPr>
          <p:nvPr/>
        </p:nvPicPr>
        <p:blipFill>
          <a:blip r:embed="rId2"/>
          <a:srcRect/>
          <a:stretch>
            <a:fillRect/>
          </a:stretch>
        </p:blipFill>
        <p:spPr bwMode="auto">
          <a:xfrm>
            <a:off x="3200400" y="3048000"/>
            <a:ext cx="2379663" cy="1698625"/>
          </a:xfrm>
          <a:prstGeom prst="rect">
            <a:avLst/>
          </a:prstGeom>
          <a:noFill/>
          <a:ln w="9525">
            <a:noFill/>
            <a:miter lim="800000"/>
            <a:headEnd/>
            <a:tailEnd/>
          </a:ln>
        </p:spPr>
      </p:pic>
      <p:sp>
        <p:nvSpPr>
          <p:cNvPr id="6" name="ZoneTexte 5"/>
          <p:cNvSpPr txBox="1"/>
          <p:nvPr/>
        </p:nvSpPr>
        <p:spPr>
          <a:xfrm>
            <a:off x="6300788" y="2085975"/>
            <a:ext cx="792162" cy="307975"/>
          </a:xfrm>
          <a:prstGeom prst="rect">
            <a:avLst/>
          </a:prstGeom>
          <a:solidFill>
            <a:schemeClr val="accent6">
              <a:lumMod val="40000"/>
              <a:lumOff val="60000"/>
            </a:schemeClr>
          </a:solidFill>
        </p:spPr>
        <p:txBody>
          <a:bodyPr>
            <a:spAutoFit/>
          </a:bodyPr>
          <a:lstStyle/>
          <a:p>
            <a:pPr>
              <a:defRPr/>
            </a:pPr>
            <a:r>
              <a:rPr lang="fr-FR" sz="1400" dirty="0">
                <a:solidFill>
                  <a:schemeClr val="tx2"/>
                </a:solidFill>
                <a:latin typeface="+mj-lt"/>
                <a:ea typeface="Arial" pitchFamily="-1" charset="0"/>
                <a:cs typeface="Arial" pitchFamily="-1" charset="0"/>
              </a:rPr>
              <a:t>ECS</a:t>
            </a:r>
          </a:p>
        </p:txBody>
      </p:sp>
      <p:sp>
        <p:nvSpPr>
          <p:cNvPr id="7" name="ZoneTexte 6"/>
          <p:cNvSpPr txBox="1"/>
          <p:nvPr/>
        </p:nvSpPr>
        <p:spPr>
          <a:xfrm>
            <a:off x="6480175" y="3500438"/>
            <a:ext cx="1404938" cy="307975"/>
          </a:xfrm>
          <a:prstGeom prst="rect">
            <a:avLst/>
          </a:prstGeom>
          <a:solidFill>
            <a:schemeClr val="accent5">
              <a:lumMod val="20000"/>
              <a:lumOff val="80000"/>
            </a:schemeClr>
          </a:solidFill>
        </p:spPr>
        <p:txBody>
          <a:bodyPr>
            <a:prstTxWarp prst="textNoShape">
              <a:avLst/>
            </a:prstTxWarp>
            <a:spAutoFit/>
          </a:bodyPr>
          <a:lstStyle/>
          <a:p>
            <a:pPr>
              <a:defRPr/>
            </a:pPr>
            <a:r>
              <a:rPr lang="fr-FR" sz="1400">
                <a:solidFill>
                  <a:schemeClr val="tx2"/>
                </a:solidFill>
                <a:latin typeface="+mj-lt"/>
                <a:ea typeface="Arial" pitchFamily="-1" charset="0"/>
                <a:cs typeface="Arial" pitchFamily="-1" charset="0"/>
              </a:rPr>
              <a:t>Ventilation</a:t>
            </a:r>
          </a:p>
        </p:txBody>
      </p:sp>
      <p:sp>
        <p:nvSpPr>
          <p:cNvPr id="65542" name="ZoneTexte 7"/>
          <p:cNvSpPr txBox="1">
            <a:spLocks noChangeArrowheads="1"/>
          </p:cNvSpPr>
          <p:nvPr/>
        </p:nvSpPr>
        <p:spPr bwMode="auto">
          <a:xfrm>
            <a:off x="3059113" y="1731963"/>
            <a:ext cx="1404937" cy="307975"/>
          </a:xfrm>
          <a:prstGeom prst="rect">
            <a:avLst/>
          </a:prstGeom>
          <a:solidFill>
            <a:srgbClr val="FFFF00"/>
          </a:solidFill>
          <a:ln w="9525">
            <a:noFill/>
            <a:miter lim="800000"/>
            <a:headEnd/>
            <a:tailEnd/>
          </a:ln>
        </p:spPr>
        <p:txBody>
          <a:bodyPr>
            <a:prstTxWarp prst="textNoShape">
              <a:avLst/>
            </a:prstTxWarp>
            <a:spAutoFit/>
          </a:bodyPr>
          <a:lstStyle/>
          <a:p>
            <a:r>
              <a:rPr lang="fr-FR" sz="1400" dirty="0">
                <a:solidFill>
                  <a:schemeClr val="tx2"/>
                </a:solidFill>
                <a:latin typeface="+mj-lt"/>
              </a:rPr>
              <a:t>Eclairage</a:t>
            </a:r>
          </a:p>
        </p:txBody>
      </p:sp>
      <p:sp>
        <p:nvSpPr>
          <p:cNvPr id="9" name="ZoneTexte 8"/>
          <p:cNvSpPr txBox="1"/>
          <p:nvPr/>
        </p:nvSpPr>
        <p:spPr>
          <a:xfrm>
            <a:off x="6300788" y="5084763"/>
            <a:ext cx="1403350" cy="307975"/>
          </a:xfrm>
          <a:prstGeom prst="rect">
            <a:avLst/>
          </a:prstGeom>
          <a:solidFill>
            <a:schemeClr val="bg1">
              <a:lumMod val="75000"/>
            </a:schemeClr>
          </a:solidFill>
        </p:spPr>
        <p:txBody>
          <a:bodyPr>
            <a:spAutoFit/>
          </a:bodyPr>
          <a:lstStyle/>
          <a:p>
            <a:pPr>
              <a:defRPr/>
            </a:pPr>
            <a:r>
              <a:rPr lang="fr-FR" sz="1400" dirty="0">
                <a:solidFill>
                  <a:schemeClr val="tx2"/>
                </a:solidFill>
                <a:latin typeface="+mj-lt"/>
                <a:ea typeface="Arial" pitchFamily="-1" charset="0"/>
                <a:cs typeface="Arial" pitchFamily="-1" charset="0"/>
              </a:rPr>
              <a:t>Ascenseurs</a:t>
            </a:r>
          </a:p>
        </p:txBody>
      </p:sp>
      <p:sp>
        <p:nvSpPr>
          <p:cNvPr id="10" name="ZoneTexte 9"/>
          <p:cNvSpPr txBox="1"/>
          <p:nvPr/>
        </p:nvSpPr>
        <p:spPr>
          <a:xfrm>
            <a:off x="468313" y="2420938"/>
            <a:ext cx="1403350" cy="307975"/>
          </a:xfrm>
          <a:prstGeom prst="rect">
            <a:avLst/>
          </a:prstGeom>
          <a:solidFill>
            <a:schemeClr val="bg2">
              <a:lumMod val="75000"/>
            </a:schemeClr>
          </a:solidFill>
        </p:spPr>
        <p:txBody>
          <a:bodyPr>
            <a:spAutoFit/>
          </a:bodyPr>
          <a:lstStyle/>
          <a:p>
            <a:pPr>
              <a:defRPr/>
            </a:pPr>
            <a:r>
              <a:rPr lang="fr-FR" sz="1400" dirty="0">
                <a:solidFill>
                  <a:schemeClr val="tx2"/>
                </a:solidFill>
                <a:latin typeface="+mj-lt"/>
                <a:ea typeface="Arial" pitchFamily="-1" charset="0"/>
                <a:cs typeface="Arial" pitchFamily="-1" charset="0"/>
              </a:rPr>
              <a:t>Bureautique</a:t>
            </a:r>
          </a:p>
        </p:txBody>
      </p:sp>
      <p:sp>
        <p:nvSpPr>
          <p:cNvPr id="11" name="ZoneTexte 10"/>
          <p:cNvSpPr txBox="1"/>
          <p:nvPr/>
        </p:nvSpPr>
        <p:spPr>
          <a:xfrm>
            <a:off x="468313" y="3657600"/>
            <a:ext cx="1403350" cy="523875"/>
          </a:xfrm>
          <a:prstGeom prst="rect">
            <a:avLst/>
          </a:prstGeom>
          <a:solidFill>
            <a:schemeClr val="accent3">
              <a:lumMod val="20000"/>
              <a:lumOff val="80000"/>
            </a:schemeClr>
          </a:solidFill>
        </p:spPr>
        <p:txBody>
          <a:bodyPr>
            <a:spAutoFit/>
          </a:bodyPr>
          <a:lstStyle/>
          <a:p>
            <a:pPr>
              <a:defRPr/>
            </a:pPr>
            <a:r>
              <a:rPr lang="fr-FR" sz="1400" dirty="0">
                <a:solidFill>
                  <a:schemeClr val="tx2"/>
                </a:solidFill>
                <a:latin typeface="+mj-lt"/>
                <a:ea typeface="Arial" pitchFamily="-1" charset="0"/>
                <a:cs typeface="Arial" pitchFamily="-1" charset="0"/>
              </a:rPr>
              <a:t>Usages domestiques</a:t>
            </a:r>
          </a:p>
        </p:txBody>
      </p:sp>
      <p:sp>
        <p:nvSpPr>
          <p:cNvPr id="12" name="ZoneTexte 11"/>
          <p:cNvSpPr txBox="1"/>
          <p:nvPr/>
        </p:nvSpPr>
        <p:spPr>
          <a:xfrm>
            <a:off x="609600" y="5270500"/>
            <a:ext cx="1766888" cy="307777"/>
          </a:xfrm>
          <a:prstGeom prst="rect">
            <a:avLst/>
          </a:prstGeom>
          <a:solidFill>
            <a:schemeClr val="accent5">
              <a:lumMod val="40000"/>
              <a:lumOff val="60000"/>
            </a:schemeClr>
          </a:solidFill>
        </p:spPr>
        <p:txBody>
          <a:bodyPr wrap="square">
            <a:spAutoFit/>
          </a:bodyPr>
          <a:lstStyle/>
          <a:p>
            <a:pPr algn="ctr">
              <a:defRPr/>
            </a:pPr>
            <a:r>
              <a:rPr lang="fr-FR" sz="1400" dirty="0">
                <a:solidFill>
                  <a:schemeClr val="tx2"/>
                </a:solidFill>
                <a:latin typeface="+mj-lt"/>
                <a:ea typeface="Arial" pitchFamily="-1" charset="0"/>
                <a:cs typeface="Arial" pitchFamily="-1" charset="0"/>
              </a:rPr>
              <a:t>Climatisation</a:t>
            </a:r>
          </a:p>
        </p:txBody>
      </p:sp>
      <p:sp>
        <p:nvSpPr>
          <p:cNvPr id="13" name="ZoneTexte 12"/>
          <p:cNvSpPr txBox="1"/>
          <p:nvPr/>
        </p:nvSpPr>
        <p:spPr>
          <a:xfrm>
            <a:off x="3635375" y="5654675"/>
            <a:ext cx="1728788" cy="307975"/>
          </a:xfrm>
          <a:prstGeom prst="rect">
            <a:avLst/>
          </a:prstGeom>
          <a:solidFill>
            <a:schemeClr val="accent2">
              <a:lumMod val="20000"/>
              <a:lumOff val="80000"/>
            </a:schemeClr>
          </a:solidFill>
        </p:spPr>
        <p:txBody>
          <a:bodyPr>
            <a:spAutoFit/>
          </a:bodyPr>
          <a:lstStyle/>
          <a:p>
            <a:pPr>
              <a:defRPr/>
            </a:pPr>
            <a:r>
              <a:rPr lang="fr-FR" sz="1400" dirty="0">
                <a:solidFill>
                  <a:schemeClr val="tx2"/>
                </a:solidFill>
                <a:latin typeface="+mj-lt"/>
                <a:ea typeface="Arial" pitchFamily="-1" charset="0"/>
                <a:cs typeface="Arial" pitchFamily="-1" charset="0"/>
              </a:rPr>
              <a:t>Autres usages </a:t>
            </a:r>
          </a:p>
        </p:txBody>
      </p:sp>
      <p:cxnSp>
        <p:nvCxnSpPr>
          <p:cNvPr id="15" name="Connecteur droit avec flèche 14"/>
          <p:cNvCxnSpPr/>
          <p:nvPr/>
        </p:nvCxnSpPr>
        <p:spPr>
          <a:xfrm flipH="1" flipV="1">
            <a:off x="2595563" y="2895600"/>
            <a:ext cx="623887" cy="44450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7" name="Connecteur droit avec flèche 16"/>
          <p:cNvCxnSpPr/>
          <p:nvPr/>
        </p:nvCxnSpPr>
        <p:spPr>
          <a:xfrm flipH="1" flipV="1">
            <a:off x="3851275" y="2286000"/>
            <a:ext cx="280988" cy="60960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8" name="Connecteur droit avec flèche 17"/>
          <p:cNvCxnSpPr/>
          <p:nvPr/>
        </p:nvCxnSpPr>
        <p:spPr>
          <a:xfrm flipV="1">
            <a:off x="5487988" y="2590800"/>
            <a:ext cx="647700" cy="504825"/>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9" name="Connecteur droit avec flèche 18"/>
          <p:cNvCxnSpPr/>
          <p:nvPr/>
        </p:nvCxnSpPr>
        <p:spPr>
          <a:xfrm flipV="1">
            <a:off x="5580063" y="3851275"/>
            <a:ext cx="725487" cy="168275"/>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20" name="Connecteur droit avec flèche 19"/>
          <p:cNvCxnSpPr/>
          <p:nvPr/>
        </p:nvCxnSpPr>
        <p:spPr>
          <a:xfrm flipH="1">
            <a:off x="2195513" y="4019550"/>
            <a:ext cx="800100"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21" name="Connecteur droit avec flèche 20"/>
          <p:cNvCxnSpPr/>
          <p:nvPr/>
        </p:nvCxnSpPr>
        <p:spPr>
          <a:xfrm>
            <a:off x="5635625" y="4721225"/>
            <a:ext cx="669925" cy="36353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34" name="Connecteur droit avec flèche 33"/>
          <p:cNvCxnSpPr/>
          <p:nvPr/>
        </p:nvCxnSpPr>
        <p:spPr>
          <a:xfrm>
            <a:off x="4356100" y="4903788"/>
            <a:ext cx="117475" cy="573087"/>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36" name="Connecteur droit avec flèche 35"/>
          <p:cNvCxnSpPr/>
          <p:nvPr/>
        </p:nvCxnSpPr>
        <p:spPr>
          <a:xfrm flipH="1">
            <a:off x="2916238" y="4799013"/>
            <a:ext cx="303212" cy="471487"/>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22" name="Oval 22"/>
          <p:cNvSpPr>
            <a:spLocks noChangeArrowheads="1"/>
          </p:cNvSpPr>
          <p:nvPr/>
        </p:nvSpPr>
        <p:spPr bwMode="auto">
          <a:xfrm>
            <a:off x="609600" y="4953000"/>
            <a:ext cx="1981200" cy="914400"/>
          </a:xfrm>
          <a:prstGeom prst="ellipse">
            <a:avLst/>
          </a:prstGeom>
          <a:noFill/>
          <a:ln w="28575">
            <a:solidFill>
              <a:srgbClr val="ED181E"/>
            </a:solidFill>
            <a:round/>
            <a:headEnd/>
            <a:tailEnd/>
          </a:ln>
        </p:spPr>
        <p:txBody>
          <a:bodyPr wrap="none" anchor="ctr">
            <a:prstTxWarp prst="textNoShape">
              <a:avLst/>
            </a:prstTxWarp>
          </a:bodyPr>
          <a:lstStyle/>
          <a:p>
            <a:endParaRPr lang="fr-FR">
              <a:latin typeface="Calibri" pitchFamily="-84" charset="0"/>
              <a:ea typeface="Calibri" pitchFamily="-84" charset="0"/>
              <a:cs typeface="Calibri" pitchFamily="-84" charset="0"/>
            </a:endParaRPr>
          </a:p>
        </p:txBody>
      </p:sp>
      <p:sp>
        <p:nvSpPr>
          <p:cNvPr id="23" name="Titre 2"/>
          <p:cNvSpPr txBox="1">
            <a:spLocks/>
          </p:cNvSpPr>
          <p:nvPr/>
        </p:nvSpPr>
        <p:spPr>
          <a:xfrm>
            <a:off x="899592" y="116632"/>
            <a:ext cx="7848872" cy="1143000"/>
          </a:xfrm>
          <a:prstGeom prst="rect">
            <a:avLst/>
          </a:prstGeom>
        </p:spPr>
        <p:txBody>
          <a:bodyPr>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45720" lvl="0" indent="0" algn="l">
              <a:buNone/>
            </a:pPr>
            <a:r>
              <a:rPr lang="fr-FR" sz="3200" dirty="0"/>
              <a:t>MDE et démarche </a:t>
            </a:r>
            <a:r>
              <a:rPr lang="fr-FR" sz="3200" dirty="0" err="1"/>
              <a:t>negawatt</a:t>
            </a:r>
            <a:endParaRPr lang="fr-FR" sz="3200" dirty="0"/>
          </a:p>
        </p:txBody>
      </p:sp>
      <p:sp>
        <p:nvSpPr>
          <p:cNvPr id="24" name="Espace réservé du contenu 1"/>
          <p:cNvSpPr txBox="1">
            <a:spLocks/>
          </p:cNvSpPr>
          <p:nvPr/>
        </p:nvSpPr>
        <p:spPr>
          <a:xfrm>
            <a:off x="179512" y="1052736"/>
            <a:ext cx="8964488" cy="5400600"/>
          </a:xfrm>
          <a:prstGeom prst="rect">
            <a:avLst/>
          </a:prstGeom>
        </p:spPr>
        <p:txBody>
          <a:bodyPr>
            <a:norm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Font typeface="Georgia" pitchFamily="18" charset="0"/>
              <a:buNone/>
            </a:pPr>
            <a:r>
              <a:rPr lang="fr-FR" sz="2400" b="1" u="sng" dirty="0" smtClean="0"/>
              <a:t>la démarche </a:t>
            </a:r>
            <a:r>
              <a:rPr lang="fr-FR" sz="2400" b="1" u="sng" dirty="0" err="1" smtClean="0"/>
              <a:t>négawatt</a:t>
            </a:r>
            <a:r>
              <a:rPr lang="fr-FR" sz="2400" b="1" u="sng" dirty="0" smtClean="0"/>
              <a:t> : déclinaison pour chaque usage</a:t>
            </a:r>
            <a:r>
              <a:rPr lang="fr-FR" sz="2400" b="1" dirty="0" smtClean="0"/>
              <a:t> </a:t>
            </a:r>
            <a:endParaRPr lang="fr-FR" sz="2400" b="1" dirty="0"/>
          </a:p>
          <a:p>
            <a:pPr marL="365760" lvl="1" indent="0">
              <a:buNone/>
            </a:pPr>
            <a:endParaRPr lang="fr-FR" b="1" u="sng" dirty="0"/>
          </a:p>
          <a:p>
            <a:pPr>
              <a:buFont typeface="Arial" pitchFamily="34" charset="0"/>
              <a:buChar char="•"/>
            </a:pPr>
            <a:endParaRPr lang="fr-FR" sz="2000" dirty="0" smtClean="0"/>
          </a:p>
          <a:p>
            <a:pPr marL="45720" indent="0">
              <a:buFont typeface="Georgia" pitchFamily="18" charset="0"/>
              <a:buNone/>
            </a:pPr>
            <a:endParaRPr lang="fr-FR" sz="2000" b="1" u="sng" dirty="0" smtClean="0"/>
          </a:p>
        </p:txBody>
      </p:sp>
    </p:spTree>
    <p:extLst>
      <p:ext uri="{BB962C8B-B14F-4D97-AF65-F5344CB8AC3E}">
        <p14:creationId xmlns:p14="http://schemas.microsoft.com/office/powerpoint/2010/main" val="34551337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3"/>
          <p:cNvSpPr>
            <a:spLocks noGrp="1" noChangeArrowheads="1"/>
          </p:cNvSpPr>
          <p:nvPr>
            <p:ph type="body" idx="4294967295"/>
          </p:nvPr>
        </p:nvSpPr>
        <p:spPr bwMode="auto">
          <a:xfrm>
            <a:off x="304800" y="1600200"/>
            <a:ext cx="8731696" cy="4114800"/>
          </a:xfrm>
          <a:prstGeom prst="rect">
            <a:avLst/>
          </a:prstGeom>
          <a:solidFill>
            <a:srgbClr val="FFFFFF"/>
          </a:solidFill>
          <a:ln>
            <a:miter lim="800000"/>
            <a:headEnd/>
            <a:tailEnd/>
          </a:ln>
        </p:spPr>
        <p:txBody>
          <a:bodyPr>
            <a:prstTxWarp prst="textNoShape">
              <a:avLst/>
            </a:prstTxWarp>
          </a:bodyPr>
          <a:lstStyle/>
          <a:p>
            <a:pPr lvl="4"/>
            <a:endParaRPr lang="fr-FR" dirty="0" smtClean="0">
              <a:solidFill>
                <a:srgbClr val="000000"/>
              </a:solidFill>
              <a:latin typeface="Calibri" pitchFamily="-1" charset="0"/>
              <a:ea typeface="ＭＳ Ｐゴシック" pitchFamily="-1" charset="-128"/>
            </a:endParaRPr>
          </a:p>
          <a:p>
            <a:pPr>
              <a:buNone/>
            </a:pPr>
            <a:r>
              <a:rPr lang="fr-FR" sz="2400" dirty="0" smtClean="0">
                <a:solidFill>
                  <a:srgbClr val="073E87"/>
                </a:solidFill>
                <a:latin typeface="+mj-lt"/>
                <a:ea typeface="ＭＳ Ｐゴシック" pitchFamily="-1" charset="-128"/>
              </a:rPr>
              <a:t>	</a:t>
            </a:r>
            <a:r>
              <a:rPr lang="fr-FR" sz="2800" dirty="0" smtClean="0">
                <a:solidFill>
                  <a:srgbClr val="073E87"/>
                </a:solidFill>
                <a:ea typeface="ＭＳ Ｐゴシック" pitchFamily="-1" charset="-128"/>
                <a:cs typeface="ＭＳ Ｐゴシック" pitchFamily="-1" charset="-128"/>
              </a:rPr>
              <a:t>Démarche globale et cohérente</a:t>
            </a:r>
            <a:r>
              <a:rPr lang="fr-FR" sz="2400" dirty="0" smtClean="0">
                <a:solidFill>
                  <a:srgbClr val="073E87"/>
                </a:solidFill>
                <a:ea typeface="ＭＳ Ｐゴシック" pitchFamily="-1" charset="-128"/>
                <a:cs typeface="ＭＳ Ｐゴシック" pitchFamily="-1" charset="-128"/>
              </a:rPr>
              <a:t> </a:t>
            </a:r>
          </a:p>
          <a:p>
            <a:pPr marL="365760" lvl="1" indent="0">
              <a:buNone/>
            </a:pPr>
            <a:r>
              <a:rPr lang="fr-FR" sz="2800" i="1" dirty="0" smtClean="0">
                <a:solidFill>
                  <a:srgbClr val="073E87"/>
                </a:solidFill>
              </a:rPr>
              <a:t>Maîtrise de la demande énergétique</a:t>
            </a:r>
            <a:endParaRPr lang="fr-FR" sz="2800" dirty="0" smtClean="0">
              <a:solidFill>
                <a:srgbClr val="073E87"/>
              </a:solidFill>
            </a:endParaRPr>
          </a:p>
          <a:p>
            <a:pPr marL="1154430" lvl="2" indent="-514350">
              <a:buFont typeface="+mj-lt"/>
              <a:buAutoNum type="arabicPeriod"/>
            </a:pPr>
            <a:r>
              <a:rPr lang="fr-FR" sz="2400" b="1" dirty="0" smtClean="0">
                <a:solidFill>
                  <a:srgbClr val="073E87"/>
                </a:solidFill>
                <a:ea typeface="ＭＳ Ｐゴシック" pitchFamily="-1" charset="-128"/>
              </a:rPr>
              <a:t>Sobriété</a:t>
            </a:r>
            <a:r>
              <a:rPr lang="fr-FR" sz="1600" dirty="0" smtClean="0">
                <a:solidFill>
                  <a:srgbClr val="073E87"/>
                </a:solidFill>
                <a:ea typeface="ＭＳ Ｐゴシック" pitchFamily="-1" charset="-128"/>
              </a:rPr>
              <a:t> </a:t>
            </a:r>
            <a:r>
              <a:rPr lang="fr-FR" sz="1600" b="1" dirty="0">
                <a:solidFill>
                  <a:srgbClr val="073E87"/>
                </a:solidFill>
                <a:ea typeface="ＭＳ Ｐゴシック" pitchFamily="-1" charset="-128"/>
              </a:rPr>
              <a:t>(l’humain: intelligence, solidarité,…) </a:t>
            </a:r>
            <a:r>
              <a:rPr lang="fr-FR" sz="2400" b="1" dirty="0">
                <a:solidFill>
                  <a:srgbClr val="073E87"/>
                </a:solidFill>
                <a:ea typeface="ＭＳ Ｐゴシック" pitchFamily="-1" charset="-128"/>
              </a:rPr>
              <a:t>d’abord</a:t>
            </a:r>
          </a:p>
          <a:p>
            <a:pPr marL="1154430" lvl="2" indent="-514350">
              <a:buFont typeface="+mj-lt"/>
              <a:buAutoNum type="arabicPeriod"/>
            </a:pPr>
            <a:r>
              <a:rPr lang="fr-FR" sz="2400" b="1" dirty="0" smtClean="0">
                <a:solidFill>
                  <a:srgbClr val="073E87"/>
                </a:solidFill>
                <a:ea typeface="ＭＳ Ｐゴシック" pitchFamily="-1" charset="-128"/>
              </a:rPr>
              <a:t>Efficacité</a:t>
            </a:r>
            <a:r>
              <a:rPr lang="fr-FR" sz="1600" dirty="0" smtClean="0">
                <a:solidFill>
                  <a:srgbClr val="073E87"/>
                </a:solidFill>
                <a:ea typeface="ＭＳ Ｐゴシック" pitchFamily="-1" charset="-128"/>
              </a:rPr>
              <a:t> </a:t>
            </a:r>
            <a:r>
              <a:rPr lang="fr-FR" sz="1600" b="1" dirty="0">
                <a:solidFill>
                  <a:srgbClr val="073E87"/>
                </a:solidFill>
                <a:ea typeface="ＭＳ Ｐゴシック" pitchFamily="-1" charset="-128"/>
              </a:rPr>
              <a:t>(l’enveloppe du bâtiment, le système, la technique) </a:t>
            </a:r>
            <a:r>
              <a:rPr lang="fr-FR" sz="2400" b="1" dirty="0">
                <a:solidFill>
                  <a:srgbClr val="073E87"/>
                </a:solidFill>
                <a:ea typeface="ＭＳ Ｐゴシック" pitchFamily="-1" charset="-128"/>
              </a:rPr>
              <a:t>ensuite</a:t>
            </a:r>
          </a:p>
          <a:p>
            <a:pPr marL="365760" lvl="1" indent="0">
              <a:buNone/>
            </a:pPr>
            <a:r>
              <a:rPr lang="fr-FR" sz="2800" i="1" dirty="0">
                <a:solidFill>
                  <a:srgbClr val="073E87"/>
                </a:solidFill>
              </a:rPr>
              <a:t>Offre énergétique durable</a:t>
            </a:r>
          </a:p>
          <a:p>
            <a:pPr marL="1154430" lvl="2" indent="-514350">
              <a:buFont typeface="+mj-lt"/>
              <a:buAutoNum type="arabicPeriod" startAt="3"/>
            </a:pPr>
            <a:r>
              <a:rPr lang="fr-FR" sz="2400" b="1" dirty="0">
                <a:solidFill>
                  <a:srgbClr val="073E87"/>
                </a:solidFill>
                <a:ea typeface="ＭＳ Ｐゴシック" pitchFamily="-1" charset="-128"/>
              </a:rPr>
              <a:t>Priorité aux énergies renouvelables </a:t>
            </a:r>
            <a:r>
              <a:rPr lang="fr-FR" sz="2400" b="1" dirty="0" smtClean="0">
                <a:solidFill>
                  <a:srgbClr val="073E87"/>
                </a:solidFill>
                <a:ea typeface="ＭＳ Ｐゴシック" pitchFamily="-1" charset="-128"/>
              </a:rPr>
              <a:t>enfin…</a:t>
            </a:r>
            <a:endParaRPr lang="fr-FR" sz="2400" b="1" dirty="0">
              <a:solidFill>
                <a:srgbClr val="073E87"/>
              </a:solidFill>
              <a:ea typeface="ＭＳ Ｐゴシック" pitchFamily="-1" charset="-128"/>
            </a:endParaRPr>
          </a:p>
        </p:txBody>
      </p:sp>
      <p:sp>
        <p:nvSpPr>
          <p:cNvPr id="6" name="Titre 2"/>
          <p:cNvSpPr txBox="1">
            <a:spLocks/>
          </p:cNvSpPr>
          <p:nvPr/>
        </p:nvSpPr>
        <p:spPr>
          <a:xfrm>
            <a:off x="899592" y="116632"/>
            <a:ext cx="7848872" cy="1143000"/>
          </a:xfrm>
          <a:prstGeom prst="rect">
            <a:avLst/>
          </a:prstGeom>
        </p:spPr>
        <p:txBody>
          <a:bodyPr>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45720" lvl="0" indent="0" algn="l">
              <a:buNone/>
            </a:pPr>
            <a:r>
              <a:rPr lang="fr-FR" sz="3200" dirty="0"/>
              <a:t>MDE et démarche </a:t>
            </a:r>
            <a:r>
              <a:rPr lang="fr-FR" sz="3200" dirty="0" err="1"/>
              <a:t>negawatt</a:t>
            </a:r>
            <a:endParaRPr lang="fr-FR" sz="3200" dirty="0"/>
          </a:p>
        </p:txBody>
      </p:sp>
      <p:sp>
        <p:nvSpPr>
          <p:cNvPr id="7" name="Espace réservé du contenu 1"/>
          <p:cNvSpPr txBox="1">
            <a:spLocks/>
          </p:cNvSpPr>
          <p:nvPr/>
        </p:nvSpPr>
        <p:spPr>
          <a:xfrm>
            <a:off x="179512" y="1052736"/>
            <a:ext cx="8964488" cy="5400600"/>
          </a:xfrm>
          <a:prstGeom prst="rect">
            <a:avLst/>
          </a:prstGeom>
        </p:spPr>
        <p:txBody>
          <a:bodyPr>
            <a:norm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Font typeface="Georgia" pitchFamily="18" charset="0"/>
              <a:buNone/>
            </a:pPr>
            <a:r>
              <a:rPr lang="fr-FR" sz="2400" b="1" u="sng" dirty="0" smtClean="0"/>
              <a:t>la démarche </a:t>
            </a:r>
            <a:r>
              <a:rPr lang="fr-FR" sz="2400" b="1" u="sng" dirty="0" err="1" smtClean="0"/>
              <a:t>négawatt</a:t>
            </a:r>
            <a:r>
              <a:rPr lang="fr-FR" sz="2400" b="1" u="sng" dirty="0" smtClean="0"/>
              <a:t> : </a:t>
            </a:r>
            <a:r>
              <a:rPr lang="fr-FR" sz="2400" b="1" u="sng" dirty="0" err="1" smtClean="0"/>
              <a:t>Séquencage</a:t>
            </a:r>
            <a:r>
              <a:rPr lang="fr-FR" sz="2400" b="1" u="sng" dirty="0" smtClean="0"/>
              <a:t> de mise en </a:t>
            </a:r>
            <a:r>
              <a:rPr lang="fr-FR" sz="2400" b="1" u="sng" dirty="0" err="1" smtClean="0"/>
              <a:t>oeuvre</a:t>
            </a:r>
            <a:endParaRPr lang="fr-FR" sz="2400" b="1" dirty="0"/>
          </a:p>
          <a:p>
            <a:pPr marL="45720" indent="0">
              <a:buFont typeface="Georgia" pitchFamily="18" charset="0"/>
              <a:buNone/>
            </a:pPr>
            <a:endParaRPr lang="fr-FR" sz="2000" b="1" u="sng" dirty="0" smtClean="0"/>
          </a:p>
        </p:txBody>
      </p:sp>
    </p:spTree>
    <p:extLst>
      <p:ext uri="{BB962C8B-B14F-4D97-AF65-F5344CB8AC3E}">
        <p14:creationId xmlns:p14="http://schemas.microsoft.com/office/powerpoint/2010/main" val="413675404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3"/>
          <p:cNvSpPr>
            <a:spLocks noGrp="1" noChangeArrowheads="1"/>
          </p:cNvSpPr>
          <p:nvPr>
            <p:ph type="body" idx="4294967295"/>
          </p:nvPr>
        </p:nvSpPr>
        <p:spPr bwMode="auto">
          <a:xfrm>
            <a:off x="40" y="1700808"/>
            <a:ext cx="9143960" cy="4114800"/>
          </a:xfrm>
          <a:prstGeom prst="rect">
            <a:avLst/>
          </a:prstGeom>
          <a:solidFill>
            <a:srgbClr val="FFFFFF"/>
          </a:solidFill>
          <a:ln>
            <a:miter lim="800000"/>
            <a:headEnd/>
            <a:tailEnd/>
          </a:ln>
        </p:spPr>
        <p:txBody>
          <a:bodyPr>
            <a:prstTxWarp prst="textNoShape">
              <a:avLst/>
            </a:prstTxWarp>
          </a:bodyPr>
          <a:lstStyle/>
          <a:p>
            <a:pPr>
              <a:buFont typeface="Arial" pitchFamily="-1" charset="0"/>
              <a:buNone/>
            </a:pPr>
            <a:r>
              <a:rPr lang="fr-FR" sz="2800" i="1" dirty="0" smtClean="0">
                <a:solidFill>
                  <a:srgbClr val="073E87"/>
                </a:solidFill>
                <a:ea typeface="ＭＳ Ｐゴシック" pitchFamily="-1" charset="-128"/>
                <a:cs typeface="ＭＳ Ｐゴシック" pitchFamily="-1" charset="-128"/>
              </a:rPr>
              <a:t>Un exemple : traitement d’une toiture</a:t>
            </a:r>
          </a:p>
          <a:p>
            <a:pPr>
              <a:buFont typeface="Arial" pitchFamily="34" charset="0"/>
              <a:buChar char="•"/>
            </a:pPr>
            <a:r>
              <a:rPr lang="fr-FR" sz="2800" dirty="0" smtClean="0">
                <a:solidFill>
                  <a:srgbClr val="073E87"/>
                </a:solidFill>
                <a:ea typeface="ＭＳ Ｐゴシック" pitchFamily="-1" charset="-128"/>
                <a:cs typeface="ＭＳ Ｐゴシック" pitchFamily="-1" charset="-128"/>
              </a:rPr>
              <a:t>Sol 1 : isoler thermiquement une toiture </a:t>
            </a:r>
          </a:p>
          <a:p>
            <a:pPr>
              <a:buFont typeface="Arial" pitchFamily="34" charset="0"/>
              <a:buChar char="•"/>
            </a:pPr>
            <a:r>
              <a:rPr lang="fr-FR" sz="2800" dirty="0" smtClean="0">
                <a:solidFill>
                  <a:srgbClr val="073E87"/>
                </a:solidFill>
                <a:ea typeface="ＭＳ Ｐゴシック" pitchFamily="-1" charset="-128"/>
                <a:cs typeface="ＭＳ Ｐゴシック" pitchFamily="-1" charset="-128"/>
              </a:rPr>
              <a:t>Sol 2: installer des panneaux photovoltaïques raccordable pour compenser la consommation de la climatisation</a:t>
            </a:r>
          </a:p>
          <a:p>
            <a:pPr marL="45720" indent="0">
              <a:buNone/>
            </a:pPr>
            <a:r>
              <a:rPr lang="fr-FR" sz="2800" dirty="0" smtClean="0">
                <a:solidFill>
                  <a:srgbClr val="073E87"/>
                </a:solidFill>
                <a:ea typeface="ＭＳ Ｐゴシック" pitchFamily="-1" charset="-128"/>
                <a:cs typeface="ＭＳ Ｐゴシック" pitchFamily="-1" charset="-128"/>
              </a:rPr>
              <a:t>Rien n’empêche la combinaison des solutions à condition de faire 1 avant 2…</a:t>
            </a:r>
          </a:p>
        </p:txBody>
      </p:sp>
      <p:graphicFrame>
        <p:nvGraphicFramePr>
          <p:cNvPr id="9218" name="Object 2"/>
          <p:cNvGraphicFramePr>
            <a:graphicFrameLocks noChangeAspect="1"/>
          </p:cNvGraphicFramePr>
          <p:nvPr/>
        </p:nvGraphicFramePr>
        <p:xfrm>
          <a:off x="7010400" y="228600"/>
          <a:ext cx="1524000" cy="781050"/>
        </p:xfrm>
        <a:graphic>
          <a:graphicData uri="http://schemas.openxmlformats.org/presentationml/2006/ole">
            <mc:AlternateContent xmlns:mc="http://schemas.openxmlformats.org/markup-compatibility/2006">
              <mc:Choice xmlns:v="urn:schemas-microsoft-com:vml" Requires="v">
                <p:oleObj spid="_x0000_s7187" name="Photo Editor Photo" r:id="rId3" imgW="1362265" imgH="800212" progId="">
                  <p:embed/>
                </p:oleObj>
              </mc:Choice>
              <mc:Fallback>
                <p:oleObj name="Photo Editor Photo" r:id="rId3" imgW="1362265" imgH="800212"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0400" y="228600"/>
                        <a:ext cx="1524000" cy="781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 name="Titre 2"/>
          <p:cNvSpPr txBox="1">
            <a:spLocks/>
          </p:cNvSpPr>
          <p:nvPr/>
        </p:nvSpPr>
        <p:spPr>
          <a:xfrm>
            <a:off x="899592" y="116632"/>
            <a:ext cx="7848872" cy="1143000"/>
          </a:xfrm>
          <a:prstGeom prst="rect">
            <a:avLst/>
          </a:prstGeom>
        </p:spPr>
        <p:txBody>
          <a:bodyPr>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45720" lvl="0" indent="0" algn="l">
              <a:buNone/>
            </a:pPr>
            <a:r>
              <a:rPr lang="fr-FR" sz="3200" dirty="0"/>
              <a:t>MDE et démarche </a:t>
            </a:r>
            <a:r>
              <a:rPr lang="fr-FR" sz="3200" dirty="0" err="1"/>
              <a:t>negawatt</a:t>
            </a:r>
            <a:endParaRPr lang="fr-FR" sz="3200" dirty="0"/>
          </a:p>
        </p:txBody>
      </p:sp>
      <p:sp>
        <p:nvSpPr>
          <p:cNvPr id="7" name="Espace réservé du contenu 1"/>
          <p:cNvSpPr txBox="1">
            <a:spLocks/>
          </p:cNvSpPr>
          <p:nvPr/>
        </p:nvSpPr>
        <p:spPr>
          <a:xfrm>
            <a:off x="179512" y="1052736"/>
            <a:ext cx="8964488" cy="5400600"/>
          </a:xfrm>
          <a:prstGeom prst="rect">
            <a:avLst/>
          </a:prstGeom>
        </p:spPr>
        <p:txBody>
          <a:bodyPr>
            <a:norm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Font typeface="Georgia" pitchFamily="18" charset="0"/>
              <a:buNone/>
            </a:pPr>
            <a:r>
              <a:rPr lang="fr-FR" sz="2400" b="1" u="sng" dirty="0" smtClean="0"/>
              <a:t>la démarche </a:t>
            </a:r>
            <a:r>
              <a:rPr lang="fr-FR" sz="2400" b="1" u="sng" dirty="0" err="1" smtClean="0"/>
              <a:t>négawatt</a:t>
            </a:r>
            <a:r>
              <a:rPr lang="fr-FR" sz="2400" b="1" u="sng" dirty="0" smtClean="0"/>
              <a:t> : La sobriété</a:t>
            </a:r>
            <a:endParaRPr lang="fr-FR" sz="2400" b="1" dirty="0"/>
          </a:p>
          <a:p>
            <a:pPr marL="45720" indent="0">
              <a:buFont typeface="Georgia" pitchFamily="18" charset="0"/>
              <a:buNone/>
            </a:pPr>
            <a:endParaRPr lang="fr-FR" sz="2000" b="1" u="sng" dirty="0" smtClean="0"/>
          </a:p>
        </p:txBody>
      </p:sp>
    </p:spTree>
    <p:extLst>
      <p:ext uri="{BB962C8B-B14F-4D97-AF65-F5344CB8AC3E}">
        <p14:creationId xmlns:p14="http://schemas.microsoft.com/office/powerpoint/2010/main" val="35115455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6368" y="1519423"/>
            <a:ext cx="9289032" cy="646331"/>
          </a:xfrm>
          <a:prstGeom prst="rect">
            <a:avLst/>
          </a:prstGeom>
        </p:spPr>
        <p:txBody>
          <a:bodyPr wrap="square">
            <a:spAutoFit/>
          </a:bodyPr>
          <a:lstStyle/>
          <a:p>
            <a:r>
              <a:rPr lang="fr-FR" dirty="0" smtClean="0">
                <a:solidFill>
                  <a:schemeClr val="tx1">
                    <a:lumMod val="85000"/>
                    <a:lumOff val="15000"/>
                  </a:schemeClr>
                </a:solidFill>
                <a:ea typeface="ＭＳ Ｐゴシック" pitchFamily="-1" charset="-128"/>
                <a:cs typeface="ＭＳ Ｐゴシック" pitchFamily="-1" charset="-128"/>
              </a:rPr>
              <a:t>L’implacable chaine des rendements : exemple de l’éclairage public à boules</a:t>
            </a:r>
            <a:r>
              <a:rPr lang="fr-FR" sz="2000" dirty="0" smtClean="0">
                <a:solidFill>
                  <a:schemeClr val="tx1">
                    <a:lumMod val="85000"/>
                    <a:lumOff val="15000"/>
                  </a:schemeClr>
                </a:solidFill>
                <a:ea typeface="ＭＳ Ｐゴシック" pitchFamily="-1" charset="-128"/>
                <a:cs typeface="ＭＳ Ｐゴシック" pitchFamily="-1" charset="-128"/>
              </a:rPr>
              <a:t/>
            </a:r>
            <a:br>
              <a:rPr lang="fr-FR" sz="2000" dirty="0" smtClean="0">
                <a:solidFill>
                  <a:schemeClr val="tx1">
                    <a:lumMod val="85000"/>
                    <a:lumOff val="15000"/>
                  </a:schemeClr>
                </a:solidFill>
                <a:ea typeface="ＭＳ Ｐゴシック" pitchFamily="-1" charset="-128"/>
                <a:cs typeface="ＭＳ Ｐゴシック" pitchFamily="-1" charset="-128"/>
              </a:rPr>
            </a:br>
            <a:endParaRPr lang="fr-FR" dirty="0">
              <a:solidFill>
                <a:schemeClr val="tx1">
                  <a:lumMod val="85000"/>
                  <a:lumOff val="15000"/>
                </a:schemeClr>
              </a:solidFill>
            </a:endParaRPr>
          </a:p>
        </p:txBody>
      </p:sp>
      <p:pic>
        <p:nvPicPr>
          <p:cNvPr id="6" name="Picture 4"/>
          <p:cNvPicPr>
            <a:picLocks noChangeAspect="1" noChangeArrowheads="1"/>
          </p:cNvPicPr>
          <p:nvPr/>
        </p:nvPicPr>
        <p:blipFill>
          <a:blip r:embed="rId2"/>
          <a:srcRect/>
          <a:stretch>
            <a:fillRect/>
          </a:stretch>
        </p:blipFill>
        <p:spPr bwMode="auto">
          <a:xfrm>
            <a:off x="6516216" y="432095"/>
            <a:ext cx="1714261" cy="1143000"/>
          </a:xfrm>
          <a:prstGeom prst="rect">
            <a:avLst/>
          </a:prstGeom>
          <a:noFill/>
          <a:ln w="9525">
            <a:noFill/>
            <a:miter lim="800000"/>
            <a:headEnd/>
            <a:tailEnd/>
          </a:ln>
        </p:spPr>
      </p:pic>
      <p:pic>
        <p:nvPicPr>
          <p:cNvPr id="7" name="Image 6"/>
          <p:cNvPicPr>
            <a:picLocks noChangeAspect="1"/>
          </p:cNvPicPr>
          <p:nvPr/>
        </p:nvPicPr>
        <p:blipFill>
          <a:blip r:embed="rId3"/>
          <a:srcRect l="6452"/>
          <a:stretch>
            <a:fillRect/>
          </a:stretch>
        </p:blipFill>
        <p:spPr>
          <a:xfrm>
            <a:off x="228600" y="1885158"/>
            <a:ext cx="4354210" cy="3370024"/>
          </a:xfrm>
          <a:prstGeom prst="rect">
            <a:avLst/>
          </a:prstGeom>
        </p:spPr>
      </p:pic>
      <p:sp>
        <p:nvSpPr>
          <p:cNvPr id="10" name="ZoneTexte 9"/>
          <p:cNvSpPr txBox="1"/>
          <p:nvPr/>
        </p:nvSpPr>
        <p:spPr>
          <a:xfrm>
            <a:off x="228600" y="5257800"/>
            <a:ext cx="8780897" cy="1077218"/>
          </a:xfrm>
          <a:prstGeom prst="rect">
            <a:avLst/>
          </a:prstGeom>
          <a:noFill/>
        </p:spPr>
        <p:txBody>
          <a:bodyPr wrap="square" rtlCol="0">
            <a:spAutoFit/>
          </a:bodyPr>
          <a:lstStyle/>
          <a:p>
            <a:r>
              <a:rPr lang="fr-FR" sz="1600" dirty="0" smtClean="0">
                <a:solidFill>
                  <a:schemeClr val="tx2"/>
                </a:solidFill>
              </a:rPr>
              <a:t>Moins de 1 pour 1000 de l’énergie primaire est utile pour le service énergétique compte non tenu de la programmation ou asservissement à lumière naturelle éventuellement déréglée , de l’utilisation dans un endroit ou un moment inutile, …. </a:t>
            </a:r>
          </a:p>
          <a:p>
            <a:r>
              <a:rPr lang="fr-FR" sz="1600" i="1" dirty="0" smtClean="0">
                <a:solidFill>
                  <a:schemeClr val="tx2"/>
                </a:solidFill>
              </a:rPr>
              <a:t>Copyright : RC-MA</a:t>
            </a:r>
            <a:endParaRPr lang="fr-FR" sz="1600" i="1" dirty="0">
              <a:solidFill>
                <a:schemeClr val="tx2"/>
              </a:solidFill>
            </a:endParaRPr>
          </a:p>
        </p:txBody>
      </p:sp>
      <p:pic>
        <p:nvPicPr>
          <p:cNvPr id="12" name="Image 11"/>
          <p:cNvPicPr>
            <a:picLocks noChangeAspect="1"/>
          </p:cNvPicPr>
          <p:nvPr/>
        </p:nvPicPr>
        <p:blipFill>
          <a:blip r:embed="rId4"/>
          <a:stretch>
            <a:fillRect/>
          </a:stretch>
        </p:blipFill>
        <p:spPr>
          <a:xfrm>
            <a:off x="4670884" y="1885158"/>
            <a:ext cx="4077580" cy="3372642"/>
          </a:xfrm>
          <a:prstGeom prst="rect">
            <a:avLst/>
          </a:prstGeom>
        </p:spPr>
      </p:pic>
      <p:sp>
        <p:nvSpPr>
          <p:cNvPr id="8" name="Titre 2"/>
          <p:cNvSpPr txBox="1">
            <a:spLocks/>
          </p:cNvSpPr>
          <p:nvPr/>
        </p:nvSpPr>
        <p:spPr>
          <a:xfrm>
            <a:off x="899592" y="116632"/>
            <a:ext cx="7848872" cy="1143000"/>
          </a:xfrm>
          <a:prstGeom prst="rect">
            <a:avLst/>
          </a:prstGeom>
        </p:spPr>
        <p:txBody>
          <a:bodyPr>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45720" lvl="0" indent="0" algn="l">
              <a:buNone/>
            </a:pPr>
            <a:r>
              <a:rPr lang="fr-FR" sz="3200" dirty="0"/>
              <a:t>MDE et démarche </a:t>
            </a:r>
            <a:r>
              <a:rPr lang="fr-FR" sz="3200" dirty="0" err="1"/>
              <a:t>negawatt</a:t>
            </a:r>
            <a:endParaRPr lang="fr-FR" sz="3200" dirty="0"/>
          </a:p>
        </p:txBody>
      </p:sp>
      <p:sp>
        <p:nvSpPr>
          <p:cNvPr id="9" name="Espace réservé du contenu 1"/>
          <p:cNvSpPr txBox="1">
            <a:spLocks/>
          </p:cNvSpPr>
          <p:nvPr/>
        </p:nvSpPr>
        <p:spPr>
          <a:xfrm>
            <a:off x="179512" y="1052736"/>
            <a:ext cx="8964488" cy="5400600"/>
          </a:xfrm>
          <a:prstGeom prst="rect">
            <a:avLst/>
          </a:prstGeom>
        </p:spPr>
        <p:txBody>
          <a:bodyPr>
            <a:norm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Font typeface="Georgia" pitchFamily="18" charset="0"/>
              <a:buNone/>
            </a:pPr>
            <a:r>
              <a:rPr lang="fr-FR" sz="2400" b="1" u="sng" dirty="0" smtClean="0"/>
              <a:t>la démarche </a:t>
            </a:r>
            <a:r>
              <a:rPr lang="fr-FR" sz="2400" b="1" u="sng" dirty="0" err="1" smtClean="0"/>
              <a:t>négawatt</a:t>
            </a:r>
            <a:r>
              <a:rPr lang="fr-FR" sz="2400" b="1" u="sng" dirty="0" smtClean="0"/>
              <a:t> : L’efficacité</a:t>
            </a:r>
            <a:endParaRPr lang="fr-FR" sz="2000" b="1" u="sng" dirty="0" smtClean="0"/>
          </a:p>
        </p:txBody>
      </p:sp>
    </p:spTree>
    <p:extLst>
      <p:ext uri="{BB962C8B-B14F-4D97-AF65-F5344CB8AC3E}">
        <p14:creationId xmlns:p14="http://schemas.microsoft.com/office/powerpoint/2010/main" val="41828672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3"/>
          <p:cNvSpPr>
            <a:spLocks noGrp="1" noChangeArrowheads="1"/>
          </p:cNvSpPr>
          <p:nvPr>
            <p:ph type="body" idx="4294967295"/>
          </p:nvPr>
        </p:nvSpPr>
        <p:spPr bwMode="auto">
          <a:xfrm>
            <a:off x="395536" y="1403648"/>
            <a:ext cx="8532440" cy="5049688"/>
          </a:xfrm>
          <a:prstGeom prst="rect">
            <a:avLst/>
          </a:prstGeom>
          <a:solidFill>
            <a:srgbClr val="FFFFFF"/>
          </a:solidFill>
          <a:ln>
            <a:miter lim="800000"/>
            <a:headEnd/>
            <a:tailEnd/>
          </a:ln>
        </p:spPr>
        <p:txBody>
          <a:bodyPr>
            <a:prstTxWarp prst="textNoShape">
              <a:avLst/>
            </a:prstTxWarp>
            <a:normAutofit lnSpcReduction="10000"/>
          </a:bodyPr>
          <a:lstStyle/>
          <a:p>
            <a:pPr>
              <a:lnSpc>
                <a:spcPct val="90000"/>
              </a:lnSpc>
              <a:buFont typeface="Arial" pitchFamily="34" charset="0"/>
              <a:buChar char="•"/>
            </a:pPr>
            <a:r>
              <a:rPr lang="fr-FR" sz="2000" dirty="0" smtClean="0">
                <a:solidFill>
                  <a:srgbClr val="073E87"/>
                </a:solidFill>
                <a:ea typeface="ＭＳ Ｐゴシック" pitchFamily="-1" charset="-128"/>
                <a:cs typeface="ＭＳ Ｐゴシック" pitchFamily="-1" charset="-128"/>
              </a:rPr>
              <a:t>Exemple pour </a:t>
            </a:r>
            <a:r>
              <a:rPr lang="fr-FR" sz="2000" dirty="0">
                <a:solidFill>
                  <a:srgbClr val="073E87"/>
                </a:solidFill>
                <a:ea typeface="ＭＳ Ｐゴシック" pitchFamily="-1" charset="-128"/>
                <a:cs typeface="ＭＳ Ｐゴシック" pitchFamily="-1" charset="-128"/>
              </a:rPr>
              <a:t>les bâtiments)</a:t>
            </a:r>
          </a:p>
          <a:p>
            <a:pPr lvl="1">
              <a:lnSpc>
                <a:spcPct val="90000"/>
              </a:lnSpc>
              <a:buFont typeface="Courier New" pitchFamily="49" charset="0"/>
              <a:buChar char="o"/>
            </a:pPr>
            <a:r>
              <a:rPr lang="fr-FR" sz="1800" dirty="0">
                <a:solidFill>
                  <a:srgbClr val="073E87"/>
                </a:solidFill>
              </a:rPr>
              <a:t>Ambiance : thermique et lumineuse</a:t>
            </a:r>
          </a:p>
          <a:p>
            <a:pPr lvl="1">
              <a:lnSpc>
                <a:spcPct val="90000"/>
              </a:lnSpc>
              <a:buFont typeface="Courier New" pitchFamily="49" charset="0"/>
              <a:buChar char="o"/>
            </a:pPr>
            <a:r>
              <a:rPr lang="fr-FR" sz="1800" dirty="0">
                <a:solidFill>
                  <a:srgbClr val="073E87"/>
                </a:solidFill>
              </a:rPr>
              <a:t>Eau chaude</a:t>
            </a:r>
          </a:p>
          <a:p>
            <a:pPr lvl="1">
              <a:lnSpc>
                <a:spcPct val="90000"/>
              </a:lnSpc>
              <a:buFont typeface="Courier New" pitchFamily="49" charset="0"/>
              <a:buChar char="o"/>
            </a:pPr>
            <a:r>
              <a:rPr lang="fr-FR" sz="1800" dirty="0">
                <a:solidFill>
                  <a:srgbClr val="073E87"/>
                </a:solidFill>
              </a:rPr>
              <a:t>Moteurs</a:t>
            </a:r>
          </a:p>
          <a:p>
            <a:pPr lvl="1">
              <a:lnSpc>
                <a:spcPct val="90000"/>
              </a:lnSpc>
              <a:buFont typeface="Courier New" pitchFamily="49" charset="0"/>
              <a:buChar char="o"/>
            </a:pPr>
            <a:r>
              <a:rPr lang="fr-FR" sz="1800" dirty="0">
                <a:solidFill>
                  <a:srgbClr val="073E87"/>
                </a:solidFill>
              </a:rPr>
              <a:t>Froid</a:t>
            </a:r>
          </a:p>
          <a:p>
            <a:pPr lvl="1">
              <a:lnSpc>
                <a:spcPct val="90000"/>
              </a:lnSpc>
              <a:buFont typeface="Courier New" pitchFamily="49" charset="0"/>
              <a:buChar char="o"/>
            </a:pPr>
            <a:r>
              <a:rPr lang="fr-FR" sz="1800" dirty="0">
                <a:solidFill>
                  <a:srgbClr val="073E87"/>
                </a:solidFill>
              </a:rPr>
              <a:t>Cuisson</a:t>
            </a:r>
          </a:p>
          <a:p>
            <a:pPr lvl="1">
              <a:lnSpc>
                <a:spcPct val="90000"/>
              </a:lnSpc>
              <a:buFont typeface="Courier New" pitchFamily="49" charset="0"/>
              <a:buChar char="o"/>
            </a:pPr>
            <a:r>
              <a:rPr lang="fr-FR" sz="1800" dirty="0">
                <a:solidFill>
                  <a:srgbClr val="073E87"/>
                </a:solidFill>
              </a:rPr>
              <a:t>Electricité  spécifique</a:t>
            </a:r>
          </a:p>
          <a:p>
            <a:pPr>
              <a:lnSpc>
                <a:spcPct val="90000"/>
              </a:lnSpc>
              <a:buFont typeface="Arial" pitchFamily="34" charset="0"/>
              <a:buChar char="•"/>
            </a:pPr>
            <a:r>
              <a:rPr lang="fr-FR" sz="2000" dirty="0">
                <a:solidFill>
                  <a:srgbClr val="073E87"/>
                </a:solidFill>
                <a:ea typeface="ＭＳ Ｐゴシック" pitchFamily="-1" charset="-128"/>
                <a:cs typeface="ＭＳ Ｐゴシック" pitchFamily="-1" charset="-128"/>
              </a:rPr>
              <a:t>Et pour tous les secteurs :</a:t>
            </a:r>
          </a:p>
          <a:p>
            <a:pPr lvl="1">
              <a:lnSpc>
                <a:spcPct val="90000"/>
              </a:lnSpc>
              <a:buFont typeface="Courier New" pitchFamily="49" charset="0"/>
              <a:buChar char="o"/>
            </a:pPr>
            <a:r>
              <a:rPr lang="fr-FR" sz="1800" dirty="0">
                <a:solidFill>
                  <a:srgbClr val="073E87"/>
                </a:solidFill>
              </a:rPr>
              <a:t>Résidentiel</a:t>
            </a:r>
          </a:p>
          <a:p>
            <a:pPr lvl="1">
              <a:lnSpc>
                <a:spcPct val="90000"/>
              </a:lnSpc>
              <a:buFont typeface="Courier New" pitchFamily="49" charset="0"/>
              <a:buChar char="o"/>
            </a:pPr>
            <a:r>
              <a:rPr lang="fr-FR" sz="1800" dirty="0">
                <a:solidFill>
                  <a:srgbClr val="073E87"/>
                </a:solidFill>
              </a:rPr>
              <a:t>Tertiaires</a:t>
            </a:r>
          </a:p>
          <a:p>
            <a:pPr lvl="1">
              <a:lnSpc>
                <a:spcPct val="90000"/>
              </a:lnSpc>
              <a:buFont typeface="Courier New" pitchFamily="49" charset="0"/>
              <a:buChar char="o"/>
            </a:pPr>
            <a:r>
              <a:rPr lang="fr-FR" sz="1800" dirty="0">
                <a:solidFill>
                  <a:srgbClr val="073E87"/>
                </a:solidFill>
              </a:rPr>
              <a:t>Industrie</a:t>
            </a:r>
          </a:p>
          <a:p>
            <a:pPr lvl="1">
              <a:lnSpc>
                <a:spcPct val="90000"/>
              </a:lnSpc>
              <a:buFont typeface="Courier New" pitchFamily="49" charset="0"/>
              <a:buChar char="o"/>
            </a:pPr>
            <a:r>
              <a:rPr lang="fr-FR" sz="1800" dirty="0">
                <a:solidFill>
                  <a:srgbClr val="073E87"/>
                </a:solidFill>
              </a:rPr>
              <a:t>Agriculture</a:t>
            </a:r>
          </a:p>
          <a:p>
            <a:pPr lvl="1">
              <a:lnSpc>
                <a:spcPct val="90000"/>
              </a:lnSpc>
              <a:buFont typeface="Courier New" pitchFamily="49" charset="0"/>
              <a:buChar char="o"/>
            </a:pPr>
            <a:r>
              <a:rPr lang="fr-FR" sz="1800" dirty="0">
                <a:solidFill>
                  <a:srgbClr val="073E87"/>
                </a:solidFill>
              </a:rPr>
              <a:t>Transports</a:t>
            </a:r>
          </a:p>
          <a:p>
            <a:pPr>
              <a:lnSpc>
                <a:spcPct val="90000"/>
              </a:lnSpc>
              <a:buFont typeface="Arial" pitchFamily="34" charset="0"/>
              <a:buChar char="•"/>
            </a:pPr>
            <a:r>
              <a:rPr lang="fr-FR" sz="2000" dirty="0">
                <a:solidFill>
                  <a:srgbClr val="073E87"/>
                </a:solidFill>
                <a:ea typeface="ＭＳ Ｐゴシック" pitchFamily="-1" charset="-128"/>
                <a:cs typeface="ＭＳ Ｐゴシック" pitchFamily="-1" charset="-128"/>
              </a:rPr>
              <a:t>Neuf et existant</a:t>
            </a:r>
          </a:p>
          <a:p>
            <a:pPr>
              <a:lnSpc>
                <a:spcPct val="90000"/>
              </a:lnSpc>
              <a:buFont typeface="Arial" pitchFamily="34" charset="0"/>
              <a:buChar char="•"/>
            </a:pPr>
            <a:r>
              <a:rPr lang="fr-FR" sz="2000" i="1" dirty="0">
                <a:solidFill>
                  <a:srgbClr val="073E87"/>
                </a:solidFill>
                <a:ea typeface="ＭＳ Ｐゴシック" pitchFamily="-1" charset="-128"/>
                <a:cs typeface="ＭＳ Ｐゴシック" pitchFamily="-1" charset="-128"/>
              </a:rPr>
              <a:t>Se donner les moyens d’évaluer, de </a:t>
            </a:r>
            <a:r>
              <a:rPr lang="fr-FR" sz="2000" i="1" dirty="0" smtClean="0">
                <a:solidFill>
                  <a:srgbClr val="073E87"/>
                </a:solidFill>
                <a:ea typeface="ＭＳ Ｐゴシック" pitchFamily="-1" charset="-128"/>
                <a:cs typeface="ＭＳ Ｐゴシック" pitchFamily="-1" charset="-128"/>
              </a:rPr>
              <a:t>mesurer</a:t>
            </a:r>
            <a:endParaRPr lang="fr-FR" sz="2000" i="1" dirty="0">
              <a:solidFill>
                <a:srgbClr val="073E87"/>
              </a:solidFill>
              <a:ea typeface="ＭＳ Ｐゴシック" pitchFamily="-1" charset="-128"/>
              <a:cs typeface="ＭＳ Ｐゴシック" pitchFamily="-1" charset="-128"/>
            </a:endParaRPr>
          </a:p>
        </p:txBody>
      </p:sp>
      <p:sp>
        <p:nvSpPr>
          <p:cNvPr id="6" name="Titre 2"/>
          <p:cNvSpPr txBox="1">
            <a:spLocks/>
          </p:cNvSpPr>
          <p:nvPr/>
        </p:nvSpPr>
        <p:spPr>
          <a:xfrm>
            <a:off x="899592" y="116632"/>
            <a:ext cx="7848872" cy="1143000"/>
          </a:xfrm>
          <a:prstGeom prst="rect">
            <a:avLst/>
          </a:prstGeom>
        </p:spPr>
        <p:txBody>
          <a:bodyPr>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45720" lvl="0" indent="0" algn="l">
              <a:buNone/>
            </a:pPr>
            <a:r>
              <a:rPr lang="fr-FR" sz="3200" dirty="0"/>
              <a:t>MDE et démarche </a:t>
            </a:r>
            <a:r>
              <a:rPr lang="fr-FR" sz="3200" dirty="0" err="1"/>
              <a:t>negawatt</a:t>
            </a:r>
            <a:endParaRPr lang="fr-FR" sz="3200" dirty="0"/>
          </a:p>
        </p:txBody>
      </p:sp>
      <p:sp>
        <p:nvSpPr>
          <p:cNvPr id="7" name="Espace réservé du contenu 1"/>
          <p:cNvSpPr txBox="1">
            <a:spLocks/>
          </p:cNvSpPr>
          <p:nvPr/>
        </p:nvSpPr>
        <p:spPr>
          <a:xfrm>
            <a:off x="179512" y="1052736"/>
            <a:ext cx="8964488" cy="5400600"/>
          </a:xfrm>
          <a:prstGeom prst="rect">
            <a:avLst/>
          </a:prstGeom>
        </p:spPr>
        <p:txBody>
          <a:bodyPr>
            <a:norm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None/>
            </a:pPr>
            <a:r>
              <a:rPr lang="fr-FR" sz="2400" b="1" u="sng" dirty="0" smtClean="0"/>
              <a:t>la démarche </a:t>
            </a:r>
            <a:r>
              <a:rPr lang="fr-FR" sz="2400" b="1" u="sng" dirty="0" err="1" smtClean="0"/>
              <a:t>négawatt</a:t>
            </a:r>
            <a:r>
              <a:rPr lang="fr-FR" sz="2400" b="1" u="sng" dirty="0" smtClean="0"/>
              <a:t> </a:t>
            </a:r>
            <a:r>
              <a:rPr lang="fr-FR" sz="2400" b="1" u="sng" dirty="0" smtClean="0">
                <a:solidFill>
                  <a:schemeClr val="tx1">
                    <a:lumMod val="85000"/>
                    <a:lumOff val="15000"/>
                  </a:schemeClr>
                </a:solidFill>
              </a:rPr>
              <a:t>: analyse par </a:t>
            </a:r>
            <a:r>
              <a:rPr lang="fr-FR" sz="2400" b="1" u="sng" dirty="0" smtClean="0">
                <a:solidFill>
                  <a:schemeClr val="tx1">
                    <a:lumMod val="85000"/>
                    <a:lumOff val="15000"/>
                  </a:schemeClr>
                </a:solidFill>
                <a:ea typeface="ＭＳ Ｐゴシック" pitchFamily="-1" charset="-128"/>
                <a:cs typeface="ＭＳ Ｐゴシック" pitchFamily="-1" charset="-128"/>
              </a:rPr>
              <a:t>usage </a:t>
            </a:r>
            <a:r>
              <a:rPr lang="fr-FR" sz="2400" b="1" u="sng" dirty="0">
                <a:solidFill>
                  <a:schemeClr val="tx1">
                    <a:lumMod val="85000"/>
                    <a:lumOff val="15000"/>
                  </a:schemeClr>
                </a:solidFill>
                <a:ea typeface="ＭＳ Ｐゴシック" pitchFamily="-1" charset="-128"/>
                <a:cs typeface="ＭＳ Ｐゴシック" pitchFamily="-1" charset="-128"/>
              </a:rPr>
              <a:t>énergétique final</a:t>
            </a:r>
            <a:endParaRPr lang="fr-FR" sz="2400" u="sng" dirty="0">
              <a:solidFill>
                <a:schemeClr val="tx1">
                  <a:lumMod val="85000"/>
                  <a:lumOff val="15000"/>
                </a:schemeClr>
              </a:solidFill>
            </a:endParaRPr>
          </a:p>
        </p:txBody>
      </p:sp>
    </p:spTree>
    <p:extLst>
      <p:ext uri="{BB962C8B-B14F-4D97-AF65-F5344CB8AC3E}">
        <p14:creationId xmlns:p14="http://schemas.microsoft.com/office/powerpoint/2010/main" val="24150909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Grp="1" noChangeArrowheads="1"/>
          </p:cNvSpPr>
          <p:nvPr>
            <p:ph type="body" idx="4294967295"/>
          </p:nvPr>
        </p:nvSpPr>
        <p:spPr bwMode="auto">
          <a:xfrm>
            <a:off x="0" y="1558909"/>
            <a:ext cx="9144000" cy="4906963"/>
          </a:xfrm>
          <a:prstGeom prst="rect">
            <a:avLst/>
          </a:prstGeom>
          <a:solidFill>
            <a:srgbClr val="FFFFFF"/>
          </a:solidFill>
          <a:ln>
            <a:miter lim="800000"/>
            <a:headEnd/>
            <a:tailEnd/>
          </a:ln>
        </p:spPr>
        <p:txBody>
          <a:bodyPr>
            <a:prstTxWarp prst="textNoShape">
              <a:avLst/>
            </a:prstTxWarp>
            <a:normAutofit fontScale="92500" lnSpcReduction="20000"/>
          </a:bodyPr>
          <a:lstStyle/>
          <a:p>
            <a:pPr>
              <a:lnSpc>
                <a:spcPct val="90000"/>
              </a:lnSpc>
            </a:pPr>
            <a:r>
              <a:rPr lang="fr-FR" sz="1800" dirty="0" smtClean="0">
                <a:latin typeface="+mj-lt"/>
                <a:ea typeface="ＭＳ Ｐゴシック" pitchFamily="-1" charset="-128"/>
                <a:cs typeface="ＭＳ Ｐゴシック" pitchFamily="-1" charset="-128"/>
              </a:rPr>
              <a:t>Conception de la sobriété </a:t>
            </a:r>
            <a:r>
              <a:rPr lang="fr-FR" sz="1200" b="1" dirty="0" smtClean="0">
                <a:latin typeface="+mj-lt"/>
                <a:ea typeface="ＭＳ Ｐゴシック" pitchFamily="-1" charset="-128"/>
                <a:cs typeface="ＭＳ Ｐゴシック" pitchFamily="-1" charset="-128"/>
              </a:rPr>
              <a:t>«</a:t>
            </a:r>
            <a:r>
              <a:rPr lang="fr-FR" sz="1200" b="1" dirty="0">
                <a:latin typeface="+mj-lt"/>
                <a:ea typeface="ＭＳ Ｐゴシック" pitchFamily="-1" charset="-128"/>
                <a:cs typeface="ＭＳ Ｐゴシック" pitchFamily="-1" charset="-128"/>
              </a:rPr>
              <a:t> la bonne quantité d’énergie, la où il la faut quand il la faut… »</a:t>
            </a:r>
            <a:r>
              <a:rPr lang="fr-FR" sz="2400" dirty="0">
                <a:latin typeface="+mj-lt"/>
                <a:ea typeface="ＭＳ Ｐゴシック" pitchFamily="-1" charset="-128"/>
                <a:cs typeface="ＭＳ Ｐゴシック" pitchFamily="-1" charset="-128"/>
              </a:rPr>
              <a:t> </a:t>
            </a:r>
            <a:endParaRPr lang="fr-FR" sz="1800" dirty="0" smtClean="0">
              <a:latin typeface="+mj-lt"/>
              <a:ea typeface="ＭＳ Ｐゴシック" pitchFamily="-1" charset="-128"/>
              <a:cs typeface="ＭＳ Ｐゴシック" pitchFamily="-1" charset="-128"/>
            </a:endParaRPr>
          </a:p>
          <a:p>
            <a:pPr lvl="1">
              <a:lnSpc>
                <a:spcPct val="90000"/>
              </a:lnSpc>
            </a:pPr>
            <a:r>
              <a:rPr lang="fr-FR" sz="1400" dirty="0" smtClean="0">
                <a:latin typeface="+mj-lt"/>
              </a:rPr>
              <a:t>Zonage du bâtiment </a:t>
            </a:r>
          </a:p>
          <a:p>
            <a:pPr lvl="1">
              <a:lnSpc>
                <a:spcPct val="90000"/>
              </a:lnSpc>
            </a:pPr>
            <a:r>
              <a:rPr lang="fr-FR" sz="1400" dirty="0" smtClean="0">
                <a:latin typeface="+mj-lt"/>
              </a:rPr>
              <a:t>Fonctionnement mixte ou climatisé</a:t>
            </a:r>
          </a:p>
          <a:p>
            <a:pPr lvl="1">
              <a:lnSpc>
                <a:spcPct val="90000"/>
              </a:lnSpc>
            </a:pPr>
            <a:r>
              <a:rPr lang="fr-FR" sz="1400" dirty="0" smtClean="0">
                <a:latin typeface="+mj-lt"/>
              </a:rPr>
              <a:t>Sensibilisation </a:t>
            </a:r>
            <a:r>
              <a:rPr lang="fr-FR" sz="1400" dirty="0">
                <a:latin typeface="+mj-lt"/>
              </a:rPr>
              <a:t>et pédagogie</a:t>
            </a:r>
          </a:p>
          <a:p>
            <a:pPr lvl="1">
              <a:lnSpc>
                <a:spcPct val="90000"/>
              </a:lnSpc>
            </a:pPr>
            <a:r>
              <a:rPr lang="fr-FR" sz="1400" dirty="0">
                <a:latin typeface="+mj-lt"/>
              </a:rPr>
              <a:t>Zonages des commandes</a:t>
            </a:r>
            <a:endParaRPr lang="fr-FR" sz="1400" dirty="0" smtClean="0">
              <a:latin typeface="+mj-lt"/>
            </a:endParaRPr>
          </a:p>
          <a:p>
            <a:pPr lvl="1">
              <a:lnSpc>
                <a:spcPct val="90000"/>
              </a:lnSpc>
            </a:pPr>
            <a:r>
              <a:rPr lang="fr-FR" sz="1400" dirty="0" smtClean="0">
                <a:latin typeface="+mj-lt"/>
              </a:rPr>
              <a:t>Programmation - Asservissement </a:t>
            </a:r>
            <a:r>
              <a:rPr lang="fr-FR" sz="1400" dirty="0">
                <a:latin typeface="+mj-lt"/>
              </a:rPr>
              <a:t>à </a:t>
            </a:r>
            <a:r>
              <a:rPr lang="fr-FR" sz="1400" dirty="0" smtClean="0">
                <a:latin typeface="+mj-lt"/>
              </a:rPr>
              <a:t>l’occupation, à  </a:t>
            </a:r>
            <a:r>
              <a:rPr lang="fr-FR" sz="1400" dirty="0">
                <a:latin typeface="+mj-lt"/>
              </a:rPr>
              <a:t>l’ouverture </a:t>
            </a:r>
            <a:r>
              <a:rPr lang="fr-FR" sz="1400" dirty="0" smtClean="0">
                <a:latin typeface="+mj-lt"/>
              </a:rPr>
              <a:t>d’ouvrants (…) ou responsabilisation des usagers </a:t>
            </a:r>
            <a:endParaRPr lang="fr-FR" sz="1400" dirty="0">
              <a:latin typeface="+mj-lt"/>
            </a:endParaRPr>
          </a:p>
          <a:p>
            <a:pPr>
              <a:lnSpc>
                <a:spcPct val="90000"/>
              </a:lnSpc>
            </a:pPr>
            <a:r>
              <a:rPr lang="fr-FR" sz="1800" dirty="0">
                <a:latin typeface="+mj-lt"/>
                <a:ea typeface="ＭＳ Ｐゴシック" pitchFamily="-1" charset="-128"/>
                <a:cs typeface="ＭＳ Ｐゴシック" pitchFamily="-1" charset="-128"/>
              </a:rPr>
              <a:t>Optimisation des apports internes</a:t>
            </a:r>
            <a:endParaRPr lang="fr-FR" sz="1800" dirty="0" smtClean="0">
              <a:latin typeface="+mj-lt"/>
              <a:ea typeface="ＭＳ Ｐゴシック" pitchFamily="-1" charset="-128"/>
              <a:cs typeface="ＭＳ Ｐゴシック" pitchFamily="-1" charset="-128"/>
            </a:endParaRPr>
          </a:p>
          <a:p>
            <a:pPr>
              <a:lnSpc>
                <a:spcPct val="90000"/>
              </a:lnSpc>
            </a:pPr>
            <a:r>
              <a:rPr lang="fr-FR" sz="1800" dirty="0" smtClean="0">
                <a:latin typeface="+mj-lt"/>
                <a:ea typeface="ＭＳ Ｐゴシック" pitchFamily="-1" charset="-128"/>
                <a:cs typeface="ＭＳ Ｐゴシック" pitchFamily="-1" charset="-128"/>
              </a:rPr>
              <a:t>Optimisation </a:t>
            </a:r>
            <a:r>
              <a:rPr lang="fr-FR" sz="1800" dirty="0">
                <a:latin typeface="+mj-lt"/>
                <a:ea typeface="ＭＳ Ｐゴシック" pitchFamily="-1" charset="-128"/>
                <a:cs typeface="ＭＳ Ｐゴシック" pitchFamily="-1" charset="-128"/>
              </a:rPr>
              <a:t>du bâti</a:t>
            </a:r>
          </a:p>
          <a:p>
            <a:pPr lvl="1">
              <a:lnSpc>
                <a:spcPct val="90000"/>
              </a:lnSpc>
            </a:pPr>
            <a:r>
              <a:rPr lang="fr-FR" sz="1400" dirty="0">
                <a:latin typeface="+mj-lt"/>
              </a:rPr>
              <a:t>Toiture et murs</a:t>
            </a:r>
          </a:p>
          <a:p>
            <a:pPr lvl="1">
              <a:lnSpc>
                <a:spcPct val="90000"/>
              </a:lnSpc>
            </a:pPr>
            <a:r>
              <a:rPr lang="fr-FR" sz="1400" dirty="0">
                <a:latin typeface="+mj-lt"/>
              </a:rPr>
              <a:t>Menuiseries</a:t>
            </a:r>
          </a:p>
          <a:p>
            <a:pPr lvl="1">
              <a:lnSpc>
                <a:spcPct val="90000"/>
              </a:lnSpc>
            </a:pPr>
            <a:r>
              <a:rPr lang="fr-FR" sz="1400" dirty="0">
                <a:latin typeface="+mj-lt"/>
              </a:rPr>
              <a:t>Infiltration / ventilation</a:t>
            </a:r>
            <a:endParaRPr lang="fr-FR" sz="1600" dirty="0">
              <a:latin typeface="+mj-lt"/>
            </a:endParaRPr>
          </a:p>
          <a:p>
            <a:pPr>
              <a:lnSpc>
                <a:spcPct val="90000"/>
              </a:lnSpc>
            </a:pPr>
            <a:r>
              <a:rPr lang="fr-FR" sz="1800" dirty="0">
                <a:latin typeface="+mj-lt"/>
                <a:ea typeface="ＭＳ Ｐゴシック" pitchFamily="-1" charset="-128"/>
                <a:cs typeface="ＭＳ Ｐゴシック" pitchFamily="-1" charset="-128"/>
              </a:rPr>
              <a:t>Optimisation de la conception des installations</a:t>
            </a:r>
            <a:endParaRPr lang="fr-FR" sz="1800" dirty="0" smtClean="0">
              <a:latin typeface="+mj-lt"/>
              <a:ea typeface="ＭＳ Ｐゴシック" pitchFamily="-1" charset="-128"/>
              <a:cs typeface="ＭＳ Ｐゴシック" pitchFamily="-1" charset="-128"/>
            </a:endParaRPr>
          </a:p>
          <a:p>
            <a:pPr lvl="1">
              <a:lnSpc>
                <a:spcPct val="90000"/>
              </a:lnSpc>
            </a:pPr>
            <a:r>
              <a:rPr lang="fr-FR" sz="1400" dirty="0" smtClean="0">
                <a:latin typeface="+mj-lt"/>
              </a:rPr>
              <a:t>Brasseurs d’air</a:t>
            </a:r>
          </a:p>
          <a:p>
            <a:pPr lvl="1">
              <a:lnSpc>
                <a:spcPct val="90000"/>
              </a:lnSpc>
            </a:pPr>
            <a:r>
              <a:rPr lang="fr-FR" sz="1400" dirty="0" smtClean="0">
                <a:latin typeface="+mj-lt"/>
              </a:rPr>
              <a:t>Climatisation : conception et dimensionnement</a:t>
            </a:r>
          </a:p>
          <a:p>
            <a:pPr lvl="1">
              <a:lnSpc>
                <a:spcPct val="90000"/>
              </a:lnSpc>
            </a:pPr>
            <a:r>
              <a:rPr lang="fr-FR" sz="1400" dirty="0" smtClean="0">
                <a:latin typeface="+mj-lt"/>
              </a:rPr>
              <a:t>Climatisation : sélection </a:t>
            </a:r>
            <a:r>
              <a:rPr lang="fr-FR" sz="1400" dirty="0">
                <a:latin typeface="+mj-lt"/>
              </a:rPr>
              <a:t>des </a:t>
            </a:r>
            <a:r>
              <a:rPr lang="fr-FR" sz="1400" dirty="0" smtClean="0">
                <a:latin typeface="+mj-lt"/>
              </a:rPr>
              <a:t>équipements</a:t>
            </a:r>
          </a:p>
          <a:p>
            <a:pPr lvl="1">
              <a:lnSpc>
                <a:spcPct val="90000"/>
              </a:lnSpc>
            </a:pPr>
            <a:r>
              <a:rPr lang="fr-FR" sz="1400" dirty="0" smtClean="0"/>
              <a:t>Climatisation : gestion de la régulation , de l’intermittence</a:t>
            </a:r>
            <a:endParaRPr lang="fr-FR" sz="1400" dirty="0" smtClean="0">
              <a:latin typeface="+mj-lt"/>
            </a:endParaRPr>
          </a:p>
          <a:p>
            <a:pPr>
              <a:lnSpc>
                <a:spcPct val="90000"/>
              </a:lnSpc>
            </a:pPr>
            <a:r>
              <a:rPr lang="fr-FR" sz="1800" dirty="0">
                <a:latin typeface="+mj-lt"/>
                <a:ea typeface="ＭＳ Ｐゴシック" pitchFamily="-1" charset="-128"/>
                <a:cs typeface="ＭＳ Ｐゴシック" pitchFamily="-1" charset="-128"/>
              </a:rPr>
              <a:t>Optimisation de la mise en œuvre des équipements</a:t>
            </a:r>
          </a:p>
          <a:p>
            <a:pPr>
              <a:lnSpc>
                <a:spcPct val="90000"/>
              </a:lnSpc>
            </a:pPr>
            <a:r>
              <a:rPr lang="fr-FR" sz="1800" dirty="0">
                <a:latin typeface="+mj-lt"/>
                <a:ea typeface="ＭＳ Ｐゴシック" pitchFamily="-1" charset="-128"/>
                <a:cs typeface="ＭＳ Ｐゴシック" pitchFamily="-1" charset="-128"/>
              </a:rPr>
              <a:t>Optimisation de la </a:t>
            </a:r>
            <a:r>
              <a:rPr lang="fr-FR" sz="1800" dirty="0" smtClean="0">
                <a:latin typeface="+mj-lt"/>
                <a:ea typeface="ＭＳ Ｐゴシック" pitchFamily="-1" charset="-128"/>
                <a:cs typeface="ＭＳ Ｐゴシック" pitchFamily="-1" charset="-128"/>
              </a:rPr>
              <a:t>maintenance</a:t>
            </a:r>
          </a:p>
          <a:p>
            <a:pPr>
              <a:lnSpc>
                <a:spcPct val="90000"/>
              </a:lnSpc>
            </a:pPr>
            <a:r>
              <a:rPr lang="fr-FR" sz="1800" dirty="0" smtClean="0">
                <a:latin typeface="+mj-lt"/>
                <a:ea typeface="ＭＳ Ｐゴシック" pitchFamily="-1" charset="-128"/>
                <a:cs typeface="ＭＳ Ｐゴシック" pitchFamily="-1" charset="-128"/>
              </a:rPr>
              <a:t>Suivi des performances</a:t>
            </a:r>
          </a:p>
          <a:p>
            <a:pPr>
              <a:lnSpc>
                <a:spcPct val="90000"/>
              </a:lnSpc>
            </a:pPr>
            <a:r>
              <a:rPr lang="fr-FR" sz="1800" dirty="0">
                <a:latin typeface="+mj-lt"/>
                <a:ea typeface="ＭＳ Ｐゴシック" pitchFamily="-1" charset="-128"/>
                <a:cs typeface="ＭＳ Ｐゴシック" pitchFamily="-1" charset="-128"/>
              </a:rPr>
              <a:t>Production éventuelle de froid par </a:t>
            </a:r>
            <a:r>
              <a:rPr lang="fr-FR" sz="1800" dirty="0" err="1">
                <a:latin typeface="+mj-lt"/>
                <a:ea typeface="ＭＳ Ｐゴシック" pitchFamily="-1" charset="-128"/>
                <a:cs typeface="ＭＳ Ｐゴシック" pitchFamily="-1" charset="-128"/>
              </a:rPr>
              <a:t>EnR</a:t>
            </a:r>
            <a:r>
              <a:rPr lang="fr-FR" sz="1800" dirty="0">
                <a:latin typeface="+mj-lt"/>
                <a:ea typeface="ＭＳ Ｐゴシック" pitchFamily="-1" charset="-128"/>
                <a:cs typeface="ＭＳ Ｐゴシック" pitchFamily="-1" charset="-128"/>
              </a:rPr>
              <a:t> enfin</a:t>
            </a:r>
          </a:p>
          <a:p>
            <a:pPr lvl="1">
              <a:lnSpc>
                <a:spcPct val="90000"/>
              </a:lnSpc>
            </a:pPr>
            <a:endParaRPr lang="fr-FR" sz="1800" dirty="0">
              <a:solidFill>
                <a:srgbClr val="000000"/>
              </a:solidFill>
              <a:latin typeface="Calibri" pitchFamily="-1" charset="0"/>
            </a:endParaRPr>
          </a:p>
        </p:txBody>
      </p:sp>
      <p:sp>
        <p:nvSpPr>
          <p:cNvPr id="5" name="Espace réservé du contenu 1"/>
          <p:cNvSpPr txBox="1">
            <a:spLocks/>
          </p:cNvSpPr>
          <p:nvPr/>
        </p:nvSpPr>
        <p:spPr>
          <a:xfrm>
            <a:off x="179512" y="1052736"/>
            <a:ext cx="8964488" cy="5400600"/>
          </a:xfrm>
          <a:prstGeom prst="rect">
            <a:avLst/>
          </a:prstGeom>
        </p:spPr>
        <p:txBody>
          <a:bodyPr>
            <a:norm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None/>
            </a:pPr>
            <a:r>
              <a:rPr lang="fr-FR" sz="2400" b="1" u="sng" dirty="0" smtClean="0"/>
              <a:t>la démarche </a:t>
            </a:r>
            <a:r>
              <a:rPr lang="fr-FR" sz="2400" b="1" u="sng" dirty="0" err="1" smtClean="0"/>
              <a:t>négawatt</a:t>
            </a:r>
            <a:r>
              <a:rPr lang="fr-FR" sz="2400" b="1" u="sng" dirty="0" smtClean="0"/>
              <a:t> </a:t>
            </a:r>
            <a:r>
              <a:rPr lang="fr-FR" sz="2400" b="1" u="sng" dirty="0" smtClean="0">
                <a:solidFill>
                  <a:schemeClr val="tx1">
                    <a:lumMod val="85000"/>
                    <a:lumOff val="15000"/>
                  </a:schemeClr>
                </a:solidFill>
              </a:rPr>
              <a:t>: analyse pour le rafraichissement</a:t>
            </a:r>
            <a:endParaRPr lang="fr-FR" sz="2400" u="sng" dirty="0">
              <a:solidFill>
                <a:schemeClr val="tx1">
                  <a:lumMod val="85000"/>
                  <a:lumOff val="15000"/>
                </a:schemeClr>
              </a:solidFill>
            </a:endParaRPr>
          </a:p>
        </p:txBody>
      </p:sp>
      <p:sp>
        <p:nvSpPr>
          <p:cNvPr id="6" name="Titre 2"/>
          <p:cNvSpPr txBox="1">
            <a:spLocks/>
          </p:cNvSpPr>
          <p:nvPr/>
        </p:nvSpPr>
        <p:spPr>
          <a:xfrm>
            <a:off x="899592" y="116632"/>
            <a:ext cx="7848872" cy="1143000"/>
          </a:xfrm>
          <a:prstGeom prst="rect">
            <a:avLst/>
          </a:prstGeom>
        </p:spPr>
        <p:txBody>
          <a:bodyPr>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45720" lvl="0" indent="0" algn="l">
              <a:buNone/>
            </a:pPr>
            <a:r>
              <a:rPr lang="fr-FR" sz="3200" dirty="0"/>
              <a:t>MDE et démarche </a:t>
            </a:r>
            <a:r>
              <a:rPr lang="fr-FR" sz="3200" dirty="0" err="1"/>
              <a:t>negawatt</a:t>
            </a:r>
            <a:endParaRPr lang="fr-FR" sz="3200" dirty="0"/>
          </a:p>
        </p:txBody>
      </p:sp>
    </p:spTree>
    <p:extLst>
      <p:ext uri="{BB962C8B-B14F-4D97-AF65-F5344CB8AC3E}">
        <p14:creationId xmlns:p14="http://schemas.microsoft.com/office/powerpoint/2010/main" val="36400819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noChangeArrowheads="1"/>
          </p:cNvSpPr>
          <p:nvPr>
            <p:ph type="body" idx="4294967295"/>
          </p:nvPr>
        </p:nvSpPr>
        <p:spPr bwMode="auto">
          <a:xfrm>
            <a:off x="179512" y="1628800"/>
            <a:ext cx="8784976" cy="4824536"/>
          </a:xfrm>
          <a:prstGeom prst="rect">
            <a:avLst/>
          </a:prstGeom>
          <a:solidFill>
            <a:srgbClr val="FFFFFF"/>
          </a:solidFill>
          <a:ln>
            <a:miter lim="800000"/>
            <a:headEnd/>
            <a:tailEnd/>
          </a:ln>
        </p:spPr>
        <p:txBody>
          <a:bodyPr>
            <a:prstTxWarp prst="textNoShape">
              <a:avLst/>
            </a:prstTxWarp>
          </a:bodyPr>
          <a:lstStyle/>
          <a:p>
            <a:pPr>
              <a:lnSpc>
                <a:spcPct val="90000"/>
              </a:lnSpc>
            </a:pPr>
            <a:r>
              <a:rPr lang="fr-FR" sz="1600" dirty="0" smtClean="0">
                <a:latin typeface="+mj-lt"/>
                <a:ea typeface="ＭＳ Ｐゴシック" pitchFamily="-1" charset="-128"/>
                <a:cs typeface="ＭＳ Ｐゴシック" pitchFamily="-1" charset="-128"/>
              </a:rPr>
              <a:t>Passer en revue </a:t>
            </a:r>
            <a:r>
              <a:rPr lang="fr-FR" sz="1600" u="sng" dirty="0" smtClean="0">
                <a:latin typeface="+mj-lt"/>
                <a:ea typeface="ＭＳ Ｐゴシック" pitchFamily="-1" charset="-128"/>
                <a:cs typeface="ＭＳ Ｐゴシック" pitchFamily="-1" charset="-128"/>
              </a:rPr>
              <a:t>d’abord</a:t>
            </a:r>
            <a:r>
              <a:rPr lang="fr-FR" sz="1600" dirty="0" smtClean="0">
                <a:latin typeface="+mj-lt"/>
                <a:ea typeface="ＭＳ Ｐゴシック" pitchFamily="-1" charset="-128"/>
                <a:cs typeface="ＭＳ Ｐゴシック" pitchFamily="-1" charset="-128"/>
              </a:rPr>
              <a:t> l’ensemble des solutions bioclimatiques </a:t>
            </a:r>
            <a:r>
              <a:rPr lang="fr-FR" sz="1600" u="sng" dirty="0" smtClean="0">
                <a:latin typeface="+mj-lt"/>
                <a:ea typeface="ＭＳ Ｐゴシック" pitchFamily="-1" charset="-128"/>
                <a:cs typeface="ＭＳ Ｐゴシック" pitchFamily="-1" charset="-128"/>
              </a:rPr>
              <a:t>puis</a:t>
            </a:r>
            <a:r>
              <a:rPr lang="fr-FR" sz="1600" dirty="0" smtClean="0">
                <a:latin typeface="+mj-lt"/>
                <a:ea typeface="ＭＳ Ｐゴシック" pitchFamily="-1" charset="-128"/>
                <a:cs typeface="ＭＳ Ｐゴシック" pitchFamily="-1" charset="-128"/>
              </a:rPr>
              <a:t> des solutions à faible consommation d’énergie </a:t>
            </a:r>
            <a:r>
              <a:rPr lang="fr-FR" sz="1600" u="sng" dirty="0" smtClean="0">
                <a:latin typeface="+mj-lt"/>
                <a:ea typeface="ＭＳ Ｐゴシック" pitchFamily="-1" charset="-128"/>
                <a:cs typeface="ＭＳ Ｐゴシック" pitchFamily="-1" charset="-128"/>
              </a:rPr>
              <a:t>avant</a:t>
            </a:r>
            <a:r>
              <a:rPr lang="fr-FR" sz="1600" dirty="0" smtClean="0">
                <a:latin typeface="+mj-lt"/>
                <a:ea typeface="ＭＳ Ｐゴシック" pitchFamily="-1" charset="-128"/>
                <a:cs typeface="ＭＳ Ｐゴシック" pitchFamily="-1" charset="-128"/>
              </a:rPr>
              <a:t> de faire une réponse en climatisation</a:t>
            </a:r>
          </a:p>
          <a:p>
            <a:pPr>
              <a:lnSpc>
                <a:spcPct val="90000"/>
              </a:lnSpc>
            </a:pPr>
            <a:r>
              <a:rPr lang="fr-FR" sz="1600" dirty="0" smtClean="0">
                <a:latin typeface="+mj-lt"/>
                <a:ea typeface="ＭＳ Ｐゴシック" pitchFamily="-1" charset="-128"/>
                <a:cs typeface="ＭＳ Ｐゴシック" pitchFamily="-1" charset="-128"/>
              </a:rPr>
              <a:t>Faire un examen de la faisabilité de la mixité fonctionnelle ventilation naturelle / solution de rafraîchissement artificiel</a:t>
            </a:r>
          </a:p>
          <a:p>
            <a:pPr>
              <a:lnSpc>
                <a:spcPct val="90000"/>
              </a:lnSpc>
            </a:pPr>
            <a:r>
              <a:rPr lang="fr-FR" sz="1600" dirty="0" smtClean="0">
                <a:latin typeface="+mj-lt"/>
                <a:ea typeface="ＭＳ Ｐゴシック" pitchFamily="-1" charset="-128"/>
                <a:cs typeface="ＭＳ Ｐゴシック" pitchFamily="-1" charset="-128"/>
              </a:rPr>
              <a:t>Tenir compte, entre autres, dans le positionnement des pièces de leur impact en termes de besoins énergétiques</a:t>
            </a:r>
          </a:p>
          <a:p>
            <a:pPr>
              <a:lnSpc>
                <a:spcPct val="90000"/>
              </a:lnSpc>
            </a:pPr>
            <a:r>
              <a:rPr lang="fr-FR" sz="1600" dirty="0" smtClean="0">
                <a:latin typeface="+mj-lt"/>
                <a:ea typeface="ＭＳ Ｐゴシック" pitchFamily="-1" charset="-128"/>
                <a:cs typeface="ＭＳ Ｐゴシック" pitchFamily="-1" charset="-128"/>
              </a:rPr>
              <a:t>Avoir des conditions de T et HR </a:t>
            </a:r>
            <a:r>
              <a:rPr lang="fr-FR" sz="1600" u="sng" dirty="0" smtClean="0">
                <a:latin typeface="+mj-lt"/>
                <a:ea typeface="ＭＳ Ｐゴシック" pitchFamily="-1" charset="-128"/>
                <a:cs typeface="ＭＳ Ｐゴシック" pitchFamily="-1" charset="-128"/>
              </a:rPr>
              <a:t>raisonnables</a:t>
            </a:r>
            <a:r>
              <a:rPr lang="fr-FR" sz="1600" dirty="0" smtClean="0">
                <a:latin typeface="+mj-lt"/>
                <a:ea typeface="ＭＳ Ｐゴシック" pitchFamily="-1" charset="-128"/>
                <a:cs typeface="ＭＳ Ｐゴシック" pitchFamily="-1" charset="-128"/>
              </a:rPr>
              <a:t> quand il faut où il faut en revisitant les idées reçues</a:t>
            </a:r>
          </a:p>
          <a:p>
            <a:pPr>
              <a:lnSpc>
                <a:spcPct val="90000"/>
              </a:lnSpc>
            </a:pPr>
            <a:r>
              <a:rPr lang="fr-FR" sz="1600" dirty="0" smtClean="0">
                <a:latin typeface="+mj-lt"/>
                <a:ea typeface="ＭＳ Ｐゴシック" pitchFamily="-1" charset="-128"/>
                <a:cs typeface="ＭＳ Ｐゴシック" pitchFamily="-1" charset="-128"/>
              </a:rPr>
              <a:t>Utiliser des méthodes de dimensionnement dynamique de la climatisation, lorsque celle-ci est nécessaire, qui tiennent compte de ces conditions intérieures rationnelles, de leur foisonnement et de conditions extérieures rationnelles</a:t>
            </a:r>
          </a:p>
          <a:p>
            <a:pPr>
              <a:lnSpc>
                <a:spcPct val="90000"/>
              </a:lnSpc>
            </a:pPr>
            <a:r>
              <a:rPr lang="fr-FR" sz="1600" i="1" dirty="0" smtClean="0">
                <a:latin typeface="+mj-lt"/>
                <a:ea typeface="ＭＳ Ｐゴシック" pitchFamily="-1" charset="-128"/>
                <a:cs typeface="ＭＳ Ｐゴシック" pitchFamily="-1" charset="-128"/>
              </a:rPr>
              <a:t>Conduire explicitement la conception d’une stratégie d’éclairement naturel comprenant notamment de la complémentarité entre l’éclairement naturel et l’éclairement artificiel avec des exigences adaptées en termes de FLJ et de niveau d’éclairement, une minimisation de l’usage de vitrages </a:t>
            </a:r>
            <a:r>
              <a:rPr lang="fr-FR" sz="1600" i="1" dirty="0" err="1" smtClean="0">
                <a:latin typeface="+mj-lt"/>
                <a:ea typeface="ＭＳ Ｐゴシック" pitchFamily="-1" charset="-128"/>
                <a:cs typeface="ＭＳ Ｐゴシック" pitchFamily="-1" charset="-128"/>
              </a:rPr>
              <a:t>antélio</a:t>
            </a:r>
            <a:r>
              <a:rPr lang="fr-FR" sz="1600" i="1" dirty="0" smtClean="0">
                <a:latin typeface="+mj-lt"/>
                <a:ea typeface="ＭＳ Ｐゴシック" pitchFamily="-1" charset="-128"/>
                <a:cs typeface="ＭＳ Ｐゴシック" pitchFamily="-1" charset="-128"/>
              </a:rPr>
              <a:t>, </a:t>
            </a:r>
            <a:r>
              <a:rPr lang="fr-FR" sz="1600" i="1" dirty="0" err="1" smtClean="0">
                <a:latin typeface="+mj-lt"/>
                <a:ea typeface="ＭＳ Ｐゴシック" pitchFamily="-1" charset="-128"/>
                <a:cs typeface="ＭＳ Ｐゴシック" pitchFamily="-1" charset="-128"/>
              </a:rPr>
              <a:t>parélio</a:t>
            </a:r>
            <a:r>
              <a:rPr lang="fr-FR" sz="1600" i="1" dirty="0" smtClean="0">
                <a:latin typeface="+mj-lt"/>
                <a:ea typeface="ＭＳ Ｐゴシック" pitchFamily="-1" charset="-128"/>
                <a:cs typeface="ＭＳ Ｐゴシック" pitchFamily="-1" charset="-128"/>
              </a:rPr>
              <a:t> et de films solaires ..</a:t>
            </a:r>
          </a:p>
          <a:p>
            <a:pPr>
              <a:lnSpc>
                <a:spcPct val="90000"/>
              </a:lnSpc>
            </a:pPr>
            <a:r>
              <a:rPr lang="fr-FR" sz="1600" dirty="0" smtClean="0">
                <a:latin typeface="+mj-lt"/>
                <a:ea typeface="ＭＳ Ｐゴシック" pitchFamily="-1" charset="-128"/>
                <a:cs typeface="ＭＳ Ｐゴシック" pitchFamily="-1" charset="-128"/>
              </a:rPr>
              <a:t>(….)</a:t>
            </a:r>
          </a:p>
        </p:txBody>
      </p:sp>
      <p:sp>
        <p:nvSpPr>
          <p:cNvPr id="5" name="Espace réservé du contenu 1"/>
          <p:cNvSpPr txBox="1">
            <a:spLocks/>
          </p:cNvSpPr>
          <p:nvPr/>
        </p:nvSpPr>
        <p:spPr>
          <a:xfrm>
            <a:off x="179512" y="1052736"/>
            <a:ext cx="8964488" cy="5400600"/>
          </a:xfrm>
          <a:prstGeom prst="rect">
            <a:avLst/>
          </a:prstGeom>
        </p:spPr>
        <p:txBody>
          <a:bodyPr>
            <a:norm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None/>
            </a:pPr>
            <a:r>
              <a:rPr lang="fr-FR" sz="2400" b="1" u="sng" dirty="0" smtClean="0"/>
              <a:t>la démarche </a:t>
            </a:r>
            <a:r>
              <a:rPr lang="fr-FR" sz="2400" b="1" u="sng" dirty="0" err="1" smtClean="0"/>
              <a:t>négawatt</a:t>
            </a:r>
            <a:r>
              <a:rPr lang="fr-FR" sz="2400" b="1" u="sng" dirty="0" smtClean="0"/>
              <a:t> </a:t>
            </a:r>
            <a:r>
              <a:rPr lang="fr-FR" sz="2400" b="1" u="sng" dirty="0" smtClean="0">
                <a:solidFill>
                  <a:schemeClr val="tx1">
                    <a:lumMod val="85000"/>
                    <a:lumOff val="15000"/>
                  </a:schemeClr>
                </a:solidFill>
              </a:rPr>
              <a:t>: recommandations générales</a:t>
            </a:r>
            <a:endParaRPr lang="fr-FR" sz="2400" u="sng" dirty="0">
              <a:solidFill>
                <a:schemeClr val="tx1">
                  <a:lumMod val="85000"/>
                  <a:lumOff val="15000"/>
                </a:schemeClr>
              </a:solidFill>
            </a:endParaRPr>
          </a:p>
        </p:txBody>
      </p:sp>
      <p:sp>
        <p:nvSpPr>
          <p:cNvPr id="6" name="Titre 2"/>
          <p:cNvSpPr txBox="1">
            <a:spLocks/>
          </p:cNvSpPr>
          <p:nvPr/>
        </p:nvSpPr>
        <p:spPr>
          <a:xfrm>
            <a:off x="899592" y="116632"/>
            <a:ext cx="7848872" cy="1143000"/>
          </a:xfrm>
          <a:prstGeom prst="rect">
            <a:avLst/>
          </a:prstGeom>
        </p:spPr>
        <p:txBody>
          <a:bodyPr>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45720" lvl="0" indent="0" algn="l">
              <a:buNone/>
            </a:pPr>
            <a:r>
              <a:rPr lang="fr-FR" sz="3200" dirty="0"/>
              <a:t>MDE et démarche </a:t>
            </a:r>
            <a:r>
              <a:rPr lang="fr-FR" sz="3200" dirty="0" err="1"/>
              <a:t>negawatt</a:t>
            </a:r>
            <a:endParaRPr lang="fr-FR" sz="3200" dirty="0"/>
          </a:p>
        </p:txBody>
      </p:sp>
    </p:spTree>
    <p:extLst>
      <p:ext uri="{BB962C8B-B14F-4D97-AF65-F5344CB8AC3E}">
        <p14:creationId xmlns:p14="http://schemas.microsoft.com/office/powerpoint/2010/main" val="216783939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3"/>
          <p:cNvSpPr>
            <a:spLocks noGrp="1" noChangeArrowheads="1"/>
          </p:cNvSpPr>
          <p:nvPr>
            <p:ph type="body" idx="4294967295"/>
          </p:nvPr>
        </p:nvSpPr>
        <p:spPr bwMode="auto">
          <a:xfrm>
            <a:off x="609600" y="1905000"/>
            <a:ext cx="8229600" cy="4114800"/>
          </a:xfrm>
          <a:prstGeom prst="rect">
            <a:avLst/>
          </a:prstGeom>
          <a:solidFill>
            <a:srgbClr val="FFFFFF"/>
          </a:solidFill>
          <a:ln>
            <a:miter lim="800000"/>
            <a:headEnd/>
            <a:tailEnd/>
          </a:ln>
        </p:spPr>
        <p:txBody>
          <a:bodyPr>
            <a:prstTxWarp prst="textNoShape">
              <a:avLst/>
            </a:prstTxWarp>
            <a:normAutofit fontScale="92500" lnSpcReduction="10000"/>
          </a:bodyPr>
          <a:lstStyle/>
          <a:p>
            <a:pPr>
              <a:lnSpc>
                <a:spcPct val="90000"/>
              </a:lnSpc>
            </a:pPr>
            <a:r>
              <a:rPr lang="fr-FR" sz="1800" dirty="0">
                <a:latin typeface="+mj-lt"/>
                <a:ea typeface="ＭＳ Ｐゴシック" pitchFamily="-1" charset="-128"/>
                <a:cs typeface="ＭＳ Ｐゴシック" pitchFamily="-1" charset="-128"/>
              </a:rPr>
              <a:t>Penser au recours à des espèces végétales pouvant participer aussi à la maîtrise de l’énergie</a:t>
            </a:r>
          </a:p>
          <a:p>
            <a:pPr>
              <a:lnSpc>
                <a:spcPct val="90000"/>
              </a:lnSpc>
            </a:pPr>
            <a:r>
              <a:rPr lang="fr-FR" sz="1800" dirty="0">
                <a:latin typeface="+mj-lt"/>
                <a:ea typeface="ＭＳ Ｐゴシック" pitchFamily="-1" charset="-128"/>
                <a:cs typeface="ＭＳ Ｐゴシック" pitchFamily="-1" charset="-128"/>
              </a:rPr>
              <a:t>La réalisation d’une isolation de toiture durable performante est toujours prioritaire </a:t>
            </a:r>
          </a:p>
          <a:p>
            <a:pPr>
              <a:lnSpc>
                <a:spcPct val="90000"/>
              </a:lnSpc>
            </a:pPr>
            <a:r>
              <a:rPr lang="fr-FR" sz="1800" dirty="0">
                <a:latin typeface="+mj-lt"/>
                <a:ea typeface="ＭＳ Ｐゴシック" pitchFamily="-1" charset="-128"/>
                <a:cs typeface="ＭＳ Ｐゴシック" pitchFamily="-1" charset="-128"/>
              </a:rPr>
              <a:t>Concevoir les protections solaires par façade</a:t>
            </a:r>
          </a:p>
          <a:p>
            <a:pPr>
              <a:lnSpc>
                <a:spcPct val="90000"/>
              </a:lnSpc>
            </a:pPr>
            <a:r>
              <a:rPr lang="fr-FR" sz="1800" dirty="0">
                <a:latin typeface="+mj-lt"/>
                <a:ea typeface="ＭＳ Ｐゴシック" pitchFamily="-1" charset="-128"/>
                <a:cs typeface="ＭＳ Ｐゴシック" pitchFamily="-1" charset="-128"/>
              </a:rPr>
              <a:t>Utiliser du A3E3 mini sur vos menuiseries pour les zones climatisées ou </a:t>
            </a:r>
            <a:r>
              <a:rPr lang="fr-FR" sz="1800" dirty="0" err="1">
                <a:latin typeface="+mj-lt"/>
                <a:ea typeface="ＭＳ Ｐゴシック" pitchFamily="-1" charset="-128"/>
                <a:cs typeface="ＭＳ Ｐゴシック" pitchFamily="-1" charset="-128"/>
              </a:rPr>
              <a:t>climatisables</a:t>
            </a:r>
            <a:endParaRPr lang="fr-FR" sz="1800" dirty="0">
              <a:latin typeface="+mj-lt"/>
              <a:ea typeface="ＭＳ Ｐゴシック" pitchFamily="-1" charset="-128"/>
              <a:cs typeface="ＭＳ Ｐゴシック" pitchFamily="-1" charset="-128"/>
            </a:endParaRPr>
          </a:p>
          <a:p>
            <a:pPr>
              <a:lnSpc>
                <a:spcPct val="90000"/>
              </a:lnSpc>
            </a:pPr>
            <a:r>
              <a:rPr lang="fr-FR" sz="1800" dirty="0">
                <a:latin typeface="+mj-lt"/>
                <a:ea typeface="ＭＳ Ｐゴシック" pitchFamily="-1" charset="-128"/>
                <a:cs typeface="ＭＳ Ｐゴシック" pitchFamily="-1" charset="-128"/>
              </a:rPr>
              <a:t>Systématiser le zonage de l’asservissement à l’usage de la climatisation, de l’éclairage, de la ventilation</a:t>
            </a:r>
          </a:p>
          <a:p>
            <a:pPr>
              <a:lnSpc>
                <a:spcPct val="90000"/>
              </a:lnSpc>
            </a:pPr>
            <a:r>
              <a:rPr lang="fr-FR" sz="1800" dirty="0">
                <a:latin typeface="+mj-lt"/>
                <a:ea typeface="ＭＳ Ｐゴシック" pitchFamily="-1" charset="-128"/>
                <a:cs typeface="ＭＳ Ｐゴシック" pitchFamily="-1" charset="-128"/>
              </a:rPr>
              <a:t>Systématiser des équipements labélisés ou aux performances garanties (</a:t>
            </a:r>
            <a:r>
              <a:rPr lang="fr-FR" sz="1800" dirty="0" err="1">
                <a:latin typeface="+mj-lt"/>
                <a:ea typeface="ＭＳ Ｐゴシック" pitchFamily="-1" charset="-128"/>
                <a:cs typeface="ＭＳ Ｐゴシック" pitchFamily="-1" charset="-128"/>
              </a:rPr>
              <a:t>energy</a:t>
            </a:r>
            <a:r>
              <a:rPr lang="fr-FR" sz="1800" dirty="0">
                <a:latin typeface="+mj-lt"/>
                <a:ea typeface="ＭＳ Ｐゴシック" pitchFamily="-1" charset="-128"/>
                <a:cs typeface="ＭＳ Ｐゴシック" pitchFamily="-1" charset="-128"/>
              </a:rPr>
              <a:t> star, </a:t>
            </a:r>
            <a:r>
              <a:rPr lang="fr-FR" sz="1800" dirty="0" err="1">
                <a:latin typeface="+mj-lt"/>
                <a:ea typeface="ＭＳ Ｐゴシック" pitchFamily="-1" charset="-128"/>
                <a:cs typeface="ＭＳ Ｐゴシック" pitchFamily="-1" charset="-128"/>
              </a:rPr>
              <a:t>Eurovent</a:t>
            </a:r>
            <a:r>
              <a:rPr lang="fr-FR" sz="1800" dirty="0">
                <a:latin typeface="+mj-lt"/>
                <a:ea typeface="ＭＳ Ｐゴシック" pitchFamily="-1" charset="-128"/>
                <a:cs typeface="ＭＳ Ｐゴシック" pitchFamily="-1" charset="-128"/>
              </a:rPr>
              <a:t>, …) avec des exigences quantifiées correspondant au mieux existant sur le marché pour tous les équipements énergétique</a:t>
            </a:r>
          </a:p>
          <a:p>
            <a:pPr>
              <a:lnSpc>
                <a:spcPct val="90000"/>
              </a:lnSpc>
            </a:pPr>
            <a:r>
              <a:rPr lang="fr-FR" sz="1800" dirty="0">
                <a:latin typeface="+mj-lt"/>
                <a:ea typeface="ＭＳ Ｐゴシック" pitchFamily="-1" charset="-128"/>
                <a:cs typeface="ＭＳ Ｐゴシック" pitchFamily="-1" charset="-128"/>
              </a:rPr>
              <a:t>Prévoir une maintenance intégrée</a:t>
            </a:r>
          </a:p>
          <a:p>
            <a:pPr>
              <a:lnSpc>
                <a:spcPct val="90000"/>
              </a:lnSpc>
            </a:pPr>
            <a:r>
              <a:rPr lang="fr-FR" sz="1800" dirty="0">
                <a:latin typeface="+mj-lt"/>
                <a:ea typeface="ＭＳ Ｐゴシック" pitchFamily="-1" charset="-128"/>
                <a:cs typeface="ＭＳ Ｐゴシック" pitchFamily="-1" charset="-128"/>
              </a:rPr>
              <a:t>Proposer des missions complémentaires maintenance et équipements </a:t>
            </a:r>
          </a:p>
          <a:p>
            <a:pPr>
              <a:lnSpc>
                <a:spcPct val="90000"/>
              </a:lnSpc>
            </a:pPr>
            <a:r>
              <a:rPr lang="fr-FR" sz="1800" dirty="0">
                <a:latin typeface="+mj-lt"/>
                <a:ea typeface="ＭＳ Ｐゴシック" pitchFamily="-1" charset="-128"/>
                <a:cs typeface="ＭＳ Ｐゴシック" pitchFamily="-1" charset="-128"/>
              </a:rPr>
              <a:t>(…)</a:t>
            </a:r>
          </a:p>
          <a:p>
            <a:pPr>
              <a:lnSpc>
                <a:spcPct val="90000"/>
              </a:lnSpc>
              <a:buFont typeface="Arial" pitchFamily="-1" charset="0"/>
              <a:buNone/>
            </a:pPr>
            <a:endParaRPr lang="fr-FR" sz="2000" dirty="0">
              <a:solidFill>
                <a:srgbClr val="000000"/>
              </a:solidFill>
              <a:latin typeface="Arial" pitchFamily="-1" charset="0"/>
              <a:ea typeface="ＭＳ Ｐゴシック" pitchFamily="-1" charset="-128"/>
              <a:cs typeface="ＭＳ Ｐゴシック" pitchFamily="-1" charset="-128"/>
            </a:endParaRPr>
          </a:p>
        </p:txBody>
      </p:sp>
      <p:sp>
        <p:nvSpPr>
          <p:cNvPr id="5" name="Titre 2"/>
          <p:cNvSpPr txBox="1">
            <a:spLocks/>
          </p:cNvSpPr>
          <p:nvPr/>
        </p:nvSpPr>
        <p:spPr>
          <a:xfrm>
            <a:off x="899592" y="116632"/>
            <a:ext cx="7848872" cy="1143000"/>
          </a:xfrm>
          <a:prstGeom prst="rect">
            <a:avLst/>
          </a:prstGeom>
        </p:spPr>
        <p:txBody>
          <a:bodyPr>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45720" lvl="0" indent="0" algn="l">
              <a:buNone/>
            </a:pPr>
            <a:r>
              <a:rPr lang="fr-FR" sz="3200" dirty="0"/>
              <a:t>MDE et démarche </a:t>
            </a:r>
            <a:r>
              <a:rPr lang="fr-FR" sz="3200" dirty="0" err="1"/>
              <a:t>negawatt</a:t>
            </a:r>
            <a:endParaRPr lang="fr-FR" sz="3200" dirty="0"/>
          </a:p>
        </p:txBody>
      </p:sp>
      <p:sp>
        <p:nvSpPr>
          <p:cNvPr id="6" name="Espace réservé du contenu 1"/>
          <p:cNvSpPr txBox="1">
            <a:spLocks/>
          </p:cNvSpPr>
          <p:nvPr/>
        </p:nvSpPr>
        <p:spPr>
          <a:xfrm>
            <a:off x="179512" y="1052736"/>
            <a:ext cx="8964488" cy="5400600"/>
          </a:xfrm>
          <a:prstGeom prst="rect">
            <a:avLst/>
          </a:prstGeom>
        </p:spPr>
        <p:txBody>
          <a:bodyPr>
            <a:norm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None/>
            </a:pPr>
            <a:r>
              <a:rPr lang="fr-FR" sz="2400" b="1" u="sng" dirty="0" smtClean="0"/>
              <a:t>la démarche </a:t>
            </a:r>
            <a:r>
              <a:rPr lang="fr-FR" sz="2400" b="1" u="sng" dirty="0" err="1" smtClean="0"/>
              <a:t>négawatt</a:t>
            </a:r>
            <a:r>
              <a:rPr lang="fr-FR" sz="2400" b="1" u="sng" dirty="0" smtClean="0"/>
              <a:t> </a:t>
            </a:r>
            <a:r>
              <a:rPr lang="fr-FR" sz="2400" b="1" u="sng" dirty="0" smtClean="0">
                <a:solidFill>
                  <a:schemeClr val="tx1">
                    <a:lumMod val="85000"/>
                    <a:lumOff val="15000"/>
                  </a:schemeClr>
                </a:solidFill>
              </a:rPr>
              <a:t>: recommandations générales</a:t>
            </a:r>
            <a:endParaRPr lang="fr-FR" sz="2400" u="sng" dirty="0">
              <a:solidFill>
                <a:schemeClr val="tx1">
                  <a:lumMod val="85000"/>
                  <a:lumOff val="15000"/>
                </a:schemeClr>
              </a:solidFill>
            </a:endParaRPr>
          </a:p>
        </p:txBody>
      </p:sp>
    </p:spTree>
    <p:extLst>
      <p:ext uri="{BB962C8B-B14F-4D97-AF65-F5344CB8AC3E}">
        <p14:creationId xmlns:p14="http://schemas.microsoft.com/office/powerpoint/2010/main" val="8323719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3"/>
          <p:cNvSpPr>
            <a:spLocks noGrp="1" noChangeArrowheads="1"/>
          </p:cNvSpPr>
          <p:nvPr>
            <p:ph type="body" idx="4294967295"/>
          </p:nvPr>
        </p:nvSpPr>
        <p:spPr bwMode="auto">
          <a:xfrm>
            <a:off x="685800" y="1600200"/>
            <a:ext cx="7772400" cy="4114800"/>
          </a:xfrm>
          <a:prstGeom prst="rect">
            <a:avLst/>
          </a:prstGeom>
          <a:noFill/>
          <a:ln>
            <a:prstDash val="lgDashDotDot"/>
            <a:miter lim="800000"/>
            <a:headEnd/>
            <a:tailEnd/>
          </a:ln>
        </p:spPr>
        <p:txBody>
          <a:bodyPr>
            <a:prstTxWarp prst="textNoShape">
              <a:avLst/>
            </a:prstTxWarp>
          </a:bodyPr>
          <a:lstStyle/>
          <a:p>
            <a:pPr>
              <a:buFont typeface="Arial" pitchFamily="-1" charset="0"/>
              <a:buNone/>
            </a:pPr>
            <a:endParaRPr lang="fr-FR" sz="2800" dirty="0">
              <a:latin typeface="+mj-lt"/>
              <a:ea typeface="ＭＳ Ｐゴシック" pitchFamily="-1" charset="-128"/>
              <a:cs typeface="ＭＳ Ｐゴシック" pitchFamily="-1" charset="-128"/>
            </a:endParaRPr>
          </a:p>
          <a:p>
            <a:r>
              <a:rPr lang="fr-FR" sz="2000" b="1" u="sng" dirty="0">
                <a:latin typeface="+mj-lt"/>
                <a:ea typeface="ＭＳ Ｐゴシック" pitchFamily="-1" charset="-128"/>
                <a:cs typeface="ＭＳ Ｐゴシック" pitchFamily="-1" charset="-128"/>
              </a:rPr>
              <a:t>Sobriété</a:t>
            </a:r>
            <a:r>
              <a:rPr lang="fr-FR" sz="2000" b="1" dirty="0">
                <a:latin typeface="+mj-lt"/>
                <a:ea typeface="ＭＳ Ｐゴシック" pitchFamily="-1" charset="-128"/>
                <a:cs typeface="ＭＳ Ｐゴシック" pitchFamily="-1" charset="-128"/>
              </a:rPr>
              <a:t> conceptuelle</a:t>
            </a:r>
          </a:p>
          <a:p>
            <a:r>
              <a:rPr lang="fr-FR" sz="2000" b="1" u="sng" dirty="0">
                <a:latin typeface="+mj-lt"/>
                <a:ea typeface="ＭＳ Ｐゴシック" pitchFamily="-1" charset="-128"/>
                <a:cs typeface="ＭＳ Ｐゴシック" pitchFamily="-1" charset="-128"/>
              </a:rPr>
              <a:t>Efficacité</a:t>
            </a:r>
            <a:r>
              <a:rPr lang="fr-FR" sz="2000" b="1" dirty="0">
                <a:latin typeface="+mj-lt"/>
                <a:ea typeface="ＭＳ Ｐゴシック" pitchFamily="-1" charset="-128"/>
                <a:cs typeface="ＭＳ Ｐゴシック" pitchFamily="-1" charset="-128"/>
              </a:rPr>
              <a:t> spatiale</a:t>
            </a:r>
          </a:p>
          <a:p>
            <a:pPr lvl="1"/>
            <a:r>
              <a:rPr lang="fr-FR" sz="1800" b="1" dirty="0">
                <a:latin typeface="+mj-lt"/>
              </a:rPr>
              <a:t>Emprise</a:t>
            </a:r>
          </a:p>
          <a:p>
            <a:pPr lvl="1"/>
            <a:r>
              <a:rPr lang="fr-FR" sz="1800" b="1" dirty="0">
                <a:latin typeface="+mj-lt"/>
              </a:rPr>
              <a:t>Surfaces intérieures </a:t>
            </a:r>
            <a:endParaRPr lang="fr-FR" sz="1800" dirty="0">
              <a:latin typeface="+mj-lt"/>
            </a:endParaRPr>
          </a:p>
          <a:p>
            <a:r>
              <a:rPr lang="fr-FR" sz="2000" b="1" u="sng" dirty="0">
                <a:latin typeface="+mj-lt"/>
                <a:ea typeface="ＭＳ Ｐゴシック" pitchFamily="-1" charset="-128"/>
                <a:cs typeface="ＭＳ Ｐゴシック" pitchFamily="-1" charset="-128"/>
              </a:rPr>
              <a:t>Origine renouvelable et </a:t>
            </a:r>
            <a:r>
              <a:rPr lang="fr-FR" sz="2000" b="1" u="sng" dirty="0" err="1">
                <a:latin typeface="+mj-lt"/>
                <a:ea typeface="ＭＳ Ｐゴシック" pitchFamily="-1" charset="-128"/>
                <a:cs typeface="ＭＳ Ｐゴシック" pitchFamily="-1" charset="-128"/>
              </a:rPr>
              <a:t>recyclabilité</a:t>
            </a:r>
            <a:r>
              <a:rPr lang="fr-FR" sz="2000" b="1" dirty="0">
                <a:latin typeface="+mj-lt"/>
                <a:ea typeface="ＭＳ Ｐゴシック" pitchFamily="-1" charset="-128"/>
                <a:cs typeface="ＭＳ Ｐゴシック" pitchFamily="-1" charset="-128"/>
              </a:rPr>
              <a:t> des matériaux et composants de la construction</a:t>
            </a:r>
          </a:p>
          <a:p>
            <a:r>
              <a:rPr lang="fr-FR" sz="2000" b="1" dirty="0">
                <a:latin typeface="+mj-lt"/>
                <a:ea typeface="ＭＳ Ｐゴシック" pitchFamily="-1" charset="-128"/>
                <a:cs typeface="ＭＳ Ｐゴシック" pitchFamily="-1" charset="-128"/>
              </a:rPr>
              <a:t>Chantier à faibles nuisances</a:t>
            </a:r>
            <a:endParaRPr lang="fr-FR" sz="2000" dirty="0">
              <a:latin typeface="+mj-lt"/>
              <a:ea typeface="ＭＳ Ｐゴシック" pitchFamily="-1" charset="-128"/>
              <a:cs typeface="ＭＳ Ｐゴシック" pitchFamily="-1" charset="-128"/>
            </a:endParaRPr>
          </a:p>
          <a:p>
            <a:pPr>
              <a:buFont typeface="Arial" pitchFamily="-1" charset="0"/>
              <a:buNone/>
            </a:pPr>
            <a:endParaRPr lang="fr-FR" sz="1800" b="1" dirty="0">
              <a:solidFill>
                <a:srgbClr val="000000"/>
              </a:solidFill>
              <a:latin typeface="Verdana" pitchFamily="-1" charset="0"/>
              <a:ea typeface="ＭＳ Ｐゴシック" pitchFamily="-1" charset="-128"/>
              <a:cs typeface="ＭＳ Ｐゴシック" pitchFamily="-1" charset="-128"/>
            </a:endParaRPr>
          </a:p>
          <a:p>
            <a:pPr>
              <a:buFont typeface="Arial" pitchFamily="-1" charset="0"/>
              <a:buNone/>
            </a:pPr>
            <a:endParaRPr lang="fr-FR" sz="1800" dirty="0">
              <a:solidFill>
                <a:srgbClr val="000000"/>
              </a:solidFill>
              <a:latin typeface="Verdana" pitchFamily="-1" charset="0"/>
              <a:ea typeface="ＭＳ Ｐゴシック" pitchFamily="-1" charset="-128"/>
              <a:cs typeface="ＭＳ Ｐゴシック" pitchFamily="-1" charset="-128"/>
            </a:endParaRPr>
          </a:p>
        </p:txBody>
      </p:sp>
      <p:sp>
        <p:nvSpPr>
          <p:cNvPr id="5" name="Titre 2"/>
          <p:cNvSpPr txBox="1">
            <a:spLocks/>
          </p:cNvSpPr>
          <p:nvPr/>
        </p:nvSpPr>
        <p:spPr>
          <a:xfrm>
            <a:off x="899592" y="116632"/>
            <a:ext cx="7848872" cy="1143000"/>
          </a:xfrm>
          <a:prstGeom prst="rect">
            <a:avLst/>
          </a:prstGeom>
        </p:spPr>
        <p:txBody>
          <a:bodyPr>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45720" lvl="0" indent="0" algn="l">
              <a:buNone/>
            </a:pPr>
            <a:r>
              <a:rPr lang="fr-FR" sz="3200" dirty="0"/>
              <a:t>MDE et démarche </a:t>
            </a:r>
            <a:r>
              <a:rPr lang="fr-FR" sz="3200" dirty="0" err="1"/>
              <a:t>negawatt</a:t>
            </a:r>
            <a:endParaRPr lang="fr-FR" sz="3200" dirty="0"/>
          </a:p>
        </p:txBody>
      </p:sp>
      <p:sp>
        <p:nvSpPr>
          <p:cNvPr id="6" name="Espace réservé du contenu 1"/>
          <p:cNvSpPr txBox="1">
            <a:spLocks/>
          </p:cNvSpPr>
          <p:nvPr/>
        </p:nvSpPr>
        <p:spPr>
          <a:xfrm>
            <a:off x="179512" y="1055048"/>
            <a:ext cx="8964488" cy="5400600"/>
          </a:xfrm>
          <a:prstGeom prst="rect">
            <a:avLst/>
          </a:prstGeom>
        </p:spPr>
        <p:txBody>
          <a:bodyPr>
            <a:norm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None/>
            </a:pPr>
            <a:r>
              <a:rPr lang="fr-FR" sz="2400" b="1" u="sng" dirty="0" smtClean="0"/>
              <a:t>la démarche </a:t>
            </a:r>
            <a:r>
              <a:rPr lang="fr-FR" sz="2400" b="1" u="sng" dirty="0" err="1" smtClean="0"/>
              <a:t>négawatt</a:t>
            </a:r>
            <a:r>
              <a:rPr lang="fr-FR" sz="2400" b="1" u="sng" dirty="0" smtClean="0"/>
              <a:t> </a:t>
            </a:r>
            <a:r>
              <a:rPr lang="fr-FR" sz="2400" b="1" u="sng" dirty="0" smtClean="0">
                <a:solidFill>
                  <a:schemeClr val="tx1">
                    <a:lumMod val="85000"/>
                    <a:lumOff val="15000"/>
                  </a:schemeClr>
                </a:solidFill>
              </a:rPr>
              <a:t>: analyse étendue à la construction du bâtiment lui-même.</a:t>
            </a:r>
            <a:endParaRPr lang="fr-FR" sz="2400" u="sng" dirty="0">
              <a:solidFill>
                <a:schemeClr val="tx1">
                  <a:lumMod val="85000"/>
                  <a:lumOff val="15000"/>
                </a:schemeClr>
              </a:solidFill>
            </a:endParaRPr>
          </a:p>
        </p:txBody>
      </p:sp>
    </p:spTree>
    <p:extLst>
      <p:ext uri="{BB962C8B-B14F-4D97-AF65-F5344CB8AC3E}">
        <p14:creationId xmlns:p14="http://schemas.microsoft.com/office/powerpoint/2010/main" val="125341400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1027"/>
          <p:cNvSpPr>
            <a:spLocks noGrp="1" noChangeArrowheads="1"/>
          </p:cNvSpPr>
          <p:nvPr>
            <p:ph type="body" idx="4294967295"/>
          </p:nvPr>
        </p:nvSpPr>
        <p:spPr bwMode="auto">
          <a:xfrm>
            <a:off x="685800" y="1981200"/>
            <a:ext cx="7772400" cy="4114800"/>
          </a:xfrm>
          <a:prstGeom prst="rect">
            <a:avLst/>
          </a:prstGeom>
          <a:solidFill>
            <a:srgbClr val="FFFFFF"/>
          </a:solidFill>
          <a:ln>
            <a:miter lim="800000"/>
            <a:headEnd/>
            <a:tailEnd/>
          </a:ln>
        </p:spPr>
        <p:txBody>
          <a:bodyPr>
            <a:prstTxWarp prst="textNoShape">
              <a:avLst/>
            </a:prstTxWarp>
          </a:bodyPr>
          <a:lstStyle/>
          <a:p>
            <a:pPr>
              <a:buFont typeface="Arial" pitchFamily="-1" charset="0"/>
              <a:buNone/>
            </a:pPr>
            <a:endParaRPr lang="fr-FR" sz="2800" b="1" dirty="0">
              <a:latin typeface="Calibri" pitchFamily="-1" charset="0"/>
              <a:ea typeface="ＭＳ Ｐゴシック" pitchFamily="-1" charset="-128"/>
              <a:cs typeface="ＭＳ Ｐゴシック" pitchFamily="-1" charset="-128"/>
            </a:endParaRPr>
          </a:p>
          <a:p>
            <a:pPr lvl="1"/>
            <a:r>
              <a:rPr lang="fr-FR" sz="2400" b="1" dirty="0">
                <a:solidFill>
                  <a:srgbClr val="FF3300"/>
                </a:solidFill>
                <a:latin typeface="Calibri" pitchFamily="-1" charset="0"/>
              </a:rPr>
              <a:t>énergies </a:t>
            </a:r>
            <a:r>
              <a:rPr lang="fr-FR" sz="1400" b="1" dirty="0">
                <a:solidFill>
                  <a:srgbClr val="FF3300"/>
                </a:solidFill>
                <a:latin typeface="Calibri" pitchFamily="-1" charset="0"/>
              </a:rPr>
              <a:t>(plusieurs vecteurs énergétiques et plusieurs usages)</a:t>
            </a:r>
            <a:endParaRPr lang="fr-FR" sz="2400" b="1" dirty="0">
              <a:latin typeface="Calibri" pitchFamily="-1" charset="0"/>
            </a:endParaRPr>
          </a:p>
          <a:p>
            <a:pPr lvl="1"/>
            <a:r>
              <a:rPr lang="fr-FR" sz="2400" b="1" dirty="0">
                <a:solidFill>
                  <a:schemeClr val="accent2"/>
                </a:solidFill>
                <a:latin typeface="Calibri" pitchFamily="-1" charset="0"/>
              </a:rPr>
              <a:t>eaux </a:t>
            </a:r>
            <a:r>
              <a:rPr lang="fr-FR" sz="1400" b="1" dirty="0">
                <a:solidFill>
                  <a:schemeClr val="accent2"/>
                </a:solidFill>
                <a:latin typeface="Calibri" pitchFamily="-1" charset="0"/>
              </a:rPr>
              <a:t>(plusieurs « sortes » d’eau et plusieurs usages)</a:t>
            </a:r>
            <a:endParaRPr lang="fr-FR" sz="1400" b="1" dirty="0">
              <a:latin typeface="Calibri" pitchFamily="-1" charset="0"/>
            </a:endParaRPr>
          </a:p>
          <a:p>
            <a:pPr lvl="1"/>
            <a:r>
              <a:rPr lang="fr-FR" sz="2400" b="1" dirty="0">
                <a:solidFill>
                  <a:srgbClr val="3366FF"/>
                </a:solidFill>
                <a:latin typeface="Calibri" pitchFamily="-1" charset="0"/>
              </a:rPr>
              <a:t>déchets </a:t>
            </a:r>
            <a:r>
              <a:rPr lang="fr-FR" sz="1400" b="1" dirty="0">
                <a:solidFill>
                  <a:srgbClr val="3366FF"/>
                </a:solidFill>
                <a:latin typeface="Calibri" pitchFamily="-1" charset="0"/>
              </a:rPr>
              <a:t>(plusieurs types de déchets)</a:t>
            </a:r>
            <a:endParaRPr lang="fr-FR" sz="2400" b="1" dirty="0">
              <a:solidFill>
                <a:srgbClr val="3366FF"/>
              </a:solidFill>
              <a:latin typeface="Calibri" pitchFamily="-1" charset="0"/>
            </a:endParaRPr>
          </a:p>
          <a:p>
            <a:pPr lvl="1"/>
            <a:r>
              <a:rPr lang="fr-FR" sz="2400" b="1" dirty="0" err="1">
                <a:solidFill>
                  <a:srgbClr val="336600"/>
                </a:solidFill>
                <a:latin typeface="Calibri" pitchFamily="-1" charset="0"/>
              </a:rPr>
              <a:t>entretien-maintenance</a:t>
            </a:r>
            <a:r>
              <a:rPr lang="fr-FR" sz="2400" b="1" dirty="0">
                <a:solidFill>
                  <a:srgbClr val="336600"/>
                </a:solidFill>
                <a:latin typeface="Calibri" pitchFamily="-1" charset="0"/>
              </a:rPr>
              <a:t> </a:t>
            </a:r>
            <a:r>
              <a:rPr lang="fr-FR" sz="1400" b="1" dirty="0">
                <a:solidFill>
                  <a:srgbClr val="336600"/>
                </a:solidFill>
                <a:latin typeface="Calibri" pitchFamily="-1" charset="0"/>
              </a:rPr>
              <a:t>(plusieurs composants du bâtiment concernés)</a:t>
            </a:r>
            <a:endParaRPr lang="fr-FR" sz="2400" dirty="0">
              <a:latin typeface="Calibri" pitchFamily="-1" charset="0"/>
            </a:endParaRPr>
          </a:p>
          <a:p>
            <a:endParaRPr lang="fr-FR" sz="2800" dirty="0">
              <a:latin typeface="Calibri" pitchFamily="-1" charset="0"/>
              <a:ea typeface="ＭＳ Ｐゴシック" pitchFamily="-1" charset="-128"/>
              <a:cs typeface="ＭＳ Ｐゴシック" pitchFamily="-1" charset="-128"/>
            </a:endParaRPr>
          </a:p>
          <a:p>
            <a:pPr lvl="1"/>
            <a:endParaRPr lang="fr-FR" sz="2400" dirty="0">
              <a:latin typeface="Calibri" pitchFamily="-1" charset="0"/>
            </a:endParaRPr>
          </a:p>
        </p:txBody>
      </p:sp>
      <p:sp>
        <p:nvSpPr>
          <p:cNvPr id="6" name="Titre 2"/>
          <p:cNvSpPr txBox="1">
            <a:spLocks/>
          </p:cNvSpPr>
          <p:nvPr/>
        </p:nvSpPr>
        <p:spPr>
          <a:xfrm>
            <a:off x="899592" y="116632"/>
            <a:ext cx="7848872" cy="1143000"/>
          </a:xfrm>
          <a:prstGeom prst="rect">
            <a:avLst/>
          </a:prstGeom>
        </p:spPr>
        <p:txBody>
          <a:bodyPr>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45720" lvl="0" indent="0" algn="l">
              <a:buNone/>
            </a:pPr>
            <a:r>
              <a:rPr lang="fr-FR" sz="3200" dirty="0"/>
              <a:t>MDE et démarche </a:t>
            </a:r>
            <a:r>
              <a:rPr lang="fr-FR" sz="3200" dirty="0" err="1"/>
              <a:t>negawatt</a:t>
            </a:r>
            <a:endParaRPr lang="fr-FR" sz="3200" dirty="0"/>
          </a:p>
        </p:txBody>
      </p:sp>
      <p:sp>
        <p:nvSpPr>
          <p:cNvPr id="7" name="Espace réservé du contenu 1"/>
          <p:cNvSpPr txBox="1">
            <a:spLocks/>
          </p:cNvSpPr>
          <p:nvPr/>
        </p:nvSpPr>
        <p:spPr>
          <a:xfrm>
            <a:off x="341784" y="1259632"/>
            <a:ext cx="8964488" cy="5400600"/>
          </a:xfrm>
          <a:prstGeom prst="rect">
            <a:avLst/>
          </a:prstGeom>
        </p:spPr>
        <p:txBody>
          <a:bodyPr>
            <a:norm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None/>
            </a:pPr>
            <a:r>
              <a:rPr lang="fr-FR" sz="2400" b="1" u="sng" dirty="0" smtClean="0"/>
              <a:t>la démarche </a:t>
            </a:r>
            <a:r>
              <a:rPr lang="fr-FR" sz="2400" b="1" u="sng" dirty="0" err="1" smtClean="0"/>
              <a:t>négawatt</a:t>
            </a:r>
            <a:r>
              <a:rPr lang="fr-FR" sz="2400" b="1" u="sng" dirty="0" smtClean="0"/>
              <a:t> </a:t>
            </a:r>
            <a:r>
              <a:rPr lang="fr-FR" sz="2400" b="1" u="sng" dirty="0" smtClean="0">
                <a:solidFill>
                  <a:schemeClr val="tx1">
                    <a:lumMod val="85000"/>
                    <a:lumOff val="15000"/>
                  </a:schemeClr>
                </a:solidFill>
              </a:rPr>
              <a:t>: analyse étendue aux flux d’un bâtiment</a:t>
            </a:r>
            <a:endParaRPr lang="fr-FR" sz="2400" u="sng" dirty="0">
              <a:solidFill>
                <a:schemeClr val="tx1">
                  <a:lumMod val="85000"/>
                  <a:lumOff val="15000"/>
                </a:schemeClr>
              </a:solidFill>
            </a:endParaRPr>
          </a:p>
        </p:txBody>
      </p:sp>
    </p:spTree>
    <p:extLst>
      <p:ext uri="{BB962C8B-B14F-4D97-AF65-F5344CB8AC3E}">
        <p14:creationId xmlns:p14="http://schemas.microsoft.com/office/powerpoint/2010/main" val="397450379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1027"/>
          <p:cNvSpPr>
            <a:spLocks noGrp="1" noChangeArrowheads="1"/>
          </p:cNvSpPr>
          <p:nvPr>
            <p:ph type="body" idx="4294967295"/>
          </p:nvPr>
        </p:nvSpPr>
        <p:spPr bwMode="auto">
          <a:xfrm>
            <a:off x="-2356" y="1412776"/>
            <a:ext cx="9146356" cy="504056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2500" lnSpcReduction="10000"/>
          </a:bodyPr>
          <a:lstStyle/>
          <a:p>
            <a:pPr>
              <a:lnSpc>
                <a:spcPct val="90000"/>
              </a:lnSpc>
            </a:pPr>
            <a:r>
              <a:rPr lang="fr-FR" sz="2600" dirty="0">
                <a:latin typeface="Calibri" pitchFamily="34" charset="0"/>
                <a:ea typeface="ＭＳ Ｐゴシック" pitchFamily="34" charset="-128"/>
              </a:rPr>
              <a:t>Démarche de réduction de la consommation mais sans oublier la puissance.</a:t>
            </a:r>
          </a:p>
          <a:p>
            <a:pPr>
              <a:lnSpc>
                <a:spcPct val="90000"/>
              </a:lnSpc>
            </a:pPr>
            <a:r>
              <a:rPr lang="fr-FR" sz="2400" dirty="0" smtClean="0">
                <a:latin typeface="Calibri" pitchFamily="34" charset="0"/>
                <a:ea typeface="ＭＳ Ｐゴシック" pitchFamily="34" charset="-128"/>
              </a:rPr>
              <a:t>Le double effet de maitrise des usages de l’électricité: </a:t>
            </a:r>
          </a:p>
          <a:p>
            <a:pPr marL="457200" lvl="1" indent="0">
              <a:lnSpc>
                <a:spcPct val="90000"/>
              </a:lnSpc>
              <a:buNone/>
            </a:pPr>
            <a:r>
              <a:rPr lang="fr-FR" sz="2000" dirty="0" smtClean="0">
                <a:solidFill>
                  <a:srgbClr val="000000"/>
                </a:solidFill>
                <a:latin typeface="Calibri" pitchFamily="34" charset="0"/>
                <a:ea typeface="ＭＳ Ｐゴシック" pitchFamily="34" charset="-128"/>
              </a:rPr>
              <a:t>Chaque kWh électrique consommé dans un bâtiment se converti directement ou indirectement en chaleur…</a:t>
            </a:r>
          </a:p>
          <a:p>
            <a:pPr marL="457200" lvl="1" indent="0">
              <a:lnSpc>
                <a:spcPct val="90000"/>
              </a:lnSpc>
              <a:buNone/>
            </a:pPr>
            <a:r>
              <a:rPr lang="fr-FR" b="1" dirty="0" smtClean="0">
                <a:solidFill>
                  <a:srgbClr val="000000"/>
                </a:solidFill>
                <a:latin typeface="Calibri" pitchFamily="34" charset="0"/>
                <a:ea typeface="ＭＳ Ｐゴシック" pitchFamily="34" charset="-128"/>
              </a:rPr>
              <a:t>Conséquence pour les  climats chauds </a:t>
            </a:r>
            <a:r>
              <a:rPr lang="fr-FR" dirty="0" smtClean="0">
                <a:solidFill>
                  <a:srgbClr val="000000"/>
                </a:solidFill>
                <a:latin typeface="Calibri" pitchFamily="34" charset="0"/>
                <a:ea typeface="ＭＳ Ｐゴシック" pitchFamily="34" charset="-128"/>
              </a:rPr>
              <a:t>: </a:t>
            </a:r>
          </a:p>
          <a:p>
            <a:pPr marL="457200" lvl="1" indent="0">
              <a:lnSpc>
                <a:spcPct val="90000"/>
              </a:lnSpc>
              <a:buNone/>
            </a:pPr>
            <a:r>
              <a:rPr lang="fr-FR" sz="2000" u="sng" dirty="0" smtClean="0">
                <a:solidFill>
                  <a:srgbClr val="000000"/>
                </a:solidFill>
                <a:latin typeface="Calibri" pitchFamily="34" charset="0"/>
                <a:ea typeface="ＭＳ Ｐゴシック" pitchFamily="34" charset="-128"/>
              </a:rPr>
              <a:t>Bâtiment climatisés </a:t>
            </a:r>
            <a:r>
              <a:rPr lang="fr-FR" sz="2000" dirty="0" smtClean="0">
                <a:solidFill>
                  <a:srgbClr val="000000"/>
                </a:solidFill>
                <a:latin typeface="Calibri" pitchFamily="34" charset="0"/>
                <a:ea typeface="ＭＳ Ｐゴシック" pitchFamily="34" charset="-128"/>
              </a:rPr>
              <a:t>: </a:t>
            </a:r>
          </a:p>
          <a:p>
            <a:pPr lvl="1">
              <a:lnSpc>
                <a:spcPct val="90000"/>
              </a:lnSpc>
              <a:buFont typeface="Arial" pitchFamily="34" charset="0"/>
              <a:buChar char="•"/>
            </a:pPr>
            <a:r>
              <a:rPr lang="fr-FR" sz="2000" dirty="0" smtClean="0">
                <a:solidFill>
                  <a:srgbClr val="000000"/>
                </a:solidFill>
                <a:latin typeface="Calibri" pitchFamily="34" charset="0"/>
                <a:ea typeface="ＭＳ Ｐゴシック" pitchFamily="34" charset="-128"/>
              </a:rPr>
              <a:t>L’énergie électrique dégagée dans les bâtiments est à évacuer par la climatisation. </a:t>
            </a:r>
          </a:p>
          <a:p>
            <a:pPr marL="45720" indent="0">
              <a:lnSpc>
                <a:spcPct val="90000"/>
              </a:lnSpc>
              <a:buNone/>
            </a:pPr>
            <a:r>
              <a:rPr lang="fr-FR" i="1" dirty="0" smtClean="0">
                <a:solidFill>
                  <a:srgbClr val="008000"/>
                </a:solidFill>
                <a:latin typeface="Calibri" pitchFamily="34" charset="0"/>
                <a:ea typeface="ＭＳ Ｐゴシック" pitchFamily="34" charset="-128"/>
              </a:rPr>
              <a:t>Une économie de 1 kWh d’électricité spécifique conduit à une économie totale de combien si le local dans lequel cette énergie est dépensée est climatisé avec un climatiseur d’EER de </a:t>
            </a:r>
            <a:r>
              <a:rPr lang="fr-FR" i="1" dirty="0">
                <a:solidFill>
                  <a:srgbClr val="008000"/>
                </a:solidFill>
                <a:latin typeface="Calibri" pitchFamily="34" charset="0"/>
                <a:ea typeface="ＭＳ Ｐゴシック" pitchFamily="34" charset="-128"/>
              </a:rPr>
              <a:t>2</a:t>
            </a:r>
            <a:r>
              <a:rPr lang="fr-FR" i="1" dirty="0" smtClean="0">
                <a:solidFill>
                  <a:srgbClr val="008000"/>
                </a:solidFill>
                <a:latin typeface="Calibri" pitchFamily="34" charset="0"/>
                <a:ea typeface="ＭＳ Ｐゴシック" pitchFamily="34" charset="-128"/>
              </a:rPr>
              <a:t>,0  ? Quelle serait l’économie en énergie primaire?</a:t>
            </a:r>
          </a:p>
          <a:p>
            <a:pPr marL="45720" indent="0">
              <a:lnSpc>
                <a:spcPct val="90000"/>
              </a:lnSpc>
              <a:buNone/>
            </a:pPr>
            <a:endParaRPr lang="fr-FR" i="1" dirty="0" smtClean="0">
              <a:solidFill>
                <a:srgbClr val="008000"/>
              </a:solidFill>
              <a:latin typeface="Calibri" pitchFamily="34" charset="0"/>
              <a:ea typeface="ＭＳ Ｐゴシック" pitchFamily="34" charset="-128"/>
            </a:endParaRPr>
          </a:p>
          <a:p>
            <a:pPr lvl="1">
              <a:lnSpc>
                <a:spcPct val="90000"/>
              </a:lnSpc>
              <a:buFont typeface="Arial" pitchFamily="34" charset="0"/>
              <a:buNone/>
            </a:pPr>
            <a:r>
              <a:rPr lang="fr-FR" u="sng" dirty="0">
                <a:solidFill>
                  <a:srgbClr val="000000"/>
                </a:solidFill>
                <a:latin typeface="Calibri" pitchFamily="34" charset="0"/>
                <a:ea typeface="ＭＳ Ｐゴシック" pitchFamily="34" charset="-128"/>
              </a:rPr>
              <a:t>Bâtiment non </a:t>
            </a:r>
            <a:r>
              <a:rPr lang="fr-FR" u="sng" dirty="0" smtClean="0">
                <a:solidFill>
                  <a:srgbClr val="000000"/>
                </a:solidFill>
                <a:latin typeface="Calibri" pitchFamily="34" charset="0"/>
                <a:ea typeface="ＭＳ Ｐゴシック" pitchFamily="34" charset="-128"/>
              </a:rPr>
              <a:t>climatisés : </a:t>
            </a:r>
            <a:endParaRPr lang="fr-FR" u="sng" dirty="0">
              <a:solidFill>
                <a:srgbClr val="000000"/>
              </a:solidFill>
              <a:latin typeface="Calibri" pitchFamily="34" charset="0"/>
              <a:ea typeface="ＭＳ Ｐゴシック" pitchFamily="34" charset="-128"/>
            </a:endParaRPr>
          </a:p>
          <a:p>
            <a:pPr lvl="1">
              <a:lnSpc>
                <a:spcPct val="90000"/>
              </a:lnSpc>
              <a:buFont typeface="Arial" pitchFamily="34" charset="0"/>
              <a:buChar char="•"/>
            </a:pPr>
            <a:r>
              <a:rPr lang="fr-FR" dirty="0">
                <a:solidFill>
                  <a:srgbClr val="000000"/>
                </a:solidFill>
                <a:latin typeface="Calibri" pitchFamily="34" charset="0"/>
                <a:ea typeface="ＭＳ Ｐゴシック" pitchFamily="34" charset="-128"/>
              </a:rPr>
              <a:t>L’énergie </a:t>
            </a:r>
            <a:r>
              <a:rPr lang="fr-FR" sz="2000" dirty="0" smtClean="0">
                <a:latin typeface="Calibri" pitchFamily="34" charset="0"/>
                <a:ea typeface="ＭＳ Ｐゴシック" pitchFamily="34" charset="-128"/>
              </a:rPr>
              <a:t>électrique dégagée dans les bâtiments dégrade les conditions de confort</a:t>
            </a:r>
          </a:p>
          <a:p>
            <a:pPr lvl="1">
              <a:lnSpc>
                <a:spcPct val="90000"/>
              </a:lnSpc>
              <a:buFont typeface="Arial" pitchFamily="34" charset="0"/>
              <a:buChar char="•"/>
            </a:pPr>
            <a:r>
              <a:rPr lang="fr-FR" sz="2000" dirty="0" smtClean="0">
                <a:latin typeface="Calibri" pitchFamily="34" charset="0"/>
                <a:ea typeface="ＭＳ Ｐゴシック" pitchFamily="34" charset="-128"/>
              </a:rPr>
              <a:t>La diminution des consommations électriques dans les locaux non climatisés peuvent permettre d’éviter ou de retarder l’installation de la climatisation </a:t>
            </a:r>
            <a:endParaRPr lang="fr-FR" sz="2400" dirty="0" smtClean="0">
              <a:latin typeface="Calibri" pitchFamily="34" charset="0"/>
              <a:ea typeface="ＭＳ Ｐゴシック" pitchFamily="34" charset="-128"/>
            </a:endParaRPr>
          </a:p>
          <a:p>
            <a:pPr>
              <a:lnSpc>
                <a:spcPct val="90000"/>
              </a:lnSpc>
            </a:pPr>
            <a:endParaRPr lang="fr-FR" sz="2400" b="1" dirty="0" smtClean="0">
              <a:latin typeface="Calibri" pitchFamily="34" charset="0"/>
              <a:ea typeface="ＭＳ Ｐゴシック" pitchFamily="34" charset="-128"/>
            </a:endParaRPr>
          </a:p>
        </p:txBody>
      </p:sp>
      <p:sp>
        <p:nvSpPr>
          <p:cNvPr id="5" name="Titre 2"/>
          <p:cNvSpPr txBox="1">
            <a:spLocks/>
          </p:cNvSpPr>
          <p:nvPr/>
        </p:nvSpPr>
        <p:spPr>
          <a:xfrm>
            <a:off x="899592" y="116632"/>
            <a:ext cx="7848872" cy="1143000"/>
          </a:xfrm>
          <a:prstGeom prst="rect">
            <a:avLst/>
          </a:prstGeom>
        </p:spPr>
        <p:txBody>
          <a:bodyPr>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45720" lvl="0" indent="0" algn="l">
              <a:buNone/>
            </a:pPr>
            <a:r>
              <a:rPr lang="fr-FR" sz="3200" dirty="0"/>
              <a:t>MDE et démarche </a:t>
            </a:r>
            <a:r>
              <a:rPr lang="fr-FR" sz="3200" dirty="0" err="1"/>
              <a:t>negawatt</a:t>
            </a:r>
            <a:endParaRPr lang="fr-FR" sz="3200" dirty="0"/>
          </a:p>
        </p:txBody>
      </p:sp>
      <p:sp>
        <p:nvSpPr>
          <p:cNvPr id="6" name="Espace réservé du contenu 1"/>
          <p:cNvSpPr txBox="1">
            <a:spLocks/>
          </p:cNvSpPr>
          <p:nvPr/>
        </p:nvSpPr>
        <p:spPr>
          <a:xfrm>
            <a:off x="911464" y="836712"/>
            <a:ext cx="8964488" cy="5400600"/>
          </a:xfrm>
          <a:prstGeom prst="rect">
            <a:avLst/>
          </a:prstGeom>
        </p:spPr>
        <p:txBody>
          <a:bodyPr>
            <a:norm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None/>
            </a:pPr>
            <a:r>
              <a:rPr lang="fr-FR" sz="2400" b="1" u="sng" dirty="0" smtClean="0"/>
              <a:t>Ce qu’il faut retenir…</a:t>
            </a:r>
            <a:endParaRPr lang="fr-FR" sz="2400" u="sng" dirty="0">
              <a:solidFill>
                <a:schemeClr val="tx1">
                  <a:lumMod val="85000"/>
                  <a:lumOff val="15000"/>
                </a:schemeClr>
              </a:solidFill>
            </a:endParaRPr>
          </a:p>
        </p:txBody>
      </p:sp>
      <p:sp>
        <p:nvSpPr>
          <p:cNvPr id="2" name="ZoneTexte 1"/>
          <p:cNvSpPr txBox="1"/>
          <p:nvPr/>
        </p:nvSpPr>
        <p:spPr>
          <a:xfrm rot="10800000">
            <a:off x="-856924" y="4812518"/>
            <a:ext cx="10009112" cy="369332"/>
          </a:xfrm>
          <a:prstGeom prst="rect">
            <a:avLst/>
          </a:prstGeom>
          <a:noFill/>
        </p:spPr>
        <p:txBody>
          <a:bodyPr wrap="square" rtlCol="0">
            <a:spAutoFit/>
          </a:bodyPr>
          <a:lstStyle/>
          <a:p>
            <a:r>
              <a:rPr lang="fr-FR" dirty="0" err="1" smtClean="0"/>
              <a:t>Rep</a:t>
            </a:r>
            <a:r>
              <a:rPr lang="fr-FR" dirty="0" smtClean="0"/>
              <a:t> : 1,5 kWh EF soit 3,75 kWh EP (taux de conversion EPF/EF= 2,5 )</a:t>
            </a:r>
            <a:endParaRPr lang="fr-FR" dirty="0"/>
          </a:p>
        </p:txBody>
      </p:sp>
    </p:spTree>
    <p:extLst>
      <p:ext uri="{BB962C8B-B14F-4D97-AF65-F5344CB8AC3E}">
        <p14:creationId xmlns:p14="http://schemas.microsoft.com/office/powerpoint/2010/main" val="13871304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Sillage">
  <a:themeElements>
    <a:clrScheme name="Sillage">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Sillage">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illage">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30926</TotalTime>
  <Words>1036</Words>
  <Application>Microsoft Office PowerPoint</Application>
  <PresentationFormat>Affichage à l'écran (4:3)</PresentationFormat>
  <Paragraphs>201</Paragraphs>
  <Slides>19</Slides>
  <Notes>0</Notes>
  <HiddenSlides>0</HiddenSlides>
  <MMClips>0</MMClips>
  <ScaleCrop>false</ScaleCrop>
  <HeadingPairs>
    <vt:vector size="6" baseType="variant">
      <vt:variant>
        <vt:lpstr>Thème</vt:lpstr>
      </vt:variant>
      <vt:variant>
        <vt:i4>1</vt:i4>
      </vt:variant>
      <vt:variant>
        <vt:lpstr>Serveurs OLE incorporés</vt:lpstr>
      </vt:variant>
      <vt:variant>
        <vt:i4>1</vt:i4>
      </vt:variant>
      <vt:variant>
        <vt:lpstr>Titres des diapositives</vt:lpstr>
      </vt:variant>
      <vt:variant>
        <vt:i4>19</vt:i4>
      </vt:variant>
    </vt:vector>
  </HeadingPairs>
  <TitlesOfParts>
    <vt:vector size="21" baseType="lpstr">
      <vt:lpstr>Sillage</vt:lpstr>
      <vt:lpstr>Photo Editor Photo</vt:lpstr>
      <vt:lpstr>OPTICLIM  Guyane</vt:lpstr>
      <vt:lpstr>Séquence 12   Problématique des systèmes de petite climatisation dans le contexte de la démarche d’efficacité énergétique dans les bâtiments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Formation OPTICLIM</dc:title>
  <dc:creator>Franck Lucas</dc:creator>
  <cp:lastModifiedBy>Franck LUCAS</cp:lastModifiedBy>
  <cp:revision>279</cp:revision>
  <dcterms:created xsi:type="dcterms:W3CDTF">2013-04-01T16:50:48Z</dcterms:created>
  <dcterms:modified xsi:type="dcterms:W3CDTF">2015-05-20T10:35:59Z</dcterms:modified>
</cp:coreProperties>
</file>