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66"/>
  </p:notesMasterIdLst>
  <p:sldIdLst>
    <p:sldId id="464" r:id="rId2"/>
    <p:sldId id="395" r:id="rId3"/>
    <p:sldId id="414" r:id="rId4"/>
    <p:sldId id="415" r:id="rId5"/>
    <p:sldId id="416" r:id="rId6"/>
    <p:sldId id="417" r:id="rId7"/>
    <p:sldId id="418" r:id="rId8"/>
    <p:sldId id="419" r:id="rId9"/>
    <p:sldId id="420" r:id="rId10"/>
    <p:sldId id="421" r:id="rId11"/>
    <p:sldId id="422" r:id="rId12"/>
    <p:sldId id="423" r:id="rId13"/>
    <p:sldId id="424" r:id="rId14"/>
    <p:sldId id="425" r:id="rId15"/>
    <p:sldId id="465" r:id="rId16"/>
    <p:sldId id="461" r:id="rId17"/>
    <p:sldId id="426" r:id="rId18"/>
    <p:sldId id="427" r:id="rId19"/>
    <p:sldId id="428" r:id="rId20"/>
    <p:sldId id="429" r:id="rId21"/>
    <p:sldId id="430" r:id="rId22"/>
    <p:sldId id="431" r:id="rId23"/>
    <p:sldId id="432" r:id="rId24"/>
    <p:sldId id="433" r:id="rId25"/>
    <p:sldId id="477" r:id="rId26"/>
    <p:sldId id="478" r:id="rId27"/>
    <p:sldId id="479" r:id="rId28"/>
    <p:sldId id="480" r:id="rId29"/>
    <p:sldId id="487" r:id="rId30"/>
    <p:sldId id="481" r:id="rId31"/>
    <p:sldId id="483" r:id="rId32"/>
    <p:sldId id="485" r:id="rId33"/>
    <p:sldId id="486" r:id="rId34"/>
    <p:sldId id="462" r:id="rId35"/>
    <p:sldId id="460" r:id="rId36"/>
    <p:sldId id="463" r:id="rId37"/>
    <p:sldId id="434" r:id="rId38"/>
    <p:sldId id="435" r:id="rId39"/>
    <p:sldId id="436" r:id="rId40"/>
    <p:sldId id="437" r:id="rId41"/>
    <p:sldId id="438" r:id="rId42"/>
    <p:sldId id="439" r:id="rId43"/>
    <p:sldId id="440" r:id="rId44"/>
    <p:sldId id="441" r:id="rId45"/>
    <p:sldId id="442" r:id="rId46"/>
    <p:sldId id="443" r:id="rId47"/>
    <p:sldId id="444" r:id="rId48"/>
    <p:sldId id="446" r:id="rId49"/>
    <p:sldId id="447" r:id="rId50"/>
    <p:sldId id="448" r:id="rId51"/>
    <p:sldId id="449" r:id="rId52"/>
    <p:sldId id="450" r:id="rId53"/>
    <p:sldId id="451" r:id="rId54"/>
    <p:sldId id="452" r:id="rId55"/>
    <p:sldId id="453" r:id="rId56"/>
    <p:sldId id="455" r:id="rId57"/>
    <p:sldId id="456" r:id="rId58"/>
    <p:sldId id="457" r:id="rId59"/>
    <p:sldId id="471" r:id="rId60"/>
    <p:sldId id="473" r:id="rId61"/>
    <p:sldId id="475" r:id="rId62"/>
    <p:sldId id="476" r:id="rId63"/>
    <p:sldId id="458" r:id="rId64"/>
    <p:sldId id="459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36" autoAdjust="0"/>
    <p:restoredTop sz="95223" autoAdjust="0"/>
  </p:normalViewPr>
  <p:slideViewPr>
    <p:cSldViewPr>
      <p:cViewPr>
        <p:scale>
          <a:sx n="50" d="100"/>
          <a:sy n="50" d="100"/>
        </p:scale>
        <p:origin x="-1051" y="-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B003EB-E8C3-4648-A50D-2C5B3AD32E5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0012E6C-6B87-4C25-8155-3E1CCCB6D866}">
      <dgm:prSet phldrT="[Texte]"/>
      <dgm:spPr/>
      <dgm:t>
        <a:bodyPr/>
        <a:lstStyle/>
        <a:p>
          <a:r>
            <a:rPr lang="fr-FR" smtClean="0"/>
            <a:t>Refroidissement de locaux</a:t>
          </a:r>
          <a:endParaRPr lang="fr-FR" dirty="0"/>
        </a:p>
      </dgm:t>
    </dgm:pt>
    <dgm:pt modelId="{78CC156D-845A-4C8D-A017-033C0C8366CA}" type="parTrans" cxnId="{3CA50682-85CB-4F0A-8540-07BD6127E286}">
      <dgm:prSet/>
      <dgm:spPr/>
      <dgm:t>
        <a:bodyPr/>
        <a:lstStyle/>
        <a:p>
          <a:endParaRPr lang="fr-FR"/>
        </a:p>
      </dgm:t>
    </dgm:pt>
    <dgm:pt modelId="{35014676-C065-4DB1-8AB6-C70D47EB7616}" type="sibTrans" cxnId="{3CA50682-85CB-4F0A-8540-07BD6127E286}">
      <dgm:prSet/>
      <dgm:spPr/>
      <dgm:t>
        <a:bodyPr/>
        <a:lstStyle/>
        <a:p>
          <a:endParaRPr lang="fr-FR"/>
        </a:p>
      </dgm:t>
    </dgm:pt>
    <dgm:pt modelId="{B2411D41-FD33-4388-8DDA-9A2EF0BE62D3}">
      <dgm:prSet phldrT="[Texte]"/>
      <dgm:spPr/>
      <dgm:t>
        <a:bodyPr/>
        <a:lstStyle/>
        <a:p>
          <a:r>
            <a:rPr lang="fr-FR" dirty="0" smtClean="0"/>
            <a:t>Unité simple</a:t>
          </a:r>
          <a:endParaRPr lang="fr-FR" dirty="0"/>
        </a:p>
      </dgm:t>
    </dgm:pt>
    <dgm:pt modelId="{012A87ED-602F-40AA-A41B-3715D751FF71}" type="parTrans" cxnId="{8633681C-AEA7-468E-84E6-6CDBD351CC9A}">
      <dgm:prSet/>
      <dgm:spPr/>
      <dgm:t>
        <a:bodyPr/>
        <a:lstStyle/>
        <a:p>
          <a:endParaRPr lang="fr-FR"/>
        </a:p>
      </dgm:t>
    </dgm:pt>
    <dgm:pt modelId="{C2439E3F-ADA7-489B-98C9-3F18B6710484}" type="sibTrans" cxnId="{8633681C-AEA7-468E-84E6-6CDBD351CC9A}">
      <dgm:prSet/>
      <dgm:spPr/>
      <dgm:t>
        <a:bodyPr/>
        <a:lstStyle/>
        <a:p>
          <a:endParaRPr lang="fr-FR"/>
        </a:p>
      </dgm:t>
    </dgm:pt>
    <dgm:pt modelId="{90114416-453B-4F71-8647-08771FB3124F}">
      <dgm:prSet phldrT="[Texte]"/>
      <dgm:spPr/>
      <dgm:t>
        <a:bodyPr/>
        <a:lstStyle/>
        <a:p>
          <a:r>
            <a:rPr lang="fr-FR" dirty="0" smtClean="0"/>
            <a:t>Unité centralisée</a:t>
          </a:r>
          <a:endParaRPr lang="fr-FR" dirty="0"/>
        </a:p>
      </dgm:t>
    </dgm:pt>
    <dgm:pt modelId="{73B35726-91AC-456C-9B6F-AD4F7D462A2C}" type="parTrans" cxnId="{BE514825-C941-44B1-92D4-18B9FEB09AF8}">
      <dgm:prSet/>
      <dgm:spPr/>
      <dgm:t>
        <a:bodyPr/>
        <a:lstStyle/>
        <a:p>
          <a:endParaRPr lang="fr-FR"/>
        </a:p>
      </dgm:t>
    </dgm:pt>
    <dgm:pt modelId="{93C33421-F42B-4198-BD9A-4033409D0C99}" type="sibTrans" cxnId="{BE514825-C941-44B1-92D4-18B9FEB09AF8}">
      <dgm:prSet/>
      <dgm:spPr/>
      <dgm:t>
        <a:bodyPr/>
        <a:lstStyle/>
        <a:p>
          <a:endParaRPr lang="fr-FR"/>
        </a:p>
      </dgm:t>
    </dgm:pt>
    <dgm:pt modelId="{21D8D884-0864-4B76-A5A1-D3104BCE31AD}">
      <dgm:prSet phldrT="[Texte]"/>
      <dgm:spPr/>
      <dgm:t>
        <a:bodyPr/>
        <a:lstStyle/>
        <a:p>
          <a:r>
            <a:rPr lang="fr-FR" dirty="0" smtClean="0"/>
            <a:t>Par pièce (RAC)</a:t>
          </a:r>
          <a:endParaRPr lang="fr-FR" dirty="0"/>
        </a:p>
      </dgm:t>
    </dgm:pt>
    <dgm:pt modelId="{529EF737-31B0-440F-A258-8EF37AFE039E}" type="parTrans" cxnId="{E686B281-14DE-45E2-A49A-262BB37D4FB1}">
      <dgm:prSet/>
      <dgm:spPr/>
      <dgm:t>
        <a:bodyPr/>
        <a:lstStyle/>
        <a:p>
          <a:endParaRPr lang="fr-FR"/>
        </a:p>
      </dgm:t>
    </dgm:pt>
    <dgm:pt modelId="{0E7A697C-FED3-44F5-89ED-3498B238B259}" type="sibTrans" cxnId="{E686B281-14DE-45E2-A49A-262BB37D4FB1}">
      <dgm:prSet/>
      <dgm:spPr/>
      <dgm:t>
        <a:bodyPr/>
        <a:lstStyle/>
        <a:p>
          <a:endParaRPr lang="fr-FR"/>
        </a:p>
      </dgm:t>
    </dgm:pt>
    <dgm:pt modelId="{C447A719-ECF0-4E03-BFCA-D3515CC7F043}">
      <dgm:prSet phldrT="[Texte]"/>
      <dgm:spPr/>
      <dgm:t>
        <a:bodyPr/>
        <a:lstStyle/>
        <a:p>
          <a:r>
            <a:rPr lang="fr-FR" dirty="0" smtClean="0"/>
            <a:t>MONOBLOC</a:t>
          </a:r>
        </a:p>
      </dgm:t>
    </dgm:pt>
    <dgm:pt modelId="{60DFCD56-31CF-45E4-9B83-82217E54DFCA}" type="parTrans" cxnId="{404DDA39-14B4-49AA-8831-AE25F26A0641}">
      <dgm:prSet/>
      <dgm:spPr/>
      <dgm:t>
        <a:bodyPr/>
        <a:lstStyle/>
        <a:p>
          <a:endParaRPr lang="fr-FR"/>
        </a:p>
      </dgm:t>
    </dgm:pt>
    <dgm:pt modelId="{E41C7A12-0529-4DFE-B512-39D41A1C8D2B}" type="sibTrans" cxnId="{404DDA39-14B4-49AA-8831-AE25F26A0641}">
      <dgm:prSet/>
      <dgm:spPr/>
      <dgm:t>
        <a:bodyPr/>
        <a:lstStyle/>
        <a:p>
          <a:endParaRPr lang="fr-FR"/>
        </a:p>
      </dgm:t>
    </dgm:pt>
    <dgm:pt modelId="{2ADE4D6D-7682-41FB-AC74-74EB02D351F4}">
      <dgm:prSet phldrT="[Texte]"/>
      <dgm:spPr/>
      <dgm:t>
        <a:bodyPr/>
        <a:lstStyle/>
        <a:p>
          <a:r>
            <a:rPr lang="fr-FR" dirty="0" smtClean="0"/>
            <a:t>Split </a:t>
          </a:r>
        </a:p>
      </dgm:t>
    </dgm:pt>
    <dgm:pt modelId="{68AB34AD-7EFC-4A0E-9380-657E37526E2E}" type="parTrans" cxnId="{73939EDC-DCF4-4E62-B378-83FEFEF51853}">
      <dgm:prSet/>
      <dgm:spPr/>
      <dgm:t>
        <a:bodyPr/>
        <a:lstStyle/>
        <a:p>
          <a:endParaRPr lang="fr-FR"/>
        </a:p>
      </dgm:t>
    </dgm:pt>
    <dgm:pt modelId="{C67ED7A9-4619-4423-9BD2-9F302F7F206C}" type="sibTrans" cxnId="{73939EDC-DCF4-4E62-B378-83FEFEF51853}">
      <dgm:prSet/>
      <dgm:spPr/>
      <dgm:t>
        <a:bodyPr/>
        <a:lstStyle/>
        <a:p>
          <a:endParaRPr lang="fr-FR"/>
        </a:p>
      </dgm:t>
    </dgm:pt>
    <dgm:pt modelId="{A17D476A-C737-403F-B745-C6E3AC89E5BD}">
      <dgm:prSet phldrT="[Texte]"/>
      <dgm:spPr/>
      <dgm:t>
        <a:bodyPr/>
        <a:lstStyle/>
        <a:p>
          <a:r>
            <a:rPr lang="fr-FR" dirty="0" smtClean="0"/>
            <a:t>À air </a:t>
          </a:r>
        </a:p>
      </dgm:t>
    </dgm:pt>
    <dgm:pt modelId="{6B018490-E87C-4CC6-B7FD-BA10F074353A}" type="parTrans" cxnId="{C9A8AB52-3E8C-4483-BE78-058138F12D55}">
      <dgm:prSet/>
      <dgm:spPr/>
      <dgm:t>
        <a:bodyPr/>
        <a:lstStyle/>
        <a:p>
          <a:endParaRPr lang="fr-FR"/>
        </a:p>
      </dgm:t>
    </dgm:pt>
    <dgm:pt modelId="{BCE37A64-CD0B-4397-A8AE-64CA3E5FF0A2}" type="sibTrans" cxnId="{C9A8AB52-3E8C-4483-BE78-058138F12D55}">
      <dgm:prSet/>
      <dgm:spPr/>
      <dgm:t>
        <a:bodyPr/>
        <a:lstStyle/>
        <a:p>
          <a:endParaRPr lang="fr-FR"/>
        </a:p>
      </dgm:t>
    </dgm:pt>
    <dgm:pt modelId="{BF37B644-9906-46BB-9C73-79D76DF59865}">
      <dgm:prSet phldrT="[Texte]"/>
      <dgm:spPr/>
      <dgm:t>
        <a:bodyPr/>
        <a:lstStyle/>
        <a:p>
          <a:r>
            <a:rPr lang="fr-FR" dirty="0" smtClean="0"/>
            <a:t>À  eau</a:t>
          </a:r>
        </a:p>
      </dgm:t>
    </dgm:pt>
    <dgm:pt modelId="{47FEEE9C-F5DA-45AE-9362-C7DD8B1CA300}" type="parTrans" cxnId="{DFF0FC56-D789-42B0-9788-D23E85AAF963}">
      <dgm:prSet/>
      <dgm:spPr/>
      <dgm:t>
        <a:bodyPr/>
        <a:lstStyle/>
        <a:p>
          <a:endParaRPr lang="fr-FR"/>
        </a:p>
      </dgm:t>
    </dgm:pt>
    <dgm:pt modelId="{7FF07B61-68BA-45C9-B577-F79B20E6FF65}" type="sibTrans" cxnId="{DFF0FC56-D789-42B0-9788-D23E85AAF963}">
      <dgm:prSet/>
      <dgm:spPr/>
      <dgm:t>
        <a:bodyPr/>
        <a:lstStyle/>
        <a:p>
          <a:endParaRPr lang="fr-FR"/>
        </a:p>
      </dgm:t>
    </dgm:pt>
    <dgm:pt modelId="{406B3850-74EE-4129-ABCD-5EC4DFB38D4A}">
      <dgm:prSet phldrT="[Texte]"/>
      <dgm:spPr/>
      <dgm:t>
        <a:bodyPr/>
        <a:lstStyle/>
        <a:p>
          <a:r>
            <a:rPr lang="fr-FR" dirty="0" smtClean="0"/>
            <a:t>À réfrigérant</a:t>
          </a:r>
        </a:p>
      </dgm:t>
    </dgm:pt>
    <dgm:pt modelId="{4D1AF018-E736-449F-B182-7C82228DD2D5}" type="parTrans" cxnId="{51E7E5A0-3208-445B-85AB-CCA1A32064B3}">
      <dgm:prSet/>
      <dgm:spPr/>
      <dgm:t>
        <a:bodyPr/>
        <a:lstStyle/>
        <a:p>
          <a:endParaRPr lang="fr-FR"/>
        </a:p>
      </dgm:t>
    </dgm:pt>
    <dgm:pt modelId="{58182169-C8F0-4E60-B46A-097E721B0222}" type="sibTrans" cxnId="{51E7E5A0-3208-445B-85AB-CCA1A32064B3}">
      <dgm:prSet/>
      <dgm:spPr/>
      <dgm:t>
        <a:bodyPr/>
        <a:lstStyle/>
        <a:p>
          <a:endParaRPr lang="fr-FR"/>
        </a:p>
      </dgm:t>
    </dgm:pt>
    <dgm:pt modelId="{C3A70BEF-7277-4C06-9917-399BA68A8B43}">
      <dgm:prSet phldrT="[Texte]"/>
      <dgm:spPr/>
      <dgm:t>
        <a:bodyPr/>
        <a:lstStyle/>
        <a:p>
          <a:r>
            <a:rPr lang="fr-FR" dirty="0" smtClean="0"/>
            <a:t>Centrale de traitement d’air (CTA)</a:t>
          </a:r>
        </a:p>
      </dgm:t>
    </dgm:pt>
    <dgm:pt modelId="{BE71DE50-D66C-499F-882E-4EF43676D1D4}" type="parTrans" cxnId="{708CA2A4-53DB-440B-8A79-3E9606F70C30}">
      <dgm:prSet/>
      <dgm:spPr/>
      <dgm:t>
        <a:bodyPr/>
        <a:lstStyle/>
        <a:p>
          <a:endParaRPr lang="fr-FR"/>
        </a:p>
      </dgm:t>
    </dgm:pt>
    <dgm:pt modelId="{3F3A34A2-696C-4CAF-A96D-514F8BEC01F4}" type="sibTrans" cxnId="{708CA2A4-53DB-440B-8A79-3E9606F70C30}">
      <dgm:prSet/>
      <dgm:spPr/>
      <dgm:t>
        <a:bodyPr/>
        <a:lstStyle/>
        <a:p>
          <a:endParaRPr lang="fr-FR"/>
        </a:p>
      </dgm:t>
    </dgm:pt>
    <dgm:pt modelId="{EABD05F3-AAF8-4A90-9E64-EA416DEBAF89}">
      <dgm:prSet phldrT="[Texte]"/>
      <dgm:spPr/>
      <dgm:t>
        <a:bodyPr/>
        <a:lstStyle/>
        <a:p>
          <a:r>
            <a:rPr lang="fr-FR" dirty="0" smtClean="0"/>
            <a:t>Groupe a eau glacée +Ventilo-convecteurs</a:t>
          </a:r>
        </a:p>
      </dgm:t>
    </dgm:pt>
    <dgm:pt modelId="{C280195B-0785-4977-9971-89D768A79029}" type="parTrans" cxnId="{7545611A-F344-4E3C-948F-D649E1957D33}">
      <dgm:prSet/>
      <dgm:spPr/>
      <dgm:t>
        <a:bodyPr/>
        <a:lstStyle/>
        <a:p>
          <a:endParaRPr lang="fr-FR"/>
        </a:p>
      </dgm:t>
    </dgm:pt>
    <dgm:pt modelId="{2659A7E0-477A-4E69-9C69-4BB19A33E82F}" type="sibTrans" cxnId="{7545611A-F344-4E3C-948F-D649E1957D33}">
      <dgm:prSet/>
      <dgm:spPr/>
      <dgm:t>
        <a:bodyPr/>
        <a:lstStyle/>
        <a:p>
          <a:endParaRPr lang="fr-FR"/>
        </a:p>
      </dgm:t>
    </dgm:pt>
    <dgm:pt modelId="{ED5BE1B9-6713-4484-A41A-EC6F92693E4D}">
      <dgm:prSet phldrT="[Texte]"/>
      <dgm:spPr/>
      <dgm:t>
        <a:bodyPr/>
        <a:lstStyle/>
        <a:p>
          <a:r>
            <a:rPr lang="fr-FR" dirty="0" smtClean="0"/>
            <a:t>Volume de réfrigérant variable (VRV)</a:t>
          </a:r>
        </a:p>
      </dgm:t>
    </dgm:pt>
    <dgm:pt modelId="{FBB699BC-7683-4FDE-8119-D89F703A2799}" type="parTrans" cxnId="{76C7EDC0-E224-4440-8BDD-EC4FD86CCD64}">
      <dgm:prSet/>
      <dgm:spPr/>
      <dgm:t>
        <a:bodyPr/>
        <a:lstStyle/>
        <a:p>
          <a:endParaRPr lang="fr-FR"/>
        </a:p>
      </dgm:t>
    </dgm:pt>
    <dgm:pt modelId="{99DD80B7-D7F4-4DD5-A7D4-0D61D9DE1B2D}" type="sibTrans" cxnId="{76C7EDC0-E224-4440-8BDD-EC4FD86CCD64}">
      <dgm:prSet/>
      <dgm:spPr/>
      <dgm:t>
        <a:bodyPr/>
        <a:lstStyle/>
        <a:p>
          <a:endParaRPr lang="fr-FR"/>
        </a:p>
      </dgm:t>
    </dgm:pt>
    <dgm:pt modelId="{B41600BB-45FF-4463-953F-C72CFBE90DD6}">
      <dgm:prSet phldrT="[Texte]"/>
      <dgm:spPr/>
      <dgm:t>
        <a:bodyPr/>
        <a:lstStyle/>
        <a:p>
          <a:r>
            <a:rPr lang="fr-FR" dirty="0" err="1" smtClean="0"/>
            <a:t>Multisplits</a:t>
          </a:r>
          <a:endParaRPr lang="fr-FR" dirty="0" smtClean="0"/>
        </a:p>
      </dgm:t>
    </dgm:pt>
    <dgm:pt modelId="{9AC7F5EA-534E-442C-8903-3A1A19790CF0}" type="parTrans" cxnId="{9B63A9DC-595A-491C-A146-CF1CEDBFEE34}">
      <dgm:prSet/>
      <dgm:spPr/>
      <dgm:t>
        <a:bodyPr/>
        <a:lstStyle/>
        <a:p>
          <a:endParaRPr lang="fr-FR"/>
        </a:p>
      </dgm:t>
    </dgm:pt>
    <dgm:pt modelId="{A182EA62-2F39-4669-808F-D358DB8BDF1D}" type="sibTrans" cxnId="{9B63A9DC-595A-491C-A146-CF1CEDBFEE34}">
      <dgm:prSet/>
      <dgm:spPr/>
      <dgm:t>
        <a:bodyPr/>
        <a:lstStyle/>
        <a:p>
          <a:endParaRPr lang="fr-FR"/>
        </a:p>
      </dgm:t>
    </dgm:pt>
    <dgm:pt modelId="{762295D4-0AD3-4837-A9C5-83E1E6F38322}">
      <dgm:prSet phldrT="[Texte]"/>
      <dgm:spPr/>
      <dgm:t>
        <a:bodyPr/>
        <a:lstStyle/>
        <a:p>
          <a:r>
            <a:rPr lang="fr-FR" dirty="0" smtClean="0"/>
            <a:t>Bâtiment complet </a:t>
          </a:r>
          <a:r>
            <a:rPr lang="fr-FR" smtClean="0"/>
            <a:t>ou groupe de pièces</a:t>
          </a:r>
          <a:endParaRPr lang="fr-FR" dirty="0" smtClean="0"/>
        </a:p>
      </dgm:t>
    </dgm:pt>
    <dgm:pt modelId="{9729A610-A232-418B-9A16-5F6F705992C8}" type="sibTrans" cxnId="{E05AF0C1-55CD-48E2-88B6-6F2EBCBFF14B}">
      <dgm:prSet/>
      <dgm:spPr/>
      <dgm:t>
        <a:bodyPr/>
        <a:lstStyle/>
        <a:p>
          <a:endParaRPr lang="fr-FR"/>
        </a:p>
      </dgm:t>
    </dgm:pt>
    <dgm:pt modelId="{32895E7D-ED53-4EFE-B15A-B0E609DE8702}" type="parTrans" cxnId="{E05AF0C1-55CD-48E2-88B6-6F2EBCBFF14B}">
      <dgm:prSet/>
      <dgm:spPr/>
      <dgm:t>
        <a:bodyPr/>
        <a:lstStyle/>
        <a:p>
          <a:endParaRPr lang="fr-FR"/>
        </a:p>
      </dgm:t>
    </dgm:pt>
    <dgm:pt modelId="{D53BDF1A-6C54-4019-8136-7B15F90DB0C5}">
      <dgm:prSet phldrT="[Texte]"/>
      <dgm:spPr/>
      <dgm:t>
        <a:bodyPr/>
        <a:lstStyle/>
        <a:p>
          <a:r>
            <a:rPr lang="fr-FR" dirty="0" smtClean="0"/>
            <a:t>Réseaux urbains</a:t>
          </a:r>
        </a:p>
      </dgm:t>
    </dgm:pt>
    <dgm:pt modelId="{AF27E9DB-A9BF-4CB9-AC59-207674E3D525}" type="parTrans" cxnId="{A62A61EF-A9F0-4B3A-8B26-E7A6E89395C7}">
      <dgm:prSet/>
      <dgm:spPr/>
      <dgm:t>
        <a:bodyPr/>
        <a:lstStyle/>
        <a:p>
          <a:endParaRPr lang="fr-FR"/>
        </a:p>
      </dgm:t>
    </dgm:pt>
    <dgm:pt modelId="{C5262ECE-D5C7-4F69-A157-EA462140D82F}" type="sibTrans" cxnId="{A62A61EF-A9F0-4B3A-8B26-E7A6E89395C7}">
      <dgm:prSet/>
      <dgm:spPr/>
      <dgm:t>
        <a:bodyPr/>
        <a:lstStyle/>
        <a:p>
          <a:endParaRPr lang="fr-FR"/>
        </a:p>
      </dgm:t>
    </dgm:pt>
    <dgm:pt modelId="{A29E3A29-DC61-4B28-8DDA-DE4B58F46B74}">
      <dgm:prSet phldrT="[Texte]"/>
      <dgm:spPr/>
      <dgm:t>
        <a:bodyPr/>
        <a:lstStyle/>
        <a:p>
          <a:r>
            <a:rPr lang="fr-FR" dirty="0" smtClean="0"/>
            <a:t>Eau froide: mer (SWAC), rivière</a:t>
          </a:r>
        </a:p>
      </dgm:t>
    </dgm:pt>
    <dgm:pt modelId="{2DF50DC3-7A49-4C2E-98E2-CA687A9CEB83}" type="parTrans" cxnId="{C7D07B3A-B07E-4BE0-822A-5BE1A24F5941}">
      <dgm:prSet/>
      <dgm:spPr/>
      <dgm:t>
        <a:bodyPr/>
        <a:lstStyle/>
        <a:p>
          <a:endParaRPr lang="fr-FR"/>
        </a:p>
      </dgm:t>
    </dgm:pt>
    <dgm:pt modelId="{31E36AA5-2544-4E51-919D-62F6ACD95141}" type="sibTrans" cxnId="{C7D07B3A-B07E-4BE0-822A-5BE1A24F5941}">
      <dgm:prSet/>
      <dgm:spPr/>
      <dgm:t>
        <a:bodyPr/>
        <a:lstStyle/>
        <a:p>
          <a:endParaRPr lang="fr-FR"/>
        </a:p>
      </dgm:t>
    </dgm:pt>
    <dgm:pt modelId="{6C788818-C31C-4981-AE3D-570604BF592C}" type="pres">
      <dgm:prSet presAssocID="{23B003EB-E8C3-4648-A50D-2C5B3AD32E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FF0F3E9-3FBD-490B-869D-3625CAAA23F3}" type="pres">
      <dgm:prSet presAssocID="{C0012E6C-6B87-4C25-8155-3E1CCCB6D866}" presName="root1" presStyleCnt="0"/>
      <dgm:spPr/>
    </dgm:pt>
    <dgm:pt modelId="{8D4F98BF-A58A-4602-8DFC-BFADB56BDD45}" type="pres">
      <dgm:prSet presAssocID="{C0012E6C-6B87-4C25-8155-3E1CCCB6D86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4DAB331-DB7E-453F-8C7A-F7637EF2F984}" type="pres">
      <dgm:prSet presAssocID="{C0012E6C-6B87-4C25-8155-3E1CCCB6D866}" presName="level2hierChild" presStyleCnt="0"/>
      <dgm:spPr/>
    </dgm:pt>
    <dgm:pt modelId="{0800C711-589A-4117-8A10-FB9810A2D121}" type="pres">
      <dgm:prSet presAssocID="{012A87ED-602F-40AA-A41B-3715D751FF71}" presName="conn2-1" presStyleLbl="parChTrans1D2" presStyleIdx="0" presStyleCnt="2"/>
      <dgm:spPr/>
      <dgm:t>
        <a:bodyPr/>
        <a:lstStyle/>
        <a:p>
          <a:endParaRPr lang="fr-FR"/>
        </a:p>
      </dgm:t>
    </dgm:pt>
    <dgm:pt modelId="{79213C66-CC7D-40AD-BFA2-C6667C4F46D8}" type="pres">
      <dgm:prSet presAssocID="{012A87ED-602F-40AA-A41B-3715D751FF71}" presName="connTx" presStyleLbl="parChTrans1D2" presStyleIdx="0" presStyleCnt="2"/>
      <dgm:spPr/>
      <dgm:t>
        <a:bodyPr/>
        <a:lstStyle/>
        <a:p>
          <a:endParaRPr lang="fr-FR"/>
        </a:p>
      </dgm:t>
    </dgm:pt>
    <dgm:pt modelId="{B983D980-AA94-4748-A338-A1D0DBF14AF9}" type="pres">
      <dgm:prSet presAssocID="{B2411D41-FD33-4388-8DDA-9A2EF0BE62D3}" presName="root2" presStyleCnt="0"/>
      <dgm:spPr/>
    </dgm:pt>
    <dgm:pt modelId="{42301A78-16F9-45D9-AA52-0F045B6BEBCC}" type="pres">
      <dgm:prSet presAssocID="{B2411D41-FD33-4388-8DDA-9A2EF0BE62D3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5319447-7CE7-4D3D-96E6-A7CD42068C10}" type="pres">
      <dgm:prSet presAssocID="{B2411D41-FD33-4388-8DDA-9A2EF0BE62D3}" presName="level3hierChild" presStyleCnt="0"/>
      <dgm:spPr/>
    </dgm:pt>
    <dgm:pt modelId="{D42E9789-0828-4B78-972B-E89713FA7586}" type="pres">
      <dgm:prSet presAssocID="{529EF737-31B0-440F-A258-8EF37AFE039E}" presName="conn2-1" presStyleLbl="parChTrans1D3" presStyleIdx="0" presStyleCnt="3"/>
      <dgm:spPr/>
      <dgm:t>
        <a:bodyPr/>
        <a:lstStyle/>
        <a:p>
          <a:endParaRPr lang="fr-FR"/>
        </a:p>
      </dgm:t>
    </dgm:pt>
    <dgm:pt modelId="{9BC434A8-E1A7-4DB8-8D18-0467333460E0}" type="pres">
      <dgm:prSet presAssocID="{529EF737-31B0-440F-A258-8EF37AFE039E}" presName="connTx" presStyleLbl="parChTrans1D3" presStyleIdx="0" presStyleCnt="3"/>
      <dgm:spPr/>
      <dgm:t>
        <a:bodyPr/>
        <a:lstStyle/>
        <a:p>
          <a:endParaRPr lang="fr-FR"/>
        </a:p>
      </dgm:t>
    </dgm:pt>
    <dgm:pt modelId="{684418BA-6712-49AA-9546-0F5048EA9E55}" type="pres">
      <dgm:prSet presAssocID="{21D8D884-0864-4B76-A5A1-D3104BCE31AD}" presName="root2" presStyleCnt="0"/>
      <dgm:spPr/>
    </dgm:pt>
    <dgm:pt modelId="{92F575A6-8CAA-4951-AA1C-836DE7842964}" type="pres">
      <dgm:prSet presAssocID="{21D8D884-0864-4B76-A5A1-D3104BCE31AD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8DAD6FB-301E-4236-9DE0-C2C488EB539B}" type="pres">
      <dgm:prSet presAssocID="{21D8D884-0864-4B76-A5A1-D3104BCE31AD}" presName="level3hierChild" presStyleCnt="0"/>
      <dgm:spPr/>
    </dgm:pt>
    <dgm:pt modelId="{336A5205-77A2-4BF2-8AE9-C935C9DC48F6}" type="pres">
      <dgm:prSet presAssocID="{60DFCD56-31CF-45E4-9B83-82217E54DFCA}" presName="conn2-1" presStyleLbl="parChTrans1D4" presStyleIdx="0" presStyleCnt="10"/>
      <dgm:spPr/>
      <dgm:t>
        <a:bodyPr/>
        <a:lstStyle/>
        <a:p>
          <a:endParaRPr lang="fr-FR"/>
        </a:p>
      </dgm:t>
    </dgm:pt>
    <dgm:pt modelId="{D08976C7-B1FB-4832-8933-82DC9094141B}" type="pres">
      <dgm:prSet presAssocID="{60DFCD56-31CF-45E4-9B83-82217E54DFCA}" presName="connTx" presStyleLbl="parChTrans1D4" presStyleIdx="0" presStyleCnt="10"/>
      <dgm:spPr/>
      <dgm:t>
        <a:bodyPr/>
        <a:lstStyle/>
        <a:p>
          <a:endParaRPr lang="fr-FR"/>
        </a:p>
      </dgm:t>
    </dgm:pt>
    <dgm:pt modelId="{2DB20900-9129-4617-B2BD-FC6CA3C35E87}" type="pres">
      <dgm:prSet presAssocID="{C447A719-ECF0-4E03-BFCA-D3515CC7F043}" presName="root2" presStyleCnt="0"/>
      <dgm:spPr/>
    </dgm:pt>
    <dgm:pt modelId="{1A1D3D61-5A10-4C95-AE45-C298AFCC4860}" type="pres">
      <dgm:prSet presAssocID="{C447A719-ECF0-4E03-BFCA-D3515CC7F043}" presName="LevelTwoTextNode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3382870-664A-4398-AD47-97E9F930FA7D}" type="pres">
      <dgm:prSet presAssocID="{C447A719-ECF0-4E03-BFCA-D3515CC7F043}" presName="level3hierChild" presStyleCnt="0"/>
      <dgm:spPr/>
    </dgm:pt>
    <dgm:pt modelId="{231D7887-44B7-4EE5-A964-21E22DCCA4A5}" type="pres">
      <dgm:prSet presAssocID="{68AB34AD-7EFC-4A0E-9380-657E37526E2E}" presName="conn2-1" presStyleLbl="parChTrans1D4" presStyleIdx="1" presStyleCnt="10"/>
      <dgm:spPr/>
      <dgm:t>
        <a:bodyPr/>
        <a:lstStyle/>
        <a:p>
          <a:endParaRPr lang="fr-FR"/>
        </a:p>
      </dgm:t>
    </dgm:pt>
    <dgm:pt modelId="{BE567593-49BB-45C1-8834-A7EBEF4460B1}" type="pres">
      <dgm:prSet presAssocID="{68AB34AD-7EFC-4A0E-9380-657E37526E2E}" presName="connTx" presStyleLbl="parChTrans1D4" presStyleIdx="1" presStyleCnt="10"/>
      <dgm:spPr/>
      <dgm:t>
        <a:bodyPr/>
        <a:lstStyle/>
        <a:p>
          <a:endParaRPr lang="fr-FR"/>
        </a:p>
      </dgm:t>
    </dgm:pt>
    <dgm:pt modelId="{3D96631E-D639-4608-A76E-FBBBDB8466D0}" type="pres">
      <dgm:prSet presAssocID="{2ADE4D6D-7682-41FB-AC74-74EB02D351F4}" presName="root2" presStyleCnt="0"/>
      <dgm:spPr/>
    </dgm:pt>
    <dgm:pt modelId="{549792B9-0D18-4026-BD7D-0B6CA24468AE}" type="pres">
      <dgm:prSet presAssocID="{2ADE4D6D-7682-41FB-AC74-74EB02D351F4}" presName="LevelTwoTextNode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86C3549-E1EA-43FA-9E48-9D5CEB6DCB49}" type="pres">
      <dgm:prSet presAssocID="{2ADE4D6D-7682-41FB-AC74-74EB02D351F4}" presName="level3hierChild" presStyleCnt="0"/>
      <dgm:spPr/>
    </dgm:pt>
    <dgm:pt modelId="{EA4AD2D0-B558-4CE3-9A4D-4C65E657FA16}" type="pres">
      <dgm:prSet presAssocID="{73B35726-91AC-456C-9B6F-AD4F7D462A2C}" presName="conn2-1" presStyleLbl="parChTrans1D2" presStyleIdx="1" presStyleCnt="2"/>
      <dgm:spPr/>
      <dgm:t>
        <a:bodyPr/>
        <a:lstStyle/>
        <a:p>
          <a:endParaRPr lang="fr-FR"/>
        </a:p>
      </dgm:t>
    </dgm:pt>
    <dgm:pt modelId="{911F5F27-E02F-4C0D-93C9-DDA4E8325869}" type="pres">
      <dgm:prSet presAssocID="{73B35726-91AC-456C-9B6F-AD4F7D462A2C}" presName="connTx" presStyleLbl="parChTrans1D2" presStyleIdx="1" presStyleCnt="2"/>
      <dgm:spPr/>
      <dgm:t>
        <a:bodyPr/>
        <a:lstStyle/>
        <a:p>
          <a:endParaRPr lang="fr-FR"/>
        </a:p>
      </dgm:t>
    </dgm:pt>
    <dgm:pt modelId="{F399A8A5-343A-4A57-9CBC-8A0FDC2355AD}" type="pres">
      <dgm:prSet presAssocID="{90114416-453B-4F71-8647-08771FB3124F}" presName="root2" presStyleCnt="0"/>
      <dgm:spPr/>
    </dgm:pt>
    <dgm:pt modelId="{9850ACA1-65B9-4EF5-B80B-8B5FF5A4BB49}" type="pres">
      <dgm:prSet presAssocID="{90114416-453B-4F71-8647-08771FB3124F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95163BC-670A-495F-837F-1F2EFB93C790}" type="pres">
      <dgm:prSet presAssocID="{90114416-453B-4F71-8647-08771FB3124F}" presName="level3hierChild" presStyleCnt="0"/>
      <dgm:spPr/>
    </dgm:pt>
    <dgm:pt modelId="{D4E9EF23-B402-4E3B-92CE-CBD09B0E74D6}" type="pres">
      <dgm:prSet presAssocID="{32895E7D-ED53-4EFE-B15A-B0E609DE8702}" presName="conn2-1" presStyleLbl="parChTrans1D3" presStyleIdx="1" presStyleCnt="3"/>
      <dgm:spPr/>
      <dgm:t>
        <a:bodyPr/>
        <a:lstStyle/>
        <a:p>
          <a:endParaRPr lang="fr-FR"/>
        </a:p>
      </dgm:t>
    </dgm:pt>
    <dgm:pt modelId="{2D0FE170-E436-4291-98D0-2BDE20232309}" type="pres">
      <dgm:prSet presAssocID="{32895E7D-ED53-4EFE-B15A-B0E609DE8702}" presName="connTx" presStyleLbl="parChTrans1D3" presStyleIdx="1" presStyleCnt="3"/>
      <dgm:spPr/>
      <dgm:t>
        <a:bodyPr/>
        <a:lstStyle/>
        <a:p>
          <a:endParaRPr lang="fr-FR"/>
        </a:p>
      </dgm:t>
    </dgm:pt>
    <dgm:pt modelId="{2959FA37-9107-419C-AD44-FAB1D26328FF}" type="pres">
      <dgm:prSet presAssocID="{762295D4-0AD3-4837-A9C5-83E1E6F38322}" presName="root2" presStyleCnt="0"/>
      <dgm:spPr/>
    </dgm:pt>
    <dgm:pt modelId="{4760EA5B-D3C6-43C4-A858-FF836F0A65F5}" type="pres">
      <dgm:prSet presAssocID="{762295D4-0AD3-4837-A9C5-83E1E6F38322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EB6EC31-BC26-4118-8D8D-A60A34656E6A}" type="pres">
      <dgm:prSet presAssocID="{762295D4-0AD3-4837-A9C5-83E1E6F38322}" presName="level3hierChild" presStyleCnt="0"/>
      <dgm:spPr/>
    </dgm:pt>
    <dgm:pt modelId="{7F62334A-E43A-48BD-A3CF-445EACDEF74B}" type="pres">
      <dgm:prSet presAssocID="{6B018490-E87C-4CC6-B7FD-BA10F074353A}" presName="conn2-1" presStyleLbl="parChTrans1D4" presStyleIdx="2" presStyleCnt="10"/>
      <dgm:spPr/>
      <dgm:t>
        <a:bodyPr/>
        <a:lstStyle/>
        <a:p>
          <a:endParaRPr lang="fr-FR"/>
        </a:p>
      </dgm:t>
    </dgm:pt>
    <dgm:pt modelId="{07FEE0F9-D5F7-4C3D-B6C2-DE87CDBD7328}" type="pres">
      <dgm:prSet presAssocID="{6B018490-E87C-4CC6-B7FD-BA10F074353A}" presName="connTx" presStyleLbl="parChTrans1D4" presStyleIdx="2" presStyleCnt="10"/>
      <dgm:spPr/>
      <dgm:t>
        <a:bodyPr/>
        <a:lstStyle/>
        <a:p>
          <a:endParaRPr lang="fr-FR"/>
        </a:p>
      </dgm:t>
    </dgm:pt>
    <dgm:pt modelId="{850D4868-BDE2-43F8-A262-9ECAA43440B2}" type="pres">
      <dgm:prSet presAssocID="{A17D476A-C737-403F-B745-C6E3AC89E5BD}" presName="root2" presStyleCnt="0"/>
      <dgm:spPr/>
    </dgm:pt>
    <dgm:pt modelId="{247F233C-0631-4B56-9749-0498EF58C824}" type="pres">
      <dgm:prSet presAssocID="{A17D476A-C737-403F-B745-C6E3AC89E5BD}" presName="LevelTwoTextNode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0026F30-9DC1-4A75-94AD-3B03EB4BAEEF}" type="pres">
      <dgm:prSet presAssocID="{A17D476A-C737-403F-B745-C6E3AC89E5BD}" presName="level3hierChild" presStyleCnt="0"/>
      <dgm:spPr/>
    </dgm:pt>
    <dgm:pt modelId="{BDE3C34E-1FE8-44CC-8CC3-8374E57776E2}" type="pres">
      <dgm:prSet presAssocID="{BE71DE50-D66C-499F-882E-4EF43676D1D4}" presName="conn2-1" presStyleLbl="parChTrans1D4" presStyleIdx="3" presStyleCnt="10"/>
      <dgm:spPr/>
      <dgm:t>
        <a:bodyPr/>
        <a:lstStyle/>
        <a:p>
          <a:endParaRPr lang="fr-FR"/>
        </a:p>
      </dgm:t>
    </dgm:pt>
    <dgm:pt modelId="{A69C21DD-2CA2-490B-8898-3B2C8B023898}" type="pres">
      <dgm:prSet presAssocID="{BE71DE50-D66C-499F-882E-4EF43676D1D4}" presName="connTx" presStyleLbl="parChTrans1D4" presStyleIdx="3" presStyleCnt="10"/>
      <dgm:spPr/>
      <dgm:t>
        <a:bodyPr/>
        <a:lstStyle/>
        <a:p>
          <a:endParaRPr lang="fr-FR"/>
        </a:p>
      </dgm:t>
    </dgm:pt>
    <dgm:pt modelId="{9DE36C59-670E-4356-8842-CB6F34D812AE}" type="pres">
      <dgm:prSet presAssocID="{C3A70BEF-7277-4C06-9917-399BA68A8B43}" presName="root2" presStyleCnt="0"/>
      <dgm:spPr/>
    </dgm:pt>
    <dgm:pt modelId="{74BDDE2C-355A-4321-9A6D-C3AED96BA433}" type="pres">
      <dgm:prSet presAssocID="{C3A70BEF-7277-4C06-9917-399BA68A8B43}" presName="LevelTwoTextNode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6D93B8D-690E-43FF-B125-4B1D870C4F92}" type="pres">
      <dgm:prSet presAssocID="{C3A70BEF-7277-4C06-9917-399BA68A8B43}" presName="level3hierChild" presStyleCnt="0"/>
      <dgm:spPr/>
    </dgm:pt>
    <dgm:pt modelId="{BAE67B5C-AF1D-46A1-9FD2-687A78DF1819}" type="pres">
      <dgm:prSet presAssocID="{47FEEE9C-F5DA-45AE-9362-C7DD8B1CA300}" presName="conn2-1" presStyleLbl="parChTrans1D4" presStyleIdx="4" presStyleCnt="10"/>
      <dgm:spPr/>
      <dgm:t>
        <a:bodyPr/>
        <a:lstStyle/>
        <a:p>
          <a:endParaRPr lang="fr-FR"/>
        </a:p>
      </dgm:t>
    </dgm:pt>
    <dgm:pt modelId="{2C4DE146-794B-4FA7-8A9C-C5B4CD0366A2}" type="pres">
      <dgm:prSet presAssocID="{47FEEE9C-F5DA-45AE-9362-C7DD8B1CA300}" presName="connTx" presStyleLbl="parChTrans1D4" presStyleIdx="4" presStyleCnt="10"/>
      <dgm:spPr/>
      <dgm:t>
        <a:bodyPr/>
        <a:lstStyle/>
        <a:p>
          <a:endParaRPr lang="fr-FR"/>
        </a:p>
      </dgm:t>
    </dgm:pt>
    <dgm:pt modelId="{69567E13-4B12-45B7-B269-BC2D8A82B0E4}" type="pres">
      <dgm:prSet presAssocID="{BF37B644-9906-46BB-9C73-79D76DF59865}" presName="root2" presStyleCnt="0"/>
      <dgm:spPr/>
    </dgm:pt>
    <dgm:pt modelId="{10A18560-DF2C-4838-8C7C-5421BE660B11}" type="pres">
      <dgm:prSet presAssocID="{BF37B644-9906-46BB-9C73-79D76DF59865}" presName="LevelTwoTextNode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F3C5BF0-3179-43C4-9308-CAB043B930CA}" type="pres">
      <dgm:prSet presAssocID="{BF37B644-9906-46BB-9C73-79D76DF59865}" presName="level3hierChild" presStyleCnt="0"/>
      <dgm:spPr/>
    </dgm:pt>
    <dgm:pt modelId="{9D3CCF7D-4C72-4733-B4B5-5B8BAA79E624}" type="pres">
      <dgm:prSet presAssocID="{C280195B-0785-4977-9971-89D768A79029}" presName="conn2-1" presStyleLbl="parChTrans1D4" presStyleIdx="5" presStyleCnt="10"/>
      <dgm:spPr/>
      <dgm:t>
        <a:bodyPr/>
        <a:lstStyle/>
        <a:p>
          <a:endParaRPr lang="fr-FR"/>
        </a:p>
      </dgm:t>
    </dgm:pt>
    <dgm:pt modelId="{A420C753-CC40-4088-92BD-D4B30C613CF8}" type="pres">
      <dgm:prSet presAssocID="{C280195B-0785-4977-9971-89D768A79029}" presName="connTx" presStyleLbl="parChTrans1D4" presStyleIdx="5" presStyleCnt="10"/>
      <dgm:spPr/>
      <dgm:t>
        <a:bodyPr/>
        <a:lstStyle/>
        <a:p>
          <a:endParaRPr lang="fr-FR"/>
        </a:p>
      </dgm:t>
    </dgm:pt>
    <dgm:pt modelId="{944004D8-5419-4650-8F3B-2035EE52A682}" type="pres">
      <dgm:prSet presAssocID="{EABD05F3-AAF8-4A90-9E64-EA416DEBAF89}" presName="root2" presStyleCnt="0"/>
      <dgm:spPr/>
    </dgm:pt>
    <dgm:pt modelId="{F0A90D37-D51B-45F6-991A-0D660B97BA33}" type="pres">
      <dgm:prSet presAssocID="{EABD05F3-AAF8-4A90-9E64-EA416DEBAF89}" presName="LevelTwoTextNode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6B428CC-1653-4634-A6EC-E61984C930EB}" type="pres">
      <dgm:prSet presAssocID="{EABD05F3-AAF8-4A90-9E64-EA416DEBAF89}" presName="level3hierChild" presStyleCnt="0"/>
      <dgm:spPr/>
    </dgm:pt>
    <dgm:pt modelId="{FCFBC5EA-1B97-4B32-ABB7-69B54D05E234}" type="pres">
      <dgm:prSet presAssocID="{4D1AF018-E736-449F-B182-7C82228DD2D5}" presName="conn2-1" presStyleLbl="parChTrans1D4" presStyleIdx="6" presStyleCnt="10"/>
      <dgm:spPr/>
      <dgm:t>
        <a:bodyPr/>
        <a:lstStyle/>
        <a:p>
          <a:endParaRPr lang="fr-FR"/>
        </a:p>
      </dgm:t>
    </dgm:pt>
    <dgm:pt modelId="{00FCDBAC-CC7F-4737-ABAE-0CE34E9C2872}" type="pres">
      <dgm:prSet presAssocID="{4D1AF018-E736-449F-B182-7C82228DD2D5}" presName="connTx" presStyleLbl="parChTrans1D4" presStyleIdx="6" presStyleCnt="10"/>
      <dgm:spPr/>
      <dgm:t>
        <a:bodyPr/>
        <a:lstStyle/>
        <a:p>
          <a:endParaRPr lang="fr-FR"/>
        </a:p>
      </dgm:t>
    </dgm:pt>
    <dgm:pt modelId="{17E540FF-A706-44FA-8048-13924B1727DB}" type="pres">
      <dgm:prSet presAssocID="{406B3850-74EE-4129-ABCD-5EC4DFB38D4A}" presName="root2" presStyleCnt="0"/>
      <dgm:spPr/>
    </dgm:pt>
    <dgm:pt modelId="{553EAAB4-C216-4DD9-BEAC-F1BB7911B05E}" type="pres">
      <dgm:prSet presAssocID="{406B3850-74EE-4129-ABCD-5EC4DFB38D4A}" presName="LevelTwoTextNode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AB7692F-A7D3-478F-B659-F4F784366B1F}" type="pres">
      <dgm:prSet presAssocID="{406B3850-74EE-4129-ABCD-5EC4DFB38D4A}" presName="level3hierChild" presStyleCnt="0"/>
      <dgm:spPr/>
    </dgm:pt>
    <dgm:pt modelId="{5489A51B-C91C-4374-BB31-2CC90370E46D}" type="pres">
      <dgm:prSet presAssocID="{FBB699BC-7683-4FDE-8119-D89F703A2799}" presName="conn2-1" presStyleLbl="parChTrans1D4" presStyleIdx="7" presStyleCnt="10"/>
      <dgm:spPr/>
      <dgm:t>
        <a:bodyPr/>
        <a:lstStyle/>
        <a:p>
          <a:endParaRPr lang="fr-FR"/>
        </a:p>
      </dgm:t>
    </dgm:pt>
    <dgm:pt modelId="{3F5C60B5-7F3A-4B6A-B851-39FA00BABE84}" type="pres">
      <dgm:prSet presAssocID="{FBB699BC-7683-4FDE-8119-D89F703A2799}" presName="connTx" presStyleLbl="parChTrans1D4" presStyleIdx="7" presStyleCnt="10"/>
      <dgm:spPr/>
      <dgm:t>
        <a:bodyPr/>
        <a:lstStyle/>
        <a:p>
          <a:endParaRPr lang="fr-FR"/>
        </a:p>
      </dgm:t>
    </dgm:pt>
    <dgm:pt modelId="{25E4A235-ECB2-409E-B752-0ECDAB96E2BA}" type="pres">
      <dgm:prSet presAssocID="{ED5BE1B9-6713-4484-A41A-EC6F92693E4D}" presName="root2" presStyleCnt="0"/>
      <dgm:spPr/>
    </dgm:pt>
    <dgm:pt modelId="{26C3FD1D-97F9-4308-8C60-8FF53581E09E}" type="pres">
      <dgm:prSet presAssocID="{ED5BE1B9-6713-4484-A41A-EC6F92693E4D}" presName="LevelTwoTextNode" presStyleLbl="node4" presStyleIdx="7" presStyleCnt="10" custLinFactY="3250" custLinFactNeighborX="543" custLinFactNeighborY="1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8BE8DE1-B7A5-4FA4-B09C-A44107F15F32}" type="pres">
      <dgm:prSet presAssocID="{ED5BE1B9-6713-4484-A41A-EC6F92693E4D}" presName="level3hierChild" presStyleCnt="0"/>
      <dgm:spPr/>
    </dgm:pt>
    <dgm:pt modelId="{02620251-9BEB-40B1-A76A-8B64CA5C1B26}" type="pres">
      <dgm:prSet presAssocID="{9AC7F5EA-534E-442C-8903-3A1A19790CF0}" presName="conn2-1" presStyleLbl="parChTrans1D4" presStyleIdx="8" presStyleCnt="10"/>
      <dgm:spPr/>
      <dgm:t>
        <a:bodyPr/>
        <a:lstStyle/>
        <a:p>
          <a:endParaRPr lang="fr-FR"/>
        </a:p>
      </dgm:t>
    </dgm:pt>
    <dgm:pt modelId="{5183C225-2E87-4B92-B362-81FA82DBD871}" type="pres">
      <dgm:prSet presAssocID="{9AC7F5EA-534E-442C-8903-3A1A19790CF0}" presName="connTx" presStyleLbl="parChTrans1D4" presStyleIdx="8" presStyleCnt="10"/>
      <dgm:spPr/>
      <dgm:t>
        <a:bodyPr/>
        <a:lstStyle/>
        <a:p>
          <a:endParaRPr lang="fr-FR"/>
        </a:p>
      </dgm:t>
    </dgm:pt>
    <dgm:pt modelId="{BD1B97AC-6528-47BC-BE6B-7809957E09B4}" type="pres">
      <dgm:prSet presAssocID="{B41600BB-45FF-4463-953F-C72CFBE90DD6}" presName="root2" presStyleCnt="0"/>
      <dgm:spPr/>
    </dgm:pt>
    <dgm:pt modelId="{F503DE88-9916-4025-A72F-36C9EAC4E07D}" type="pres">
      <dgm:prSet presAssocID="{B41600BB-45FF-4463-953F-C72CFBE90DD6}" presName="LevelTwoTextNode" presStyleLbl="node4" presStyleIdx="8" presStyleCnt="10" custLinFactY="-24625" custLinFactNeighborX="543" custLinFactNeighborY="-1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B54F809-EB38-4FDF-B1D7-2FD804F95867}" type="pres">
      <dgm:prSet presAssocID="{B41600BB-45FF-4463-953F-C72CFBE90DD6}" presName="level3hierChild" presStyleCnt="0"/>
      <dgm:spPr/>
    </dgm:pt>
    <dgm:pt modelId="{03AB21A0-3D17-482D-B78D-B5D7EFB880A8}" type="pres">
      <dgm:prSet presAssocID="{AF27E9DB-A9BF-4CB9-AC59-207674E3D525}" presName="conn2-1" presStyleLbl="parChTrans1D3" presStyleIdx="2" presStyleCnt="3"/>
      <dgm:spPr/>
      <dgm:t>
        <a:bodyPr/>
        <a:lstStyle/>
        <a:p>
          <a:endParaRPr lang="fr-FR"/>
        </a:p>
      </dgm:t>
    </dgm:pt>
    <dgm:pt modelId="{B88D3049-1DB1-4626-A07A-C66F84F8EFBC}" type="pres">
      <dgm:prSet presAssocID="{AF27E9DB-A9BF-4CB9-AC59-207674E3D525}" presName="connTx" presStyleLbl="parChTrans1D3" presStyleIdx="2" presStyleCnt="3"/>
      <dgm:spPr/>
      <dgm:t>
        <a:bodyPr/>
        <a:lstStyle/>
        <a:p>
          <a:endParaRPr lang="fr-FR"/>
        </a:p>
      </dgm:t>
    </dgm:pt>
    <dgm:pt modelId="{303189FA-744B-4E48-BAD9-40C37489BD9E}" type="pres">
      <dgm:prSet presAssocID="{D53BDF1A-6C54-4019-8136-7B15F90DB0C5}" presName="root2" presStyleCnt="0"/>
      <dgm:spPr/>
    </dgm:pt>
    <dgm:pt modelId="{6FDF4A52-8B8E-4191-9BF9-84EA70FA57B4}" type="pres">
      <dgm:prSet presAssocID="{D53BDF1A-6C54-4019-8136-7B15F90DB0C5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2606989-952C-4840-B175-77E18B34DD08}" type="pres">
      <dgm:prSet presAssocID="{D53BDF1A-6C54-4019-8136-7B15F90DB0C5}" presName="level3hierChild" presStyleCnt="0"/>
      <dgm:spPr/>
    </dgm:pt>
    <dgm:pt modelId="{6CD54101-D000-4C78-BC1E-2CD388985E94}" type="pres">
      <dgm:prSet presAssocID="{2DF50DC3-7A49-4C2E-98E2-CA687A9CEB83}" presName="conn2-1" presStyleLbl="parChTrans1D4" presStyleIdx="9" presStyleCnt="10"/>
      <dgm:spPr/>
      <dgm:t>
        <a:bodyPr/>
        <a:lstStyle/>
        <a:p>
          <a:endParaRPr lang="fr-FR"/>
        </a:p>
      </dgm:t>
    </dgm:pt>
    <dgm:pt modelId="{06A37E34-F9A7-4828-B6B9-80AD4CA21AF8}" type="pres">
      <dgm:prSet presAssocID="{2DF50DC3-7A49-4C2E-98E2-CA687A9CEB83}" presName="connTx" presStyleLbl="parChTrans1D4" presStyleIdx="9" presStyleCnt="10"/>
      <dgm:spPr/>
      <dgm:t>
        <a:bodyPr/>
        <a:lstStyle/>
        <a:p>
          <a:endParaRPr lang="fr-FR"/>
        </a:p>
      </dgm:t>
    </dgm:pt>
    <dgm:pt modelId="{19511CFE-E448-47AA-838D-F4E9CEEA6E09}" type="pres">
      <dgm:prSet presAssocID="{A29E3A29-DC61-4B28-8DDA-DE4B58F46B74}" presName="root2" presStyleCnt="0"/>
      <dgm:spPr/>
    </dgm:pt>
    <dgm:pt modelId="{021E17A1-AE33-4AA3-98EB-2A87E2DACFCB}" type="pres">
      <dgm:prSet presAssocID="{A29E3A29-DC61-4B28-8DDA-DE4B58F46B74}" presName="LevelTwoTextNode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04E1512-663F-453E-8C95-5BC8DEB9A9EF}" type="pres">
      <dgm:prSet presAssocID="{A29E3A29-DC61-4B28-8DDA-DE4B58F46B74}" presName="level3hierChild" presStyleCnt="0"/>
      <dgm:spPr/>
    </dgm:pt>
  </dgm:ptLst>
  <dgm:cxnLst>
    <dgm:cxn modelId="{850D4164-0D99-441D-8802-5E106ADD68C9}" type="presOf" srcId="{BE71DE50-D66C-499F-882E-4EF43676D1D4}" destId="{A69C21DD-2CA2-490B-8898-3B2C8B023898}" srcOrd="1" destOrd="0" presId="urn:microsoft.com/office/officeart/2005/8/layout/hierarchy2"/>
    <dgm:cxn modelId="{51E7E5A0-3208-445B-85AB-CCA1A32064B3}" srcId="{762295D4-0AD3-4837-A9C5-83E1E6F38322}" destId="{406B3850-74EE-4129-ABCD-5EC4DFB38D4A}" srcOrd="2" destOrd="0" parTransId="{4D1AF018-E736-449F-B182-7C82228DD2D5}" sibTransId="{58182169-C8F0-4E60-B46A-097E721B0222}"/>
    <dgm:cxn modelId="{CD0EF2DD-3648-4B8D-9D26-1639811F00CA}" type="presOf" srcId="{ED5BE1B9-6713-4484-A41A-EC6F92693E4D}" destId="{26C3FD1D-97F9-4308-8C60-8FF53581E09E}" srcOrd="0" destOrd="0" presId="urn:microsoft.com/office/officeart/2005/8/layout/hierarchy2"/>
    <dgm:cxn modelId="{13CA7268-FDA5-438B-B2B3-7E3225B7B8E7}" type="presOf" srcId="{A17D476A-C737-403F-B745-C6E3AC89E5BD}" destId="{247F233C-0631-4B56-9749-0498EF58C824}" srcOrd="0" destOrd="0" presId="urn:microsoft.com/office/officeart/2005/8/layout/hierarchy2"/>
    <dgm:cxn modelId="{F9E5FEA9-9C2C-49D6-9292-5B4AB5A8850D}" type="presOf" srcId="{73B35726-91AC-456C-9B6F-AD4F7D462A2C}" destId="{EA4AD2D0-B558-4CE3-9A4D-4C65E657FA16}" srcOrd="0" destOrd="0" presId="urn:microsoft.com/office/officeart/2005/8/layout/hierarchy2"/>
    <dgm:cxn modelId="{1032AB26-41FC-4012-8286-A26AF0AF5176}" type="presOf" srcId="{012A87ED-602F-40AA-A41B-3715D751FF71}" destId="{79213C66-CC7D-40AD-BFA2-C6667C4F46D8}" srcOrd="1" destOrd="0" presId="urn:microsoft.com/office/officeart/2005/8/layout/hierarchy2"/>
    <dgm:cxn modelId="{2FF476D9-A763-4085-92EB-D119D1E57411}" type="presOf" srcId="{AF27E9DB-A9BF-4CB9-AC59-207674E3D525}" destId="{B88D3049-1DB1-4626-A07A-C66F84F8EFBC}" srcOrd="1" destOrd="0" presId="urn:microsoft.com/office/officeart/2005/8/layout/hierarchy2"/>
    <dgm:cxn modelId="{328A5A17-45B6-4151-A830-25CEFCB07CEE}" type="presOf" srcId="{47FEEE9C-F5DA-45AE-9362-C7DD8B1CA300}" destId="{BAE67B5C-AF1D-46A1-9FD2-687A78DF1819}" srcOrd="0" destOrd="0" presId="urn:microsoft.com/office/officeart/2005/8/layout/hierarchy2"/>
    <dgm:cxn modelId="{DFF0FC56-D789-42B0-9788-D23E85AAF963}" srcId="{762295D4-0AD3-4837-A9C5-83E1E6F38322}" destId="{BF37B644-9906-46BB-9C73-79D76DF59865}" srcOrd="1" destOrd="0" parTransId="{47FEEE9C-F5DA-45AE-9362-C7DD8B1CA300}" sibTransId="{7FF07B61-68BA-45C9-B577-F79B20E6FF65}"/>
    <dgm:cxn modelId="{7ED232CF-8EE0-4CD3-B712-8BE7F4E663BF}" type="presOf" srcId="{EABD05F3-AAF8-4A90-9E64-EA416DEBAF89}" destId="{F0A90D37-D51B-45F6-991A-0D660B97BA33}" srcOrd="0" destOrd="0" presId="urn:microsoft.com/office/officeart/2005/8/layout/hierarchy2"/>
    <dgm:cxn modelId="{495CC5DD-3F71-4465-BC2D-FC887DDD33DC}" type="presOf" srcId="{21D8D884-0864-4B76-A5A1-D3104BCE31AD}" destId="{92F575A6-8CAA-4951-AA1C-836DE7842964}" srcOrd="0" destOrd="0" presId="urn:microsoft.com/office/officeart/2005/8/layout/hierarchy2"/>
    <dgm:cxn modelId="{73939EDC-DCF4-4E62-B378-83FEFEF51853}" srcId="{21D8D884-0864-4B76-A5A1-D3104BCE31AD}" destId="{2ADE4D6D-7682-41FB-AC74-74EB02D351F4}" srcOrd="1" destOrd="0" parTransId="{68AB34AD-7EFC-4A0E-9380-657E37526E2E}" sibTransId="{C67ED7A9-4619-4423-9BD2-9F302F7F206C}"/>
    <dgm:cxn modelId="{C9A8AB52-3E8C-4483-BE78-058138F12D55}" srcId="{762295D4-0AD3-4837-A9C5-83E1E6F38322}" destId="{A17D476A-C737-403F-B745-C6E3AC89E5BD}" srcOrd="0" destOrd="0" parTransId="{6B018490-E87C-4CC6-B7FD-BA10F074353A}" sibTransId="{BCE37A64-CD0B-4397-A8AE-64CA3E5FF0A2}"/>
    <dgm:cxn modelId="{50703F65-A347-4F98-BFFB-C2EC35F5A8BE}" type="presOf" srcId="{6B018490-E87C-4CC6-B7FD-BA10F074353A}" destId="{7F62334A-E43A-48BD-A3CF-445EACDEF74B}" srcOrd="0" destOrd="0" presId="urn:microsoft.com/office/officeart/2005/8/layout/hierarchy2"/>
    <dgm:cxn modelId="{7545611A-F344-4E3C-948F-D649E1957D33}" srcId="{BF37B644-9906-46BB-9C73-79D76DF59865}" destId="{EABD05F3-AAF8-4A90-9E64-EA416DEBAF89}" srcOrd="0" destOrd="0" parTransId="{C280195B-0785-4977-9971-89D768A79029}" sibTransId="{2659A7E0-477A-4E69-9C69-4BB19A33E82F}"/>
    <dgm:cxn modelId="{0D2D3B54-F459-42D9-B6A8-A7ED13422B7B}" type="presOf" srcId="{2DF50DC3-7A49-4C2E-98E2-CA687A9CEB83}" destId="{6CD54101-D000-4C78-BC1E-2CD388985E94}" srcOrd="0" destOrd="0" presId="urn:microsoft.com/office/officeart/2005/8/layout/hierarchy2"/>
    <dgm:cxn modelId="{9E7C4C07-937D-4372-8FE7-7AF201BD97FF}" type="presOf" srcId="{6B018490-E87C-4CC6-B7FD-BA10F074353A}" destId="{07FEE0F9-D5F7-4C3D-B6C2-DE87CDBD7328}" srcOrd="1" destOrd="0" presId="urn:microsoft.com/office/officeart/2005/8/layout/hierarchy2"/>
    <dgm:cxn modelId="{E686B281-14DE-45E2-A49A-262BB37D4FB1}" srcId="{B2411D41-FD33-4388-8DDA-9A2EF0BE62D3}" destId="{21D8D884-0864-4B76-A5A1-D3104BCE31AD}" srcOrd="0" destOrd="0" parTransId="{529EF737-31B0-440F-A258-8EF37AFE039E}" sibTransId="{0E7A697C-FED3-44F5-89ED-3498B238B259}"/>
    <dgm:cxn modelId="{271D37D6-006F-4F53-8F1E-DD519AB1FB77}" type="presOf" srcId="{FBB699BC-7683-4FDE-8119-D89F703A2799}" destId="{3F5C60B5-7F3A-4B6A-B851-39FA00BABE84}" srcOrd="1" destOrd="0" presId="urn:microsoft.com/office/officeart/2005/8/layout/hierarchy2"/>
    <dgm:cxn modelId="{F8AD141D-981C-4C6E-81F4-C62E8CBCD467}" type="presOf" srcId="{406B3850-74EE-4129-ABCD-5EC4DFB38D4A}" destId="{553EAAB4-C216-4DD9-BEAC-F1BB7911B05E}" srcOrd="0" destOrd="0" presId="urn:microsoft.com/office/officeart/2005/8/layout/hierarchy2"/>
    <dgm:cxn modelId="{5D028EB3-025C-4431-87F5-CD6B25E609CB}" type="presOf" srcId="{90114416-453B-4F71-8647-08771FB3124F}" destId="{9850ACA1-65B9-4EF5-B80B-8B5FF5A4BB49}" srcOrd="0" destOrd="0" presId="urn:microsoft.com/office/officeart/2005/8/layout/hierarchy2"/>
    <dgm:cxn modelId="{C491C874-6D08-4974-9021-D7111CA8F5BF}" type="presOf" srcId="{FBB699BC-7683-4FDE-8119-D89F703A2799}" destId="{5489A51B-C91C-4374-BB31-2CC90370E46D}" srcOrd="0" destOrd="0" presId="urn:microsoft.com/office/officeart/2005/8/layout/hierarchy2"/>
    <dgm:cxn modelId="{708CA2A4-53DB-440B-8A79-3E9606F70C30}" srcId="{A17D476A-C737-403F-B745-C6E3AC89E5BD}" destId="{C3A70BEF-7277-4C06-9917-399BA68A8B43}" srcOrd="0" destOrd="0" parTransId="{BE71DE50-D66C-499F-882E-4EF43676D1D4}" sibTransId="{3F3A34A2-696C-4CAF-A96D-514F8BEC01F4}"/>
    <dgm:cxn modelId="{091F8204-660A-46F8-957B-6346B1A1B2D5}" type="presOf" srcId="{4D1AF018-E736-449F-B182-7C82228DD2D5}" destId="{00FCDBAC-CC7F-4737-ABAE-0CE34E9C2872}" srcOrd="1" destOrd="0" presId="urn:microsoft.com/office/officeart/2005/8/layout/hierarchy2"/>
    <dgm:cxn modelId="{50169DF7-0B33-45FE-8DFB-CC8A6EB916F4}" type="presOf" srcId="{2DF50DC3-7A49-4C2E-98E2-CA687A9CEB83}" destId="{06A37E34-F9A7-4828-B6B9-80AD4CA21AF8}" srcOrd="1" destOrd="0" presId="urn:microsoft.com/office/officeart/2005/8/layout/hierarchy2"/>
    <dgm:cxn modelId="{C3590F56-0000-48A4-9CD2-28D8A39C30B9}" type="presOf" srcId="{762295D4-0AD3-4837-A9C5-83E1E6F38322}" destId="{4760EA5B-D3C6-43C4-A858-FF836F0A65F5}" srcOrd="0" destOrd="0" presId="urn:microsoft.com/office/officeart/2005/8/layout/hierarchy2"/>
    <dgm:cxn modelId="{C7D07B3A-B07E-4BE0-822A-5BE1A24F5941}" srcId="{D53BDF1A-6C54-4019-8136-7B15F90DB0C5}" destId="{A29E3A29-DC61-4B28-8DDA-DE4B58F46B74}" srcOrd="0" destOrd="0" parTransId="{2DF50DC3-7A49-4C2E-98E2-CA687A9CEB83}" sibTransId="{31E36AA5-2544-4E51-919D-62F6ACD95141}"/>
    <dgm:cxn modelId="{A62A61EF-A9F0-4B3A-8B26-E7A6E89395C7}" srcId="{90114416-453B-4F71-8647-08771FB3124F}" destId="{D53BDF1A-6C54-4019-8136-7B15F90DB0C5}" srcOrd="1" destOrd="0" parTransId="{AF27E9DB-A9BF-4CB9-AC59-207674E3D525}" sibTransId="{C5262ECE-D5C7-4F69-A157-EA462140D82F}"/>
    <dgm:cxn modelId="{198898B3-35A6-4786-B884-0147306517F3}" type="presOf" srcId="{B2411D41-FD33-4388-8DDA-9A2EF0BE62D3}" destId="{42301A78-16F9-45D9-AA52-0F045B6BEBCC}" srcOrd="0" destOrd="0" presId="urn:microsoft.com/office/officeart/2005/8/layout/hierarchy2"/>
    <dgm:cxn modelId="{96D6BC2B-503D-4437-8EE0-68D28CC945B7}" type="presOf" srcId="{BE71DE50-D66C-499F-882E-4EF43676D1D4}" destId="{BDE3C34E-1FE8-44CC-8CC3-8374E57776E2}" srcOrd="0" destOrd="0" presId="urn:microsoft.com/office/officeart/2005/8/layout/hierarchy2"/>
    <dgm:cxn modelId="{3A60AAC8-B6B7-4273-99C1-81E7E3DCA839}" type="presOf" srcId="{32895E7D-ED53-4EFE-B15A-B0E609DE8702}" destId="{D4E9EF23-B402-4E3B-92CE-CBD09B0E74D6}" srcOrd="0" destOrd="0" presId="urn:microsoft.com/office/officeart/2005/8/layout/hierarchy2"/>
    <dgm:cxn modelId="{89B82D25-9670-44F0-8993-7CFA74D00DD1}" type="presOf" srcId="{529EF737-31B0-440F-A258-8EF37AFE039E}" destId="{D42E9789-0828-4B78-972B-E89713FA7586}" srcOrd="0" destOrd="0" presId="urn:microsoft.com/office/officeart/2005/8/layout/hierarchy2"/>
    <dgm:cxn modelId="{2602B996-6199-47B1-9AEF-2D658D58FA3D}" type="presOf" srcId="{47FEEE9C-F5DA-45AE-9362-C7DD8B1CA300}" destId="{2C4DE146-794B-4FA7-8A9C-C5B4CD0366A2}" srcOrd="1" destOrd="0" presId="urn:microsoft.com/office/officeart/2005/8/layout/hierarchy2"/>
    <dgm:cxn modelId="{8633681C-AEA7-468E-84E6-6CDBD351CC9A}" srcId="{C0012E6C-6B87-4C25-8155-3E1CCCB6D866}" destId="{B2411D41-FD33-4388-8DDA-9A2EF0BE62D3}" srcOrd="0" destOrd="0" parTransId="{012A87ED-602F-40AA-A41B-3715D751FF71}" sibTransId="{C2439E3F-ADA7-489B-98C9-3F18B6710484}"/>
    <dgm:cxn modelId="{15D7E787-0F41-4928-9A18-C54AE0740844}" type="presOf" srcId="{68AB34AD-7EFC-4A0E-9380-657E37526E2E}" destId="{BE567593-49BB-45C1-8834-A7EBEF4460B1}" srcOrd="1" destOrd="0" presId="urn:microsoft.com/office/officeart/2005/8/layout/hierarchy2"/>
    <dgm:cxn modelId="{BE514825-C941-44B1-92D4-18B9FEB09AF8}" srcId="{C0012E6C-6B87-4C25-8155-3E1CCCB6D866}" destId="{90114416-453B-4F71-8647-08771FB3124F}" srcOrd="1" destOrd="0" parTransId="{73B35726-91AC-456C-9B6F-AD4F7D462A2C}" sibTransId="{93C33421-F42B-4198-BD9A-4033409D0C99}"/>
    <dgm:cxn modelId="{789DFE9C-D703-4949-A7D8-1CD96633474A}" type="presOf" srcId="{9AC7F5EA-534E-442C-8903-3A1A19790CF0}" destId="{02620251-9BEB-40B1-A76A-8B64CA5C1B26}" srcOrd="0" destOrd="0" presId="urn:microsoft.com/office/officeart/2005/8/layout/hierarchy2"/>
    <dgm:cxn modelId="{9D2CA208-BB83-4D5A-9FE5-DA19666F5EDD}" type="presOf" srcId="{73B35726-91AC-456C-9B6F-AD4F7D462A2C}" destId="{911F5F27-E02F-4C0D-93C9-DDA4E8325869}" srcOrd="1" destOrd="0" presId="urn:microsoft.com/office/officeart/2005/8/layout/hierarchy2"/>
    <dgm:cxn modelId="{98C4A03D-CB91-4A23-89AA-E78FD966943E}" type="presOf" srcId="{A29E3A29-DC61-4B28-8DDA-DE4B58F46B74}" destId="{021E17A1-AE33-4AA3-98EB-2A87E2DACFCB}" srcOrd="0" destOrd="0" presId="urn:microsoft.com/office/officeart/2005/8/layout/hierarchy2"/>
    <dgm:cxn modelId="{F2651646-F42B-4736-A9E1-BF8CB886B189}" type="presOf" srcId="{60DFCD56-31CF-45E4-9B83-82217E54DFCA}" destId="{D08976C7-B1FB-4832-8933-82DC9094141B}" srcOrd="1" destOrd="0" presId="urn:microsoft.com/office/officeart/2005/8/layout/hierarchy2"/>
    <dgm:cxn modelId="{3CA50682-85CB-4F0A-8540-07BD6127E286}" srcId="{23B003EB-E8C3-4648-A50D-2C5B3AD32E5F}" destId="{C0012E6C-6B87-4C25-8155-3E1CCCB6D866}" srcOrd="0" destOrd="0" parTransId="{78CC156D-845A-4C8D-A017-033C0C8366CA}" sibTransId="{35014676-C065-4DB1-8AB6-C70D47EB7616}"/>
    <dgm:cxn modelId="{ED2CF934-251A-4FD2-9D32-B19CFF101C03}" type="presOf" srcId="{D53BDF1A-6C54-4019-8136-7B15F90DB0C5}" destId="{6FDF4A52-8B8E-4191-9BF9-84EA70FA57B4}" srcOrd="0" destOrd="0" presId="urn:microsoft.com/office/officeart/2005/8/layout/hierarchy2"/>
    <dgm:cxn modelId="{85A2FCCA-02AE-432E-842C-D89F3F71EA06}" type="presOf" srcId="{AF27E9DB-A9BF-4CB9-AC59-207674E3D525}" destId="{03AB21A0-3D17-482D-B78D-B5D7EFB880A8}" srcOrd="0" destOrd="0" presId="urn:microsoft.com/office/officeart/2005/8/layout/hierarchy2"/>
    <dgm:cxn modelId="{161F93DD-E74F-4BB6-BFE7-C6CF76DFE8E0}" type="presOf" srcId="{23B003EB-E8C3-4648-A50D-2C5B3AD32E5F}" destId="{6C788818-C31C-4981-AE3D-570604BF592C}" srcOrd="0" destOrd="0" presId="urn:microsoft.com/office/officeart/2005/8/layout/hierarchy2"/>
    <dgm:cxn modelId="{0D34C0D8-DCE7-4983-AF90-88D88F8C71A3}" type="presOf" srcId="{BF37B644-9906-46BB-9C73-79D76DF59865}" destId="{10A18560-DF2C-4838-8C7C-5421BE660B11}" srcOrd="0" destOrd="0" presId="urn:microsoft.com/office/officeart/2005/8/layout/hierarchy2"/>
    <dgm:cxn modelId="{114FABA8-B22F-4609-91F5-D6BC0B454929}" type="presOf" srcId="{32895E7D-ED53-4EFE-B15A-B0E609DE8702}" destId="{2D0FE170-E436-4291-98D0-2BDE20232309}" srcOrd="1" destOrd="0" presId="urn:microsoft.com/office/officeart/2005/8/layout/hierarchy2"/>
    <dgm:cxn modelId="{14FAFF2D-83E0-45A3-8A25-2248BC21D1F0}" type="presOf" srcId="{4D1AF018-E736-449F-B182-7C82228DD2D5}" destId="{FCFBC5EA-1B97-4B32-ABB7-69B54D05E234}" srcOrd="0" destOrd="0" presId="urn:microsoft.com/office/officeart/2005/8/layout/hierarchy2"/>
    <dgm:cxn modelId="{078145CA-D29A-4D4D-A00F-3BB8A3362CF6}" type="presOf" srcId="{C447A719-ECF0-4E03-BFCA-D3515CC7F043}" destId="{1A1D3D61-5A10-4C95-AE45-C298AFCC4860}" srcOrd="0" destOrd="0" presId="urn:microsoft.com/office/officeart/2005/8/layout/hierarchy2"/>
    <dgm:cxn modelId="{35F389ED-F213-4F6D-AF0C-737D1E271CE3}" type="presOf" srcId="{012A87ED-602F-40AA-A41B-3715D751FF71}" destId="{0800C711-589A-4117-8A10-FB9810A2D121}" srcOrd="0" destOrd="0" presId="urn:microsoft.com/office/officeart/2005/8/layout/hierarchy2"/>
    <dgm:cxn modelId="{6A03C408-3681-4D15-B5BF-46A4A2B6339A}" type="presOf" srcId="{C280195B-0785-4977-9971-89D768A79029}" destId="{9D3CCF7D-4C72-4733-B4B5-5B8BAA79E624}" srcOrd="0" destOrd="0" presId="urn:microsoft.com/office/officeart/2005/8/layout/hierarchy2"/>
    <dgm:cxn modelId="{76C7EDC0-E224-4440-8BDD-EC4FD86CCD64}" srcId="{406B3850-74EE-4129-ABCD-5EC4DFB38D4A}" destId="{ED5BE1B9-6713-4484-A41A-EC6F92693E4D}" srcOrd="0" destOrd="0" parTransId="{FBB699BC-7683-4FDE-8119-D89F703A2799}" sibTransId="{99DD80B7-D7F4-4DD5-A7D4-0D61D9DE1B2D}"/>
    <dgm:cxn modelId="{0C1CAA53-4D6C-4DD6-874D-8C5E5D83F3D6}" type="presOf" srcId="{60DFCD56-31CF-45E4-9B83-82217E54DFCA}" destId="{336A5205-77A2-4BF2-8AE9-C935C9DC48F6}" srcOrd="0" destOrd="0" presId="urn:microsoft.com/office/officeart/2005/8/layout/hierarchy2"/>
    <dgm:cxn modelId="{9B63A9DC-595A-491C-A146-CF1CEDBFEE34}" srcId="{406B3850-74EE-4129-ABCD-5EC4DFB38D4A}" destId="{B41600BB-45FF-4463-953F-C72CFBE90DD6}" srcOrd="1" destOrd="0" parTransId="{9AC7F5EA-534E-442C-8903-3A1A19790CF0}" sibTransId="{A182EA62-2F39-4669-808F-D358DB8BDF1D}"/>
    <dgm:cxn modelId="{C385AE88-470E-4D0B-BE82-762341E4B1CF}" type="presOf" srcId="{C280195B-0785-4977-9971-89D768A79029}" destId="{A420C753-CC40-4088-92BD-D4B30C613CF8}" srcOrd="1" destOrd="0" presId="urn:microsoft.com/office/officeart/2005/8/layout/hierarchy2"/>
    <dgm:cxn modelId="{D351BCF5-6BA0-45D5-A2A7-249E1BDC0A44}" type="presOf" srcId="{C3A70BEF-7277-4C06-9917-399BA68A8B43}" destId="{74BDDE2C-355A-4321-9A6D-C3AED96BA433}" srcOrd="0" destOrd="0" presId="urn:microsoft.com/office/officeart/2005/8/layout/hierarchy2"/>
    <dgm:cxn modelId="{E05AF0C1-55CD-48E2-88B6-6F2EBCBFF14B}" srcId="{90114416-453B-4F71-8647-08771FB3124F}" destId="{762295D4-0AD3-4837-A9C5-83E1E6F38322}" srcOrd="0" destOrd="0" parTransId="{32895E7D-ED53-4EFE-B15A-B0E609DE8702}" sibTransId="{9729A610-A232-418B-9A16-5F6F705992C8}"/>
    <dgm:cxn modelId="{2C7FC894-FE4A-425A-ADDD-0846FF1D500F}" type="presOf" srcId="{C0012E6C-6B87-4C25-8155-3E1CCCB6D866}" destId="{8D4F98BF-A58A-4602-8DFC-BFADB56BDD45}" srcOrd="0" destOrd="0" presId="urn:microsoft.com/office/officeart/2005/8/layout/hierarchy2"/>
    <dgm:cxn modelId="{15799CF9-1585-4220-87D4-85A7CEAFD9B3}" type="presOf" srcId="{2ADE4D6D-7682-41FB-AC74-74EB02D351F4}" destId="{549792B9-0D18-4026-BD7D-0B6CA24468AE}" srcOrd="0" destOrd="0" presId="urn:microsoft.com/office/officeart/2005/8/layout/hierarchy2"/>
    <dgm:cxn modelId="{CB4C7D68-92C6-4C96-8EF6-BE1AA7F6CE96}" type="presOf" srcId="{68AB34AD-7EFC-4A0E-9380-657E37526E2E}" destId="{231D7887-44B7-4EE5-A964-21E22DCCA4A5}" srcOrd="0" destOrd="0" presId="urn:microsoft.com/office/officeart/2005/8/layout/hierarchy2"/>
    <dgm:cxn modelId="{8884BA6D-F2EB-4DF0-A01C-1732D7F474FA}" type="presOf" srcId="{529EF737-31B0-440F-A258-8EF37AFE039E}" destId="{9BC434A8-E1A7-4DB8-8D18-0467333460E0}" srcOrd="1" destOrd="0" presId="urn:microsoft.com/office/officeart/2005/8/layout/hierarchy2"/>
    <dgm:cxn modelId="{998F7D37-24DF-4742-842F-CEAD1143EDC3}" type="presOf" srcId="{B41600BB-45FF-4463-953F-C72CFBE90DD6}" destId="{F503DE88-9916-4025-A72F-36C9EAC4E07D}" srcOrd="0" destOrd="0" presId="urn:microsoft.com/office/officeart/2005/8/layout/hierarchy2"/>
    <dgm:cxn modelId="{DF01A5A4-CF67-48AC-8DDD-AF68EBEE5484}" type="presOf" srcId="{9AC7F5EA-534E-442C-8903-3A1A19790CF0}" destId="{5183C225-2E87-4B92-B362-81FA82DBD871}" srcOrd="1" destOrd="0" presId="urn:microsoft.com/office/officeart/2005/8/layout/hierarchy2"/>
    <dgm:cxn modelId="{404DDA39-14B4-49AA-8831-AE25F26A0641}" srcId="{21D8D884-0864-4B76-A5A1-D3104BCE31AD}" destId="{C447A719-ECF0-4E03-BFCA-D3515CC7F043}" srcOrd="0" destOrd="0" parTransId="{60DFCD56-31CF-45E4-9B83-82217E54DFCA}" sibTransId="{E41C7A12-0529-4DFE-B512-39D41A1C8D2B}"/>
    <dgm:cxn modelId="{5799B5C9-4C14-488B-AED4-E9228C7C0896}" type="presParOf" srcId="{6C788818-C31C-4981-AE3D-570604BF592C}" destId="{8FF0F3E9-3FBD-490B-869D-3625CAAA23F3}" srcOrd="0" destOrd="0" presId="urn:microsoft.com/office/officeart/2005/8/layout/hierarchy2"/>
    <dgm:cxn modelId="{5D44528C-99C5-4C3C-BBC5-BC17F1034650}" type="presParOf" srcId="{8FF0F3E9-3FBD-490B-869D-3625CAAA23F3}" destId="{8D4F98BF-A58A-4602-8DFC-BFADB56BDD45}" srcOrd="0" destOrd="0" presId="urn:microsoft.com/office/officeart/2005/8/layout/hierarchy2"/>
    <dgm:cxn modelId="{EAC63E23-DF9E-4BE3-8FB0-CF41AF71995C}" type="presParOf" srcId="{8FF0F3E9-3FBD-490B-869D-3625CAAA23F3}" destId="{F4DAB331-DB7E-453F-8C7A-F7637EF2F984}" srcOrd="1" destOrd="0" presId="urn:microsoft.com/office/officeart/2005/8/layout/hierarchy2"/>
    <dgm:cxn modelId="{4E12B8A5-A48A-4911-B42C-ECD6D4DD238B}" type="presParOf" srcId="{F4DAB331-DB7E-453F-8C7A-F7637EF2F984}" destId="{0800C711-589A-4117-8A10-FB9810A2D121}" srcOrd="0" destOrd="0" presId="urn:microsoft.com/office/officeart/2005/8/layout/hierarchy2"/>
    <dgm:cxn modelId="{14B8BD55-73AE-4FC2-AB94-ED54D1D48F19}" type="presParOf" srcId="{0800C711-589A-4117-8A10-FB9810A2D121}" destId="{79213C66-CC7D-40AD-BFA2-C6667C4F46D8}" srcOrd="0" destOrd="0" presId="urn:microsoft.com/office/officeart/2005/8/layout/hierarchy2"/>
    <dgm:cxn modelId="{74C20190-509B-44C0-A99E-7D6D6F087CE5}" type="presParOf" srcId="{F4DAB331-DB7E-453F-8C7A-F7637EF2F984}" destId="{B983D980-AA94-4748-A338-A1D0DBF14AF9}" srcOrd="1" destOrd="0" presId="urn:microsoft.com/office/officeart/2005/8/layout/hierarchy2"/>
    <dgm:cxn modelId="{93F42135-6046-43F6-98CA-9220AF472047}" type="presParOf" srcId="{B983D980-AA94-4748-A338-A1D0DBF14AF9}" destId="{42301A78-16F9-45D9-AA52-0F045B6BEBCC}" srcOrd="0" destOrd="0" presId="urn:microsoft.com/office/officeart/2005/8/layout/hierarchy2"/>
    <dgm:cxn modelId="{ED63C566-6EC1-4B63-8CB3-520BF64E056F}" type="presParOf" srcId="{B983D980-AA94-4748-A338-A1D0DBF14AF9}" destId="{F5319447-7CE7-4D3D-96E6-A7CD42068C10}" srcOrd="1" destOrd="0" presId="urn:microsoft.com/office/officeart/2005/8/layout/hierarchy2"/>
    <dgm:cxn modelId="{2325357F-E7E1-41AA-AF41-3B914A54B0CD}" type="presParOf" srcId="{F5319447-7CE7-4D3D-96E6-A7CD42068C10}" destId="{D42E9789-0828-4B78-972B-E89713FA7586}" srcOrd="0" destOrd="0" presId="urn:microsoft.com/office/officeart/2005/8/layout/hierarchy2"/>
    <dgm:cxn modelId="{0BBDC466-DDBA-4AA1-9041-BAFCDC5F87BC}" type="presParOf" srcId="{D42E9789-0828-4B78-972B-E89713FA7586}" destId="{9BC434A8-E1A7-4DB8-8D18-0467333460E0}" srcOrd="0" destOrd="0" presId="urn:microsoft.com/office/officeart/2005/8/layout/hierarchy2"/>
    <dgm:cxn modelId="{48B2B73B-8D68-4517-85D3-255A78D65853}" type="presParOf" srcId="{F5319447-7CE7-4D3D-96E6-A7CD42068C10}" destId="{684418BA-6712-49AA-9546-0F5048EA9E55}" srcOrd="1" destOrd="0" presId="urn:microsoft.com/office/officeart/2005/8/layout/hierarchy2"/>
    <dgm:cxn modelId="{B49F8CAD-523B-4C5B-8190-1A37578AC4D5}" type="presParOf" srcId="{684418BA-6712-49AA-9546-0F5048EA9E55}" destId="{92F575A6-8CAA-4951-AA1C-836DE7842964}" srcOrd="0" destOrd="0" presId="urn:microsoft.com/office/officeart/2005/8/layout/hierarchy2"/>
    <dgm:cxn modelId="{2BCB974C-F7B8-4933-9001-9A7A022F16B8}" type="presParOf" srcId="{684418BA-6712-49AA-9546-0F5048EA9E55}" destId="{48DAD6FB-301E-4236-9DE0-C2C488EB539B}" srcOrd="1" destOrd="0" presId="urn:microsoft.com/office/officeart/2005/8/layout/hierarchy2"/>
    <dgm:cxn modelId="{D0FCE568-8DBB-467B-9841-C7A5C9072CF9}" type="presParOf" srcId="{48DAD6FB-301E-4236-9DE0-C2C488EB539B}" destId="{336A5205-77A2-4BF2-8AE9-C935C9DC48F6}" srcOrd="0" destOrd="0" presId="urn:microsoft.com/office/officeart/2005/8/layout/hierarchy2"/>
    <dgm:cxn modelId="{4319C9CE-6ED0-46F4-B76B-C27010968E97}" type="presParOf" srcId="{336A5205-77A2-4BF2-8AE9-C935C9DC48F6}" destId="{D08976C7-B1FB-4832-8933-82DC9094141B}" srcOrd="0" destOrd="0" presId="urn:microsoft.com/office/officeart/2005/8/layout/hierarchy2"/>
    <dgm:cxn modelId="{4C9F67E5-73A4-47DD-8CCC-830C38AC14DF}" type="presParOf" srcId="{48DAD6FB-301E-4236-9DE0-C2C488EB539B}" destId="{2DB20900-9129-4617-B2BD-FC6CA3C35E87}" srcOrd="1" destOrd="0" presId="urn:microsoft.com/office/officeart/2005/8/layout/hierarchy2"/>
    <dgm:cxn modelId="{4299F768-A2D5-401A-B29D-957AD4122895}" type="presParOf" srcId="{2DB20900-9129-4617-B2BD-FC6CA3C35E87}" destId="{1A1D3D61-5A10-4C95-AE45-C298AFCC4860}" srcOrd="0" destOrd="0" presId="urn:microsoft.com/office/officeart/2005/8/layout/hierarchy2"/>
    <dgm:cxn modelId="{6363D637-8ED3-407C-9043-B66D1E7E3896}" type="presParOf" srcId="{2DB20900-9129-4617-B2BD-FC6CA3C35E87}" destId="{53382870-664A-4398-AD47-97E9F930FA7D}" srcOrd="1" destOrd="0" presId="urn:microsoft.com/office/officeart/2005/8/layout/hierarchy2"/>
    <dgm:cxn modelId="{70A4D15B-06FB-49FB-8F44-34062C717797}" type="presParOf" srcId="{48DAD6FB-301E-4236-9DE0-C2C488EB539B}" destId="{231D7887-44B7-4EE5-A964-21E22DCCA4A5}" srcOrd="2" destOrd="0" presId="urn:microsoft.com/office/officeart/2005/8/layout/hierarchy2"/>
    <dgm:cxn modelId="{57903FC9-C844-4AC0-B8AC-19A1C96C1D0A}" type="presParOf" srcId="{231D7887-44B7-4EE5-A964-21E22DCCA4A5}" destId="{BE567593-49BB-45C1-8834-A7EBEF4460B1}" srcOrd="0" destOrd="0" presId="urn:microsoft.com/office/officeart/2005/8/layout/hierarchy2"/>
    <dgm:cxn modelId="{2E367F39-1E07-406F-981D-5BE95559DB2F}" type="presParOf" srcId="{48DAD6FB-301E-4236-9DE0-C2C488EB539B}" destId="{3D96631E-D639-4608-A76E-FBBBDB8466D0}" srcOrd="3" destOrd="0" presId="urn:microsoft.com/office/officeart/2005/8/layout/hierarchy2"/>
    <dgm:cxn modelId="{86FEC904-D24B-4163-AF6C-429BE0102FED}" type="presParOf" srcId="{3D96631E-D639-4608-A76E-FBBBDB8466D0}" destId="{549792B9-0D18-4026-BD7D-0B6CA24468AE}" srcOrd="0" destOrd="0" presId="urn:microsoft.com/office/officeart/2005/8/layout/hierarchy2"/>
    <dgm:cxn modelId="{70BD23E0-2237-4FFB-B848-851EA7373E94}" type="presParOf" srcId="{3D96631E-D639-4608-A76E-FBBBDB8466D0}" destId="{086C3549-E1EA-43FA-9E48-9D5CEB6DCB49}" srcOrd="1" destOrd="0" presId="urn:microsoft.com/office/officeart/2005/8/layout/hierarchy2"/>
    <dgm:cxn modelId="{AE483848-88B4-46C4-B7D2-AE67C7F55105}" type="presParOf" srcId="{F4DAB331-DB7E-453F-8C7A-F7637EF2F984}" destId="{EA4AD2D0-B558-4CE3-9A4D-4C65E657FA16}" srcOrd="2" destOrd="0" presId="urn:microsoft.com/office/officeart/2005/8/layout/hierarchy2"/>
    <dgm:cxn modelId="{71FB8A29-3AB7-4A4B-83A1-F2AE50A7EAC2}" type="presParOf" srcId="{EA4AD2D0-B558-4CE3-9A4D-4C65E657FA16}" destId="{911F5F27-E02F-4C0D-93C9-DDA4E8325869}" srcOrd="0" destOrd="0" presId="urn:microsoft.com/office/officeart/2005/8/layout/hierarchy2"/>
    <dgm:cxn modelId="{A17656BA-B3C2-44F6-9064-0FCA223B3327}" type="presParOf" srcId="{F4DAB331-DB7E-453F-8C7A-F7637EF2F984}" destId="{F399A8A5-343A-4A57-9CBC-8A0FDC2355AD}" srcOrd="3" destOrd="0" presId="urn:microsoft.com/office/officeart/2005/8/layout/hierarchy2"/>
    <dgm:cxn modelId="{48733EDC-D22E-453A-9DF8-5A1E66944257}" type="presParOf" srcId="{F399A8A5-343A-4A57-9CBC-8A0FDC2355AD}" destId="{9850ACA1-65B9-4EF5-B80B-8B5FF5A4BB49}" srcOrd="0" destOrd="0" presId="urn:microsoft.com/office/officeart/2005/8/layout/hierarchy2"/>
    <dgm:cxn modelId="{2F315DF0-DF95-4CEE-9B86-855B38EC7631}" type="presParOf" srcId="{F399A8A5-343A-4A57-9CBC-8A0FDC2355AD}" destId="{395163BC-670A-495F-837F-1F2EFB93C790}" srcOrd="1" destOrd="0" presId="urn:microsoft.com/office/officeart/2005/8/layout/hierarchy2"/>
    <dgm:cxn modelId="{0D50EAB5-6E64-4509-983C-D05F9D20DCEA}" type="presParOf" srcId="{395163BC-670A-495F-837F-1F2EFB93C790}" destId="{D4E9EF23-B402-4E3B-92CE-CBD09B0E74D6}" srcOrd="0" destOrd="0" presId="urn:microsoft.com/office/officeart/2005/8/layout/hierarchy2"/>
    <dgm:cxn modelId="{84173C07-3C25-4A77-8AF2-8461FFAE24A4}" type="presParOf" srcId="{D4E9EF23-B402-4E3B-92CE-CBD09B0E74D6}" destId="{2D0FE170-E436-4291-98D0-2BDE20232309}" srcOrd="0" destOrd="0" presId="urn:microsoft.com/office/officeart/2005/8/layout/hierarchy2"/>
    <dgm:cxn modelId="{1EBB1434-1C37-43CE-A69D-169FE8E30194}" type="presParOf" srcId="{395163BC-670A-495F-837F-1F2EFB93C790}" destId="{2959FA37-9107-419C-AD44-FAB1D26328FF}" srcOrd="1" destOrd="0" presId="urn:microsoft.com/office/officeart/2005/8/layout/hierarchy2"/>
    <dgm:cxn modelId="{CD0BC959-0955-4EE5-9F3E-0F4EA873B77C}" type="presParOf" srcId="{2959FA37-9107-419C-AD44-FAB1D26328FF}" destId="{4760EA5B-D3C6-43C4-A858-FF836F0A65F5}" srcOrd="0" destOrd="0" presId="urn:microsoft.com/office/officeart/2005/8/layout/hierarchy2"/>
    <dgm:cxn modelId="{9A3A3150-2A7D-4224-A963-4DC86E274C00}" type="presParOf" srcId="{2959FA37-9107-419C-AD44-FAB1D26328FF}" destId="{7EB6EC31-BC26-4118-8D8D-A60A34656E6A}" srcOrd="1" destOrd="0" presId="urn:microsoft.com/office/officeart/2005/8/layout/hierarchy2"/>
    <dgm:cxn modelId="{34CF1845-7E29-4C3D-8EC1-EE2988FD14CF}" type="presParOf" srcId="{7EB6EC31-BC26-4118-8D8D-A60A34656E6A}" destId="{7F62334A-E43A-48BD-A3CF-445EACDEF74B}" srcOrd="0" destOrd="0" presId="urn:microsoft.com/office/officeart/2005/8/layout/hierarchy2"/>
    <dgm:cxn modelId="{35C0E973-A6BF-4774-85E9-A1B21EDE04EF}" type="presParOf" srcId="{7F62334A-E43A-48BD-A3CF-445EACDEF74B}" destId="{07FEE0F9-D5F7-4C3D-B6C2-DE87CDBD7328}" srcOrd="0" destOrd="0" presId="urn:microsoft.com/office/officeart/2005/8/layout/hierarchy2"/>
    <dgm:cxn modelId="{E1DE1373-4CBC-42AE-A16D-07165859AAC9}" type="presParOf" srcId="{7EB6EC31-BC26-4118-8D8D-A60A34656E6A}" destId="{850D4868-BDE2-43F8-A262-9ECAA43440B2}" srcOrd="1" destOrd="0" presId="urn:microsoft.com/office/officeart/2005/8/layout/hierarchy2"/>
    <dgm:cxn modelId="{11EFF6C8-4196-472F-AA45-F122D4C36942}" type="presParOf" srcId="{850D4868-BDE2-43F8-A262-9ECAA43440B2}" destId="{247F233C-0631-4B56-9749-0498EF58C824}" srcOrd="0" destOrd="0" presId="urn:microsoft.com/office/officeart/2005/8/layout/hierarchy2"/>
    <dgm:cxn modelId="{F4EB5E1C-8089-4BC6-A1FA-42883CDEC828}" type="presParOf" srcId="{850D4868-BDE2-43F8-A262-9ECAA43440B2}" destId="{50026F30-9DC1-4A75-94AD-3B03EB4BAEEF}" srcOrd="1" destOrd="0" presId="urn:microsoft.com/office/officeart/2005/8/layout/hierarchy2"/>
    <dgm:cxn modelId="{ABB7A821-5501-4565-9954-1A7103C85EB5}" type="presParOf" srcId="{50026F30-9DC1-4A75-94AD-3B03EB4BAEEF}" destId="{BDE3C34E-1FE8-44CC-8CC3-8374E57776E2}" srcOrd="0" destOrd="0" presId="urn:microsoft.com/office/officeart/2005/8/layout/hierarchy2"/>
    <dgm:cxn modelId="{508D61BB-8E6F-405A-B8A1-C239E2CA9CC4}" type="presParOf" srcId="{BDE3C34E-1FE8-44CC-8CC3-8374E57776E2}" destId="{A69C21DD-2CA2-490B-8898-3B2C8B023898}" srcOrd="0" destOrd="0" presId="urn:microsoft.com/office/officeart/2005/8/layout/hierarchy2"/>
    <dgm:cxn modelId="{B9B1BDB9-7877-4923-95F7-33534151E1C7}" type="presParOf" srcId="{50026F30-9DC1-4A75-94AD-3B03EB4BAEEF}" destId="{9DE36C59-670E-4356-8842-CB6F34D812AE}" srcOrd="1" destOrd="0" presId="urn:microsoft.com/office/officeart/2005/8/layout/hierarchy2"/>
    <dgm:cxn modelId="{36F21D5F-AE3C-4E4D-966E-13D383AE1964}" type="presParOf" srcId="{9DE36C59-670E-4356-8842-CB6F34D812AE}" destId="{74BDDE2C-355A-4321-9A6D-C3AED96BA433}" srcOrd="0" destOrd="0" presId="urn:microsoft.com/office/officeart/2005/8/layout/hierarchy2"/>
    <dgm:cxn modelId="{BF652B7B-EFA0-4306-8D5A-803E1B957BD1}" type="presParOf" srcId="{9DE36C59-670E-4356-8842-CB6F34D812AE}" destId="{E6D93B8D-690E-43FF-B125-4B1D870C4F92}" srcOrd="1" destOrd="0" presId="urn:microsoft.com/office/officeart/2005/8/layout/hierarchy2"/>
    <dgm:cxn modelId="{D0065950-98E9-4874-8AF5-7855D046D619}" type="presParOf" srcId="{7EB6EC31-BC26-4118-8D8D-A60A34656E6A}" destId="{BAE67B5C-AF1D-46A1-9FD2-687A78DF1819}" srcOrd="2" destOrd="0" presId="urn:microsoft.com/office/officeart/2005/8/layout/hierarchy2"/>
    <dgm:cxn modelId="{17B534C1-05CA-4F29-B499-DF64F6224023}" type="presParOf" srcId="{BAE67B5C-AF1D-46A1-9FD2-687A78DF1819}" destId="{2C4DE146-794B-4FA7-8A9C-C5B4CD0366A2}" srcOrd="0" destOrd="0" presId="urn:microsoft.com/office/officeart/2005/8/layout/hierarchy2"/>
    <dgm:cxn modelId="{33D839A3-BB75-4055-9E5E-2253CFF654C4}" type="presParOf" srcId="{7EB6EC31-BC26-4118-8D8D-A60A34656E6A}" destId="{69567E13-4B12-45B7-B269-BC2D8A82B0E4}" srcOrd="3" destOrd="0" presId="urn:microsoft.com/office/officeart/2005/8/layout/hierarchy2"/>
    <dgm:cxn modelId="{6E74223B-3670-4303-B278-6173DE4DF3D0}" type="presParOf" srcId="{69567E13-4B12-45B7-B269-BC2D8A82B0E4}" destId="{10A18560-DF2C-4838-8C7C-5421BE660B11}" srcOrd="0" destOrd="0" presId="urn:microsoft.com/office/officeart/2005/8/layout/hierarchy2"/>
    <dgm:cxn modelId="{3CFBB4EA-A38D-4FCF-8D1F-2E48A1534E8C}" type="presParOf" srcId="{69567E13-4B12-45B7-B269-BC2D8A82B0E4}" destId="{1F3C5BF0-3179-43C4-9308-CAB043B930CA}" srcOrd="1" destOrd="0" presId="urn:microsoft.com/office/officeart/2005/8/layout/hierarchy2"/>
    <dgm:cxn modelId="{A17D1A2F-25E6-40FC-B6D6-76899D3F7D38}" type="presParOf" srcId="{1F3C5BF0-3179-43C4-9308-CAB043B930CA}" destId="{9D3CCF7D-4C72-4733-B4B5-5B8BAA79E624}" srcOrd="0" destOrd="0" presId="urn:microsoft.com/office/officeart/2005/8/layout/hierarchy2"/>
    <dgm:cxn modelId="{B2005299-0FEE-4467-9A68-394B04917746}" type="presParOf" srcId="{9D3CCF7D-4C72-4733-B4B5-5B8BAA79E624}" destId="{A420C753-CC40-4088-92BD-D4B30C613CF8}" srcOrd="0" destOrd="0" presId="urn:microsoft.com/office/officeart/2005/8/layout/hierarchy2"/>
    <dgm:cxn modelId="{2C21EC90-337F-4615-B998-C468147628D5}" type="presParOf" srcId="{1F3C5BF0-3179-43C4-9308-CAB043B930CA}" destId="{944004D8-5419-4650-8F3B-2035EE52A682}" srcOrd="1" destOrd="0" presId="urn:microsoft.com/office/officeart/2005/8/layout/hierarchy2"/>
    <dgm:cxn modelId="{2AEA1265-6593-4DCB-9812-F4B3A61D56B9}" type="presParOf" srcId="{944004D8-5419-4650-8F3B-2035EE52A682}" destId="{F0A90D37-D51B-45F6-991A-0D660B97BA33}" srcOrd="0" destOrd="0" presId="urn:microsoft.com/office/officeart/2005/8/layout/hierarchy2"/>
    <dgm:cxn modelId="{0BF29AEE-2D71-4D4E-BD9E-588B9B453F92}" type="presParOf" srcId="{944004D8-5419-4650-8F3B-2035EE52A682}" destId="{C6B428CC-1653-4634-A6EC-E61984C930EB}" srcOrd="1" destOrd="0" presId="urn:microsoft.com/office/officeart/2005/8/layout/hierarchy2"/>
    <dgm:cxn modelId="{A1F2DB7E-E13D-49C6-B180-00B84E0D5885}" type="presParOf" srcId="{7EB6EC31-BC26-4118-8D8D-A60A34656E6A}" destId="{FCFBC5EA-1B97-4B32-ABB7-69B54D05E234}" srcOrd="4" destOrd="0" presId="urn:microsoft.com/office/officeart/2005/8/layout/hierarchy2"/>
    <dgm:cxn modelId="{42C1667D-48C6-4B94-A243-DD2E153C7A08}" type="presParOf" srcId="{FCFBC5EA-1B97-4B32-ABB7-69B54D05E234}" destId="{00FCDBAC-CC7F-4737-ABAE-0CE34E9C2872}" srcOrd="0" destOrd="0" presId="urn:microsoft.com/office/officeart/2005/8/layout/hierarchy2"/>
    <dgm:cxn modelId="{BCE3C342-BAD9-45BE-A640-1D9F3C4E1F0C}" type="presParOf" srcId="{7EB6EC31-BC26-4118-8D8D-A60A34656E6A}" destId="{17E540FF-A706-44FA-8048-13924B1727DB}" srcOrd="5" destOrd="0" presId="urn:microsoft.com/office/officeart/2005/8/layout/hierarchy2"/>
    <dgm:cxn modelId="{413AC4BD-3373-40E9-B986-F358EEAB4C06}" type="presParOf" srcId="{17E540FF-A706-44FA-8048-13924B1727DB}" destId="{553EAAB4-C216-4DD9-BEAC-F1BB7911B05E}" srcOrd="0" destOrd="0" presId="urn:microsoft.com/office/officeart/2005/8/layout/hierarchy2"/>
    <dgm:cxn modelId="{23070930-C69A-4F3D-90ED-4E1A7DA35219}" type="presParOf" srcId="{17E540FF-A706-44FA-8048-13924B1727DB}" destId="{DAB7692F-A7D3-478F-B659-F4F784366B1F}" srcOrd="1" destOrd="0" presId="urn:microsoft.com/office/officeart/2005/8/layout/hierarchy2"/>
    <dgm:cxn modelId="{9675D34D-F6F9-4F8B-BB12-A80C45975C1E}" type="presParOf" srcId="{DAB7692F-A7D3-478F-B659-F4F784366B1F}" destId="{5489A51B-C91C-4374-BB31-2CC90370E46D}" srcOrd="0" destOrd="0" presId="urn:microsoft.com/office/officeart/2005/8/layout/hierarchy2"/>
    <dgm:cxn modelId="{16BABB0E-E1B8-4F0B-962D-7474E61A585C}" type="presParOf" srcId="{5489A51B-C91C-4374-BB31-2CC90370E46D}" destId="{3F5C60B5-7F3A-4B6A-B851-39FA00BABE84}" srcOrd="0" destOrd="0" presId="urn:microsoft.com/office/officeart/2005/8/layout/hierarchy2"/>
    <dgm:cxn modelId="{F70B37A7-1045-4B8A-9390-12EDA704F85B}" type="presParOf" srcId="{DAB7692F-A7D3-478F-B659-F4F784366B1F}" destId="{25E4A235-ECB2-409E-B752-0ECDAB96E2BA}" srcOrd="1" destOrd="0" presId="urn:microsoft.com/office/officeart/2005/8/layout/hierarchy2"/>
    <dgm:cxn modelId="{61B80558-E82E-4715-9C76-59CC09F5E9F2}" type="presParOf" srcId="{25E4A235-ECB2-409E-B752-0ECDAB96E2BA}" destId="{26C3FD1D-97F9-4308-8C60-8FF53581E09E}" srcOrd="0" destOrd="0" presId="urn:microsoft.com/office/officeart/2005/8/layout/hierarchy2"/>
    <dgm:cxn modelId="{3B7EF3D3-A897-4738-9C63-72FD9D9E785C}" type="presParOf" srcId="{25E4A235-ECB2-409E-B752-0ECDAB96E2BA}" destId="{D8BE8DE1-B7A5-4FA4-B09C-A44107F15F32}" srcOrd="1" destOrd="0" presId="urn:microsoft.com/office/officeart/2005/8/layout/hierarchy2"/>
    <dgm:cxn modelId="{CE47A148-B388-441D-B454-1A88448B47E2}" type="presParOf" srcId="{DAB7692F-A7D3-478F-B659-F4F784366B1F}" destId="{02620251-9BEB-40B1-A76A-8B64CA5C1B26}" srcOrd="2" destOrd="0" presId="urn:microsoft.com/office/officeart/2005/8/layout/hierarchy2"/>
    <dgm:cxn modelId="{57859D91-9C80-4E50-B5CC-900EF39E254D}" type="presParOf" srcId="{02620251-9BEB-40B1-A76A-8B64CA5C1B26}" destId="{5183C225-2E87-4B92-B362-81FA82DBD871}" srcOrd="0" destOrd="0" presId="urn:microsoft.com/office/officeart/2005/8/layout/hierarchy2"/>
    <dgm:cxn modelId="{0AD917FF-6935-4BAC-B82D-90B8B8BB4583}" type="presParOf" srcId="{DAB7692F-A7D3-478F-B659-F4F784366B1F}" destId="{BD1B97AC-6528-47BC-BE6B-7809957E09B4}" srcOrd="3" destOrd="0" presId="urn:microsoft.com/office/officeart/2005/8/layout/hierarchy2"/>
    <dgm:cxn modelId="{F87B5213-946C-4C30-B2B9-B359C72C3C09}" type="presParOf" srcId="{BD1B97AC-6528-47BC-BE6B-7809957E09B4}" destId="{F503DE88-9916-4025-A72F-36C9EAC4E07D}" srcOrd="0" destOrd="0" presId="urn:microsoft.com/office/officeart/2005/8/layout/hierarchy2"/>
    <dgm:cxn modelId="{7F01A119-8D0E-4D0A-A4D7-4AFCAC586E34}" type="presParOf" srcId="{BD1B97AC-6528-47BC-BE6B-7809957E09B4}" destId="{1B54F809-EB38-4FDF-B1D7-2FD804F95867}" srcOrd="1" destOrd="0" presId="urn:microsoft.com/office/officeart/2005/8/layout/hierarchy2"/>
    <dgm:cxn modelId="{3F4C68FC-BA39-4279-94BC-977FF03165F2}" type="presParOf" srcId="{395163BC-670A-495F-837F-1F2EFB93C790}" destId="{03AB21A0-3D17-482D-B78D-B5D7EFB880A8}" srcOrd="2" destOrd="0" presId="urn:microsoft.com/office/officeart/2005/8/layout/hierarchy2"/>
    <dgm:cxn modelId="{AE2BFADB-E99A-42F3-AFB3-C53EECC5B8F1}" type="presParOf" srcId="{03AB21A0-3D17-482D-B78D-B5D7EFB880A8}" destId="{B88D3049-1DB1-4626-A07A-C66F84F8EFBC}" srcOrd="0" destOrd="0" presId="urn:microsoft.com/office/officeart/2005/8/layout/hierarchy2"/>
    <dgm:cxn modelId="{0B1DE4CD-CBA1-41F9-A204-94A88D687D07}" type="presParOf" srcId="{395163BC-670A-495F-837F-1F2EFB93C790}" destId="{303189FA-744B-4E48-BAD9-40C37489BD9E}" srcOrd="3" destOrd="0" presId="urn:microsoft.com/office/officeart/2005/8/layout/hierarchy2"/>
    <dgm:cxn modelId="{2763E1E6-68AF-4550-9278-5F0A9C2EF90A}" type="presParOf" srcId="{303189FA-744B-4E48-BAD9-40C37489BD9E}" destId="{6FDF4A52-8B8E-4191-9BF9-84EA70FA57B4}" srcOrd="0" destOrd="0" presId="urn:microsoft.com/office/officeart/2005/8/layout/hierarchy2"/>
    <dgm:cxn modelId="{97887610-05B8-4882-A24A-F5EBF55AB1F9}" type="presParOf" srcId="{303189FA-744B-4E48-BAD9-40C37489BD9E}" destId="{42606989-952C-4840-B175-77E18B34DD08}" srcOrd="1" destOrd="0" presId="urn:microsoft.com/office/officeart/2005/8/layout/hierarchy2"/>
    <dgm:cxn modelId="{9305A504-D31B-40AC-9171-4CF7EDB92D1F}" type="presParOf" srcId="{42606989-952C-4840-B175-77E18B34DD08}" destId="{6CD54101-D000-4C78-BC1E-2CD388985E94}" srcOrd="0" destOrd="0" presId="urn:microsoft.com/office/officeart/2005/8/layout/hierarchy2"/>
    <dgm:cxn modelId="{3B117FD8-6A50-4A1D-A38C-9C5C5EAFFC4C}" type="presParOf" srcId="{6CD54101-D000-4C78-BC1E-2CD388985E94}" destId="{06A37E34-F9A7-4828-B6B9-80AD4CA21AF8}" srcOrd="0" destOrd="0" presId="urn:microsoft.com/office/officeart/2005/8/layout/hierarchy2"/>
    <dgm:cxn modelId="{0424CBE1-106E-4062-9E16-E8B937DC05B9}" type="presParOf" srcId="{42606989-952C-4840-B175-77E18B34DD08}" destId="{19511CFE-E448-47AA-838D-F4E9CEEA6E09}" srcOrd="1" destOrd="0" presId="urn:microsoft.com/office/officeart/2005/8/layout/hierarchy2"/>
    <dgm:cxn modelId="{74697FA5-FF02-47E1-A6F5-DD5B67C74C69}" type="presParOf" srcId="{19511CFE-E448-47AA-838D-F4E9CEEA6E09}" destId="{021E17A1-AE33-4AA3-98EB-2A87E2DACFCB}" srcOrd="0" destOrd="0" presId="urn:microsoft.com/office/officeart/2005/8/layout/hierarchy2"/>
    <dgm:cxn modelId="{83E93F14-F1FA-4A33-B77C-CFA30623417A}" type="presParOf" srcId="{19511CFE-E448-47AA-838D-F4E9CEEA6E09}" destId="{604E1512-663F-453E-8C95-5BC8DEB9A9E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F98BF-A58A-4602-8DFC-BFADB56BDD45}">
      <dsp:nvSpPr>
        <dsp:cNvPr id="0" name=""/>
        <dsp:cNvSpPr/>
      </dsp:nvSpPr>
      <dsp:spPr>
        <a:xfrm>
          <a:off x="61431" y="1763756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smtClean="0"/>
            <a:t>Refroidissement de locaux</a:t>
          </a:r>
          <a:endParaRPr lang="fr-FR" sz="1200" kern="1200" dirty="0"/>
        </a:p>
      </dsp:txBody>
      <dsp:txXfrm>
        <a:off x="79852" y="1782177"/>
        <a:ext cx="1221047" cy="592102"/>
      </dsp:txXfrm>
    </dsp:sp>
    <dsp:sp modelId="{0800C711-589A-4117-8A10-FB9810A2D121}">
      <dsp:nvSpPr>
        <dsp:cNvPr id="0" name=""/>
        <dsp:cNvSpPr/>
      </dsp:nvSpPr>
      <dsp:spPr>
        <a:xfrm rot="17385029">
          <a:off x="826420" y="1365262"/>
          <a:ext cx="1488958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488958" y="122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1533675" y="1340321"/>
        <a:ext cx="74447" cy="74447"/>
      </dsp:txXfrm>
    </dsp:sp>
    <dsp:sp modelId="{42301A78-16F9-45D9-AA52-0F045B6BEBCC}">
      <dsp:nvSpPr>
        <dsp:cNvPr id="0" name=""/>
        <dsp:cNvSpPr/>
      </dsp:nvSpPr>
      <dsp:spPr>
        <a:xfrm>
          <a:off x="1822477" y="362388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Unité simple</a:t>
          </a:r>
          <a:endParaRPr lang="fr-FR" sz="1200" kern="1200" dirty="0"/>
        </a:p>
      </dsp:txBody>
      <dsp:txXfrm>
        <a:off x="1840898" y="380809"/>
        <a:ext cx="1221047" cy="592102"/>
      </dsp:txXfrm>
    </dsp:sp>
    <dsp:sp modelId="{D42E9789-0828-4B78-972B-E89713FA7586}">
      <dsp:nvSpPr>
        <dsp:cNvPr id="0" name=""/>
        <dsp:cNvSpPr/>
      </dsp:nvSpPr>
      <dsp:spPr>
        <a:xfrm>
          <a:off x="3080367" y="664578"/>
          <a:ext cx="503155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03155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3319366" y="664282"/>
        <a:ext cx="25157" cy="25157"/>
      </dsp:txXfrm>
    </dsp:sp>
    <dsp:sp modelId="{92F575A6-8CAA-4951-AA1C-836DE7842964}">
      <dsp:nvSpPr>
        <dsp:cNvPr id="0" name=""/>
        <dsp:cNvSpPr/>
      </dsp:nvSpPr>
      <dsp:spPr>
        <a:xfrm>
          <a:off x="3583523" y="362388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Par pièce (RAC)</a:t>
          </a:r>
          <a:endParaRPr lang="fr-FR" sz="1200" kern="1200" dirty="0"/>
        </a:p>
      </dsp:txBody>
      <dsp:txXfrm>
        <a:off x="3601944" y="380809"/>
        <a:ext cx="1221047" cy="592102"/>
      </dsp:txXfrm>
    </dsp:sp>
    <dsp:sp modelId="{336A5205-77A2-4BF2-8AE9-C935C9DC48F6}">
      <dsp:nvSpPr>
        <dsp:cNvPr id="0" name=""/>
        <dsp:cNvSpPr/>
      </dsp:nvSpPr>
      <dsp:spPr>
        <a:xfrm rot="19457599">
          <a:off x="4783171" y="483756"/>
          <a:ext cx="619638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19638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77499" y="480548"/>
        <a:ext cx="30981" cy="30981"/>
      </dsp:txXfrm>
    </dsp:sp>
    <dsp:sp modelId="{1A1D3D61-5A10-4C95-AE45-C298AFCC4860}">
      <dsp:nvSpPr>
        <dsp:cNvPr id="0" name=""/>
        <dsp:cNvSpPr/>
      </dsp:nvSpPr>
      <dsp:spPr>
        <a:xfrm>
          <a:off x="5344568" y="745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MONOBLOC</a:t>
          </a:r>
        </a:p>
      </dsp:txBody>
      <dsp:txXfrm>
        <a:off x="5362989" y="19166"/>
        <a:ext cx="1221047" cy="592102"/>
      </dsp:txXfrm>
    </dsp:sp>
    <dsp:sp modelId="{231D7887-44B7-4EE5-A964-21E22DCCA4A5}">
      <dsp:nvSpPr>
        <dsp:cNvPr id="0" name=""/>
        <dsp:cNvSpPr/>
      </dsp:nvSpPr>
      <dsp:spPr>
        <a:xfrm rot="2142401">
          <a:off x="4783171" y="845400"/>
          <a:ext cx="619638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19638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77499" y="842191"/>
        <a:ext cx="30981" cy="30981"/>
      </dsp:txXfrm>
    </dsp:sp>
    <dsp:sp modelId="{549792B9-0D18-4026-BD7D-0B6CA24468AE}">
      <dsp:nvSpPr>
        <dsp:cNvPr id="0" name=""/>
        <dsp:cNvSpPr/>
      </dsp:nvSpPr>
      <dsp:spPr>
        <a:xfrm>
          <a:off x="5344568" y="724032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Split </a:t>
          </a:r>
        </a:p>
      </dsp:txBody>
      <dsp:txXfrm>
        <a:off x="5362989" y="742453"/>
        <a:ext cx="1221047" cy="592102"/>
      </dsp:txXfrm>
    </dsp:sp>
    <dsp:sp modelId="{EA4AD2D0-B558-4CE3-9A4D-4C65E657FA16}">
      <dsp:nvSpPr>
        <dsp:cNvPr id="0" name=""/>
        <dsp:cNvSpPr/>
      </dsp:nvSpPr>
      <dsp:spPr>
        <a:xfrm rot="4214971">
          <a:off x="826420" y="2766630"/>
          <a:ext cx="1488958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488958" y="122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1533675" y="2741688"/>
        <a:ext cx="74447" cy="74447"/>
      </dsp:txXfrm>
    </dsp:sp>
    <dsp:sp modelId="{9850ACA1-65B9-4EF5-B80B-8B5FF5A4BB49}">
      <dsp:nvSpPr>
        <dsp:cNvPr id="0" name=""/>
        <dsp:cNvSpPr/>
      </dsp:nvSpPr>
      <dsp:spPr>
        <a:xfrm>
          <a:off x="1822477" y="3165124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Unité centralisée</a:t>
          </a:r>
          <a:endParaRPr lang="fr-FR" sz="1200" kern="1200" dirty="0"/>
        </a:p>
      </dsp:txBody>
      <dsp:txXfrm>
        <a:off x="1840898" y="3183545"/>
        <a:ext cx="1221047" cy="592102"/>
      </dsp:txXfrm>
    </dsp:sp>
    <dsp:sp modelId="{D4E9EF23-B402-4E3B-92CE-CBD09B0E74D6}">
      <dsp:nvSpPr>
        <dsp:cNvPr id="0" name=""/>
        <dsp:cNvSpPr/>
      </dsp:nvSpPr>
      <dsp:spPr>
        <a:xfrm rot="18103853">
          <a:off x="2853596" y="3060465"/>
          <a:ext cx="956697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956697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3308027" y="3048830"/>
        <a:ext cx="47834" cy="47834"/>
      </dsp:txXfrm>
    </dsp:sp>
    <dsp:sp modelId="{4760EA5B-D3C6-43C4-A858-FF836F0A65F5}">
      <dsp:nvSpPr>
        <dsp:cNvPr id="0" name=""/>
        <dsp:cNvSpPr/>
      </dsp:nvSpPr>
      <dsp:spPr>
        <a:xfrm>
          <a:off x="3583523" y="2351426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Bâtiment complet </a:t>
          </a:r>
          <a:r>
            <a:rPr lang="fr-FR" sz="1200" kern="1200" smtClean="0"/>
            <a:t>ou groupe de pièces</a:t>
          </a:r>
          <a:endParaRPr lang="fr-FR" sz="1200" kern="1200" dirty="0" smtClean="0"/>
        </a:p>
      </dsp:txBody>
      <dsp:txXfrm>
        <a:off x="3601944" y="2369847"/>
        <a:ext cx="1221047" cy="592102"/>
      </dsp:txXfrm>
    </dsp:sp>
    <dsp:sp modelId="{7F62334A-E43A-48BD-A3CF-445EACDEF74B}">
      <dsp:nvSpPr>
        <dsp:cNvPr id="0" name=""/>
        <dsp:cNvSpPr/>
      </dsp:nvSpPr>
      <dsp:spPr>
        <a:xfrm rot="17945813">
          <a:off x="4575647" y="2201562"/>
          <a:ext cx="1034687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034687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67123" y="2187977"/>
        <a:ext cx="51734" cy="51734"/>
      </dsp:txXfrm>
    </dsp:sp>
    <dsp:sp modelId="{247F233C-0631-4B56-9749-0498EF58C824}">
      <dsp:nvSpPr>
        <dsp:cNvPr id="0" name=""/>
        <dsp:cNvSpPr/>
      </dsp:nvSpPr>
      <dsp:spPr>
        <a:xfrm>
          <a:off x="5344568" y="1447318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À air </a:t>
          </a:r>
        </a:p>
      </dsp:txBody>
      <dsp:txXfrm>
        <a:off x="5362989" y="1465739"/>
        <a:ext cx="1221047" cy="592102"/>
      </dsp:txXfrm>
    </dsp:sp>
    <dsp:sp modelId="{BDE3C34E-1FE8-44CC-8CC3-8374E57776E2}">
      <dsp:nvSpPr>
        <dsp:cNvPr id="0" name=""/>
        <dsp:cNvSpPr/>
      </dsp:nvSpPr>
      <dsp:spPr>
        <a:xfrm>
          <a:off x="6602458" y="1749508"/>
          <a:ext cx="503155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03155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6841457" y="1749212"/>
        <a:ext cx="25157" cy="25157"/>
      </dsp:txXfrm>
    </dsp:sp>
    <dsp:sp modelId="{74BDDE2C-355A-4321-9A6D-C3AED96BA433}">
      <dsp:nvSpPr>
        <dsp:cNvPr id="0" name=""/>
        <dsp:cNvSpPr/>
      </dsp:nvSpPr>
      <dsp:spPr>
        <a:xfrm>
          <a:off x="7105614" y="1447318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Centrale de traitement d’air (CTA)</a:t>
          </a:r>
        </a:p>
      </dsp:txBody>
      <dsp:txXfrm>
        <a:off x="7124035" y="1465739"/>
        <a:ext cx="1221047" cy="592102"/>
      </dsp:txXfrm>
    </dsp:sp>
    <dsp:sp modelId="{BAE67B5C-AF1D-46A1-9FD2-687A78DF1819}">
      <dsp:nvSpPr>
        <dsp:cNvPr id="0" name=""/>
        <dsp:cNvSpPr/>
      </dsp:nvSpPr>
      <dsp:spPr>
        <a:xfrm rot="20413970">
          <a:off x="4825660" y="2563205"/>
          <a:ext cx="53466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34660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79624" y="2562121"/>
        <a:ext cx="26733" cy="26733"/>
      </dsp:txXfrm>
    </dsp:sp>
    <dsp:sp modelId="{10A18560-DF2C-4838-8C7C-5421BE660B11}">
      <dsp:nvSpPr>
        <dsp:cNvPr id="0" name=""/>
        <dsp:cNvSpPr/>
      </dsp:nvSpPr>
      <dsp:spPr>
        <a:xfrm>
          <a:off x="5344568" y="2170605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À  eau</a:t>
          </a:r>
        </a:p>
      </dsp:txBody>
      <dsp:txXfrm>
        <a:off x="5362989" y="2189026"/>
        <a:ext cx="1221047" cy="592102"/>
      </dsp:txXfrm>
    </dsp:sp>
    <dsp:sp modelId="{9D3CCF7D-4C72-4733-B4B5-5B8BAA79E624}">
      <dsp:nvSpPr>
        <dsp:cNvPr id="0" name=""/>
        <dsp:cNvSpPr/>
      </dsp:nvSpPr>
      <dsp:spPr>
        <a:xfrm>
          <a:off x="6602458" y="2472794"/>
          <a:ext cx="503155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03155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6841457" y="2472498"/>
        <a:ext cx="25157" cy="25157"/>
      </dsp:txXfrm>
    </dsp:sp>
    <dsp:sp modelId="{F0A90D37-D51B-45F6-991A-0D660B97BA33}">
      <dsp:nvSpPr>
        <dsp:cNvPr id="0" name=""/>
        <dsp:cNvSpPr/>
      </dsp:nvSpPr>
      <dsp:spPr>
        <a:xfrm>
          <a:off x="7105614" y="2170605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Groupe a eau glacée +Ventilo-convecteurs</a:t>
          </a:r>
        </a:p>
      </dsp:txBody>
      <dsp:txXfrm>
        <a:off x="7124035" y="2189026"/>
        <a:ext cx="1221047" cy="592102"/>
      </dsp:txXfrm>
    </dsp:sp>
    <dsp:sp modelId="{FCFBC5EA-1B97-4B32-ABB7-69B54D05E234}">
      <dsp:nvSpPr>
        <dsp:cNvPr id="0" name=""/>
        <dsp:cNvSpPr/>
      </dsp:nvSpPr>
      <dsp:spPr>
        <a:xfrm rot="3654187">
          <a:off x="4575647" y="3105670"/>
          <a:ext cx="1034687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034687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67123" y="3092086"/>
        <a:ext cx="51734" cy="51734"/>
      </dsp:txXfrm>
    </dsp:sp>
    <dsp:sp modelId="{553EAAB4-C216-4DD9-BEAC-F1BB7911B05E}">
      <dsp:nvSpPr>
        <dsp:cNvPr id="0" name=""/>
        <dsp:cNvSpPr/>
      </dsp:nvSpPr>
      <dsp:spPr>
        <a:xfrm>
          <a:off x="5344568" y="3255535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À réfrigérant</a:t>
          </a:r>
        </a:p>
      </dsp:txBody>
      <dsp:txXfrm>
        <a:off x="5362989" y="3273956"/>
        <a:ext cx="1221047" cy="592102"/>
      </dsp:txXfrm>
    </dsp:sp>
    <dsp:sp modelId="{5489A51B-C91C-4374-BB31-2CC90370E46D}">
      <dsp:nvSpPr>
        <dsp:cNvPr id="0" name=""/>
        <dsp:cNvSpPr/>
      </dsp:nvSpPr>
      <dsp:spPr>
        <a:xfrm rot="1765943">
          <a:off x="6564671" y="3701595"/>
          <a:ext cx="58556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560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6842812" y="3699239"/>
        <a:ext cx="29278" cy="29278"/>
      </dsp:txXfrm>
    </dsp:sp>
    <dsp:sp modelId="{26C3FD1D-97F9-4308-8C60-8FF53581E09E}">
      <dsp:nvSpPr>
        <dsp:cNvPr id="0" name=""/>
        <dsp:cNvSpPr/>
      </dsp:nvSpPr>
      <dsp:spPr>
        <a:xfrm>
          <a:off x="7112444" y="3543277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Volume de réfrigérant variable (VRV)</a:t>
          </a:r>
        </a:p>
      </dsp:txBody>
      <dsp:txXfrm>
        <a:off x="7130865" y="3561698"/>
        <a:ext cx="1221047" cy="592102"/>
      </dsp:txXfrm>
    </dsp:sp>
    <dsp:sp modelId="{02620251-9BEB-40B1-A76A-8B64CA5C1B26}">
      <dsp:nvSpPr>
        <dsp:cNvPr id="0" name=""/>
        <dsp:cNvSpPr/>
      </dsp:nvSpPr>
      <dsp:spPr>
        <a:xfrm rot="19222872">
          <a:off x="6526422" y="3346635"/>
          <a:ext cx="662058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62058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6840900" y="3342366"/>
        <a:ext cx="33102" cy="33102"/>
      </dsp:txXfrm>
    </dsp:sp>
    <dsp:sp modelId="{F503DE88-9916-4025-A72F-36C9EAC4E07D}">
      <dsp:nvSpPr>
        <dsp:cNvPr id="0" name=""/>
        <dsp:cNvSpPr/>
      </dsp:nvSpPr>
      <dsp:spPr>
        <a:xfrm>
          <a:off x="7112444" y="2833355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err="1" smtClean="0"/>
            <a:t>Multisplits</a:t>
          </a:r>
          <a:endParaRPr lang="fr-FR" sz="1200" kern="1200" dirty="0" smtClean="0"/>
        </a:p>
      </dsp:txBody>
      <dsp:txXfrm>
        <a:off x="7130865" y="2851776"/>
        <a:ext cx="1221047" cy="592102"/>
      </dsp:txXfrm>
    </dsp:sp>
    <dsp:sp modelId="{03AB21A0-3D17-482D-B78D-B5D7EFB880A8}">
      <dsp:nvSpPr>
        <dsp:cNvPr id="0" name=""/>
        <dsp:cNvSpPr/>
      </dsp:nvSpPr>
      <dsp:spPr>
        <a:xfrm rot="3496147">
          <a:off x="2853596" y="3874162"/>
          <a:ext cx="956697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956697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3308027" y="3862528"/>
        <a:ext cx="47834" cy="47834"/>
      </dsp:txXfrm>
    </dsp:sp>
    <dsp:sp modelId="{6FDF4A52-8B8E-4191-9BF9-84EA70FA57B4}">
      <dsp:nvSpPr>
        <dsp:cNvPr id="0" name=""/>
        <dsp:cNvSpPr/>
      </dsp:nvSpPr>
      <dsp:spPr>
        <a:xfrm>
          <a:off x="3583523" y="3978821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Réseaux urbains</a:t>
          </a:r>
        </a:p>
      </dsp:txBody>
      <dsp:txXfrm>
        <a:off x="3601944" y="3997242"/>
        <a:ext cx="1221047" cy="592102"/>
      </dsp:txXfrm>
    </dsp:sp>
    <dsp:sp modelId="{6CD54101-D000-4C78-BC1E-2CD388985E94}">
      <dsp:nvSpPr>
        <dsp:cNvPr id="0" name=""/>
        <dsp:cNvSpPr/>
      </dsp:nvSpPr>
      <dsp:spPr>
        <a:xfrm>
          <a:off x="4841412" y="4281011"/>
          <a:ext cx="503155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03155" y="122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80411" y="4280715"/>
        <a:ext cx="25157" cy="25157"/>
      </dsp:txXfrm>
    </dsp:sp>
    <dsp:sp modelId="{021E17A1-AE33-4AA3-98EB-2A87E2DACFCB}">
      <dsp:nvSpPr>
        <dsp:cNvPr id="0" name=""/>
        <dsp:cNvSpPr/>
      </dsp:nvSpPr>
      <dsp:spPr>
        <a:xfrm>
          <a:off x="5344568" y="3978821"/>
          <a:ext cx="1257889" cy="6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Eau froide: mer (SWAC), rivière</a:t>
          </a:r>
        </a:p>
      </dsp:txBody>
      <dsp:txXfrm>
        <a:off x="5362989" y="3997242"/>
        <a:ext cx="1221047" cy="592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68.wmf"/><Relationship Id="rId7" Type="http://schemas.openxmlformats.org/officeDocument/2006/relationships/image" Target="../media/image72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6" Type="http://schemas.openxmlformats.org/officeDocument/2006/relationships/image" Target="../media/image91.wmf"/><Relationship Id="rId5" Type="http://schemas.openxmlformats.org/officeDocument/2006/relationships/image" Target="../media/image90.wmf"/><Relationship Id="rId4" Type="http://schemas.openxmlformats.org/officeDocument/2006/relationships/image" Target="../media/image8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image" Target="../media/image9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E150F-4B71-42B8-8607-3249CCD1BE5B}" type="datetimeFigureOut">
              <a:rPr lang="fr-FR" smtClean="0"/>
              <a:pPr/>
              <a:t>17/05/2015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E11B-E859-4092-BA41-EE3086513C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448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E11B-E859-4092-BA41-EE3086513C4E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66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4A940-F99D-4C9A-AEEB-FE8B66B6B6BD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4A940-F99D-4C9A-AEEB-FE8B66B6B6BD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4A940-F99D-4C9A-AEEB-FE8B66B6B6BD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May 17,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39" y="0"/>
            <a:ext cx="876130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ZoneTexte 7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076450"/>
            <a:ext cx="8100392" cy="46291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073"/>
            <a:ext cx="887435" cy="96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25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3.wmf"/><Relationship Id="rId11" Type="http://schemas.openxmlformats.org/officeDocument/2006/relationships/image" Target="../media/image34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31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39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wmf"/><Relationship Id="rId11" Type="http://schemas.openxmlformats.org/officeDocument/2006/relationships/image" Target="../media/image38.wmf"/><Relationship Id="rId5" Type="http://schemas.openxmlformats.org/officeDocument/2006/relationships/oleObject" Target="../embeddings/oleObject11.bin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35.wmf"/><Relationship Id="rId9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18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5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23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oleObject" Target="../embeddings/oleObject30.bin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61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470.png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480.png"/><Relationship Id="rId9" Type="http://schemas.openxmlformats.org/officeDocument/2006/relationships/image" Target="../media/image62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oleObject" Target="../embeddings/oleObject36.bin"/><Relationship Id="rId18" Type="http://schemas.openxmlformats.org/officeDocument/2006/relationships/image" Target="../media/image72.wmf"/><Relationship Id="rId3" Type="http://schemas.openxmlformats.org/officeDocument/2006/relationships/oleObject" Target="../embeddings/oleObject32.bin"/><Relationship Id="rId21" Type="http://schemas.openxmlformats.org/officeDocument/2006/relationships/oleObject" Target="../embeddings/oleObject39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75.png"/><Relationship Id="rId1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1.wmf"/><Relationship Id="rId20" Type="http://schemas.openxmlformats.org/officeDocument/2006/relationships/image" Target="../media/image77.png"/><Relationship Id="rId1" Type="http://schemas.openxmlformats.org/officeDocument/2006/relationships/vmlDrawing" Target="../drawings/vmlDrawing8.vml"/><Relationship Id="rId6" Type="http://schemas.openxmlformats.org/officeDocument/2006/relationships/image" Target="../media/image67.wmf"/><Relationship Id="rId11" Type="http://schemas.openxmlformats.org/officeDocument/2006/relationships/image" Target="../media/image69.wmf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37.bin"/><Relationship Id="rId23" Type="http://schemas.openxmlformats.org/officeDocument/2006/relationships/image" Target="../media/image78.png"/><Relationship Id="rId10" Type="http://schemas.openxmlformats.org/officeDocument/2006/relationships/oleObject" Target="../embeddings/oleObject35.bin"/><Relationship Id="rId19" Type="http://schemas.openxmlformats.org/officeDocument/2006/relationships/image" Target="../media/image76.png"/><Relationship Id="rId4" Type="http://schemas.openxmlformats.org/officeDocument/2006/relationships/image" Target="../media/image66.wmf"/><Relationship Id="rId9" Type="http://schemas.openxmlformats.org/officeDocument/2006/relationships/image" Target="../media/image74.png"/><Relationship Id="rId14" Type="http://schemas.openxmlformats.org/officeDocument/2006/relationships/image" Target="../media/image70.wmf"/><Relationship Id="rId22" Type="http://schemas.openxmlformats.org/officeDocument/2006/relationships/image" Target="../media/image73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81.png"/><Relationship Id="rId7" Type="http://schemas.openxmlformats.org/officeDocument/2006/relationships/image" Target="../media/image8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85.png"/><Relationship Id="rId5" Type="http://schemas.openxmlformats.org/officeDocument/2006/relationships/image" Target="../media/image79.wmf"/><Relationship Id="rId10" Type="http://schemas.openxmlformats.org/officeDocument/2006/relationships/image" Target="../media/image84.png"/><Relationship Id="rId4" Type="http://schemas.openxmlformats.org/officeDocument/2006/relationships/oleObject" Target="../embeddings/oleObject40.bin"/><Relationship Id="rId9" Type="http://schemas.openxmlformats.org/officeDocument/2006/relationships/image" Target="../media/image8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oleObject" Target="../embeddings/oleObject46.bin"/><Relationship Id="rId18" Type="http://schemas.openxmlformats.org/officeDocument/2006/relationships/oleObject" Target="../embeddings/oleObject47.bin"/><Relationship Id="rId3" Type="http://schemas.openxmlformats.org/officeDocument/2006/relationships/image" Target="../media/image92.jpeg"/><Relationship Id="rId7" Type="http://schemas.openxmlformats.org/officeDocument/2006/relationships/image" Target="../media/image87.wmf"/><Relationship Id="rId12" Type="http://schemas.openxmlformats.org/officeDocument/2006/relationships/image" Target="../media/image89.wmf"/><Relationship Id="rId17" Type="http://schemas.openxmlformats.org/officeDocument/2006/relationships/image" Target="../media/image9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4.png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5.bin"/><Relationship Id="rId5" Type="http://schemas.openxmlformats.org/officeDocument/2006/relationships/image" Target="../media/image86.wmf"/><Relationship Id="rId15" Type="http://schemas.openxmlformats.org/officeDocument/2006/relationships/image" Target="../media/image93.png"/><Relationship Id="rId10" Type="http://schemas.openxmlformats.org/officeDocument/2006/relationships/image" Target="../media/image74.png"/><Relationship Id="rId19" Type="http://schemas.openxmlformats.org/officeDocument/2006/relationships/image" Target="../media/image91.wmf"/><Relationship Id="rId4" Type="http://schemas.openxmlformats.org/officeDocument/2006/relationships/oleObject" Target="../embeddings/oleObject42.bin"/><Relationship Id="rId9" Type="http://schemas.openxmlformats.org/officeDocument/2006/relationships/image" Target="../media/image88.wmf"/><Relationship Id="rId14" Type="http://schemas.openxmlformats.org/officeDocument/2006/relationships/image" Target="../media/image90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7" Type="http://schemas.openxmlformats.org/officeDocument/2006/relationships/image" Target="../media/image9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98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97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00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2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101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29&amp;debut_affiche=0&amp;indice_affiche=0&amp;tri_sens=ASC" TargetMode="External"/><Relationship Id="rId13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39&amp;debut_affiche=0&amp;indice_affiche=0&amp;tri_sens=ASC" TargetMode="External"/><Relationship Id="rId18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6&amp;debut_affiche=0&amp;indice_affiche=0&amp;tri_sens=ASC" TargetMode="External"/><Relationship Id="rId3" Type="http://schemas.openxmlformats.org/officeDocument/2006/relationships/image" Target="../media/image104.gif"/><Relationship Id="rId21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9&amp;debut_affiche=0&amp;indice_affiche=0&amp;tri_sens=ASC" TargetMode="External"/><Relationship Id="rId7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24&amp;debut_affiche=0&amp;indice_affiche=0&amp;tri_sens=ASC" TargetMode="External"/><Relationship Id="rId12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38&amp;debut_affiche=0&amp;indice_affiche=0&amp;tri_sens=ASC" TargetMode="External"/><Relationship Id="rId17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5&amp;debut_affiche=0&amp;indice_affiche=0&amp;tri_sens=ASC" TargetMode="External"/><Relationship Id="rId2" Type="http://schemas.openxmlformats.org/officeDocument/2006/relationships/image" Target="../media/image103.png"/><Relationship Id="rId16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4&amp;debut_affiche=0&amp;indice_affiche=0&amp;tri_sens=ASC" TargetMode="External"/><Relationship Id="rId20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8&amp;debut_affiche=0&amp;indice_affiche=0&amp;tri_sens=AS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23&amp;debut_affiche=0&amp;indice_affiche=0&amp;tri_sens=ASC" TargetMode="External"/><Relationship Id="rId11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36&amp;debut_affiche=0&amp;indice_affiche=0&amp;tri_sens=ASC" TargetMode="External"/><Relationship Id="rId24" Type="http://schemas.openxmlformats.org/officeDocument/2006/relationships/image" Target="../media/image107.png"/><Relationship Id="rId5" Type="http://schemas.openxmlformats.org/officeDocument/2006/relationships/image" Target="../media/image105.gif"/><Relationship Id="rId15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2&amp;debut_affiche=0&amp;indice_affiche=0&amp;tri_sens=ASC" TargetMode="External"/><Relationship Id="rId23" Type="http://schemas.openxmlformats.org/officeDocument/2006/relationships/image" Target="../media/image106.png"/><Relationship Id="rId10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31&amp;debut_affiche=0&amp;indice_affiche=0&amp;tri_sens=ASC" TargetMode="External"/><Relationship Id="rId19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7&amp;debut_affiche=0&amp;indice_affiche=0&amp;tri_sens=ASC" TargetMode="External"/><Relationship Id="rId4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22&amp;debut_affiche=0&amp;indice_affiche=0&amp;tri_sens=ASC" TargetMode="External"/><Relationship Id="rId9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30&amp;debut_affiche=0&amp;indice_affiche=0&amp;tri_sens=ASC" TargetMode="External"/><Relationship Id="rId14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1&amp;debut_affiche=0&amp;indice_affiche=0&amp;tri_sens=ASC" TargetMode="External"/><Relationship Id="rId22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21&amp;debut_affiche=0&amp;indice_affiche=0&amp;tri_sens=ASC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29&amp;debut_affiche=0&amp;indice_affiche=0&amp;tri_sens=ASC" TargetMode="External"/><Relationship Id="rId13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39&amp;debut_affiche=0&amp;indice_affiche=0&amp;tri_sens=ASC" TargetMode="External"/><Relationship Id="rId18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6&amp;debut_affiche=0&amp;indice_affiche=0&amp;tri_sens=ASC" TargetMode="External"/><Relationship Id="rId3" Type="http://schemas.openxmlformats.org/officeDocument/2006/relationships/image" Target="../media/image112.png"/><Relationship Id="rId21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9&amp;debut_affiche=0&amp;indice_affiche=0&amp;tri_sens=ASC" TargetMode="External"/><Relationship Id="rId7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24&amp;debut_affiche=0&amp;indice_affiche=0&amp;tri_sens=ASC" TargetMode="External"/><Relationship Id="rId12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38&amp;debut_affiche=0&amp;indice_affiche=0&amp;tri_sens=ASC" TargetMode="External"/><Relationship Id="rId17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5&amp;debut_affiche=0&amp;indice_affiche=0&amp;tri_sens=ASC" TargetMode="External"/><Relationship Id="rId2" Type="http://schemas.openxmlformats.org/officeDocument/2006/relationships/image" Target="../media/image103.png"/><Relationship Id="rId16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4&amp;debut_affiche=0&amp;indice_affiche=0&amp;tri_sens=ASC" TargetMode="External"/><Relationship Id="rId20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8&amp;debut_affiche=0&amp;indice_affiche=0&amp;tri_sens=AS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23&amp;debut_affiche=0&amp;indice_affiche=0&amp;tri_sens=ASC" TargetMode="External"/><Relationship Id="rId11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36&amp;debut_affiche=0&amp;indice_affiche=0&amp;tri_sens=ASC" TargetMode="External"/><Relationship Id="rId24" Type="http://schemas.openxmlformats.org/officeDocument/2006/relationships/image" Target="../media/image115.png"/><Relationship Id="rId5" Type="http://schemas.openxmlformats.org/officeDocument/2006/relationships/image" Target="../media/image113.png"/><Relationship Id="rId15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2&amp;debut_affiche=0&amp;indice_affiche=0&amp;tri_sens=ASC" TargetMode="External"/><Relationship Id="rId23" Type="http://schemas.openxmlformats.org/officeDocument/2006/relationships/image" Target="../media/image114.png"/><Relationship Id="rId10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31&amp;debut_affiche=0&amp;indice_affiche=0&amp;tri_sens=ASC" TargetMode="External"/><Relationship Id="rId19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7&amp;debut_affiche=0&amp;indice_affiche=0&amp;tri_sens=ASC" TargetMode="External"/><Relationship Id="rId4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22&amp;debut_affiche=0&amp;indice_affiche=0&amp;tri_sens=ASC" TargetMode="External"/><Relationship Id="rId9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30&amp;debut_affiche=0&amp;indice_affiche=0&amp;tri_sens=ASC" TargetMode="External"/><Relationship Id="rId14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41&amp;debut_affiche=0&amp;indice_affiche=0&amp;tri_sens=ASC" TargetMode="External"/><Relationship Id="rId22" Type="http://schemas.openxmlformats.org/officeDocument/2006/relationships/hyperlink" Target="http://www.eurovent-certification.com/fr/Produits_certifies/?lg=fr&amp;rub=04&amp;srub=03&amp;select_prog=AC&amp;select_partic=20&amp;select_marque=DAIKIN&amp;select_class=AC1+/+A+/+S+/+R&amp;tri_chp=champ_21&amp;debut_affiche=0&amp;indice_affiche=0&amp;tri_sens=ASC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jpeg"/><Relationship Id="rId4" Type="http://schemas.openxmlformats.org/officeDocument/2006/relationships/image" Target="../media/image12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france.gouv.fr/affichTexte.do?cidTexte=JORFTEXT000022140784&amp;dateTexte=&amp;categorieLien=id" TargetMode="External"/><Relationship Id="rId2" Type="http://schemas.openxmlformats.org/officeDocument/2006/relationships/hyperlink" Target="http://www.legifrance.gouv.fr/affichCode.do;jsessionid=CF9E7145B42F9AF042DE7DD384891BFA.tpdjo03v_2?cidTexte=LEGITEXT000006074220&amp;idSectionTA=LEGISCTA000022053926&amp;dateTexte=20100408&amp;categorieLien=id#LEGISCTA000022053926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35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3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26" b="99587" l="9645" r="964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0"/>
            <a:ext cx="5135421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640960" cy="2631615"/>
          </a:xfrm>
        </p:spPr>
        <p:txBody>
          <a:bodyPr>
            <a:normAutofit fontScale="70000" lnSpcReduction="20000"/>
          </a:bodyPr>
          <a:lstStyle/>
          <a:p>
            <a:pPr>
              <a:tabLst>
                <a:tab pos="631825" algn="l"/>
              </a:tabLst>
            </a:pPr>
            <a:r>
              <a:rPr lang="fr-FR" sz="3400" dirty="0" smtClean="0"/>
              <a:t>ADEME Guyane</a:t>
            </a:r>
          </a:p>
          <a:p>
            <a:endParaRPr lang="fr-FR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AIEE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IMAGEEN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FLI</a:t>
            </a:r>
          </a:p>
          <a:p>
            <a:endParaRPr lang="fr-FR" sz="3200" dirty="0"/>
          </a:p>
          <a:p>
            <a:r>
              <a:rPr lang="fr-FR" sz="3200" dirty="0" smtClean="0"/>
              <a:t>Session du 20 </a:t>
            </a:r>
            <a:r>
              <a:rPr lang="fr-FR" sz="3200" dirty="0"/>
              <a:t>et 21 mai 2015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331640" y="620688"/>
            <a:ext cx="8280920" cy="1780108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fr-FR" sz="6000" dirty="0" smtClean="0">
                <a:solidFill>
                  <a:srgbClr val="073E87"/>
                </a:solidFill>
              </a:rPr>
              <a:t>OPTICLIM </a:t>
            </a:r>
            <a:br>
              <a:rPr lang="fr-FR" sz="6000" dirty="0" smtClean="0">
                <a:solidFill>
                  <a:srgbClr val="073E87"/>
                </a:solidFill>
              </a:rPr>
            </a:br>
            <a:r>
              <a:rPr lang="fr-FR" sz="6000" dirty="0" smtClean="0">
                <a:solidFill>
                  <a:srgbClr val="073E87"/>
                </a:solidFill>
              </a:rPr>
              <a:t>Guyane</a:t>
            </a:r>
            <a:endParaRPr lang="fr-FR" sz="60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12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>
                <a:effectLst/>
              </a:rPr>
              <a:t>Problématique des systèmes de petite climatisation dans le contexte de la démarche d’efficacité énergétique dans les bâtiments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4279404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/>
              <a:t>Les différents systèmes de climatisation, comparaison, grille de choix des systèmes </a:t>
            </a:r>
          </a:p>
        </p:txBody>
      </p:sp>
    </p:spTree>
    <p:extLst>
      <p:ext uri="{BB962C8B-B14F-4D97-AF65-F5344CB8AC3E}">
        <p14:creationId xmlns:p14="http://schemas.microsoft.com/office/powerpoint/2010/main" val="12399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107504" y="1052736"/>
            <a:ext cx="885698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Climatisation VS rafraichissement</a:t>
            </a:r>
          </a:p>
          <a:p>
            <a:pPr algn="just">
              <a:buFont typeface="Wingdings 2" pitchFamily="18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fr-FR" dirty="0" smtClean="0"/>
              <a:t>Climatisation : obtenir une consigne de température stricte </a:t>
            </a:r>
          </a:p>
          <a:p>
            <a:pPr algn="just">
              <a:buFont typeface="Wingdings 2" pitchFamily="18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fr-FR" sz="1800" dirty="0" smtClean="0"/>
              <a:t>Rappel : Décret du </a:t>
            </a:r>
            <a:r>
              <a:rPr lang="fr-FR" sz="1800" dirty="0"/>
              <a:t>19 mars </a:t>
            </a:r>
            <a:r>
              <a:rPr lang="fr-FR" sz="1800" dirty="0" smtClean="0"/>
              <a:t>2007 .</a:t>
            </a:r>
          </a:p>
          <a:p>
            <a:pPr algn="just">
              <a:buFont typeface="Wingdings 2" pitchFamily="18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fr-FR" sz="1800" dirty="0"/>
              <a:t> « Dans les locaux dans lesquels est installé un système de refroidissement, celui-ci ne doit être mis ou maintenu en fonctionnement que lorsque la température intérieure des locaux dépasse 26° C »</a:t>
            </a:r>
          </a:p>
          <a:p>
            <a:pPr algn="just">
              <a:buFont typeface="Wingdings 2" pitchFamily="18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fr-FR" sz="1800" dirty="0" smtClean="0"/>
              <a:t>Applicable </a:t>
            </a:r>
            <a:r>
              <a:rPr lang="fr-FR" sz="1800" dirty="0"/>
              <a:t>depuis  le 1er juillet 2007. </a:t>
            </a:r>
            <a:endParaRPr lang="en-GB" sz="1800" dirty="0"/>
          </a:p>
          <a:p>
            <a:r>
              <a:rPr lang="fr-FR" dirty="0" smtClean="0"/>
              <a:t>Rafraichissement : écart de température par rapport à l’extérieur ou confort adaptatif…</a:t>
            </a:r>
          </a:p>
          <a:p>
            <a:pPr marL="45720" indent="0">
              <a:buNone/>
            </a:pPr>
            <a:r>
              <a:rPr lang="fr-FR" sz="1800" dirty="0"/>
              <a:t>Faire varier la consigne en 	</a:t>
            </a:r>
            <a:br>
              <a:rPr lang="fr-FR" sz="1800" dirty="0"/>
            </a:br>
            <a:r>
              <a:rPr lang="fr-FR" sz="1800" dirty="0"/>
              <a:t>fonction des conditions </a:t>
            </a:r>
            <a:r>
              <a:rPr lang="fr-FR" sz="1800" dirty="0" err="1"/>
              <a:t>ext</a:t>
            </a:r>
            <a:r>
              <a:rPr lang="fr-FR" sz="1800" dirty="0"/>
              <a:t>.</a:t>
            </a:r>
          </a:p>
          <a:p>
            <a:endParaRPr lang="fr-FR" dirty="0"/>
          </a:p>
          <a:p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pic>
        <p:nvPicPr>
          <p:cNvPr id="7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77071"/>
            <a:ext cx="4248472" cy="2458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9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251520" y="908720"/>
            <a:ext cx="8640960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Classification </a:t>
            </a:r>
          </a:p>
          <a:p>
            <a:pPr marL="301943" lvl="1" indent="0">
              <a:buNone/>
            </a:pPr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568594964"/>
              </p:ext>
            </p:extLst>
          </p:nvPr>
        </p:nvGraphicFramePr>
        <p:xfrm>
          <a:off x="0" y="1340768"/>
          <a:ext cx="842493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217569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748" y="2191370"/>
            <a:ext cx="1722570" cy="1290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739" y="3933056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646" y="3690168"/>
            <a:ext cx="17430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342" y="956861"/>
            <a:ext cx="3435406" cy="227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-30440" y="980728"/>
            <a:ext cx="4860032" cy="54464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Monobloc (</a:t>
            </a:r>
            <a:r>
              <a:rPr lang="fr-FR" b="1" dirty="0" err="1" smtClean="0"/>
              <a:t>Window</a:t>
            </a:r>
            <a:r>
              <a:rPr lang="fr-FR" b="1" dirty="0" smtClean="0"/>
              <a:t>): </a:t>
            </a:r>
          </a:p>
          <a:p>
            <a:r>
              <a:rPr lang="fr-FR" sz="2200" dirty="0"/>
              <a:t>Ancienne génération </a:t>
            </a:r>
            <a:r>
              <a:rPr lang="fr-FR" sz="2200" dirty="0" smtClean="0"/>
              <a:t>(</a:t>
            </a:r>
            <a:r>
              <a:rPr lang="fr-FR" sz="2200" dirty="0" err="1" smtClean="0"/>
              <a:t>packaged</a:t>
            </a:r>
            <a:r>
              <a:rPr lang="fr-FR" sz="2200" dirty="0" smtClean="0"/>
              <a:t>)</a:t>
            </a:r>
          </a:p>
          <a:p>
            <a:pPr lvl="1"/>
            <a:r>
              <a:rPr lang="fr-FR" sz="2000" dirty="0" smtClean="0"/>
              <a:t>Intérêt : possibilité d’assurer  le renouvellement d’air….</a:t>
            </a:r>
            <a:endParaRPr lang="fr-FR" sz="2000" dirty="0"/>
          </a:p>
          <a:p>
            <a:pPr marL="301943" lvl="1" indent="0">
              <a:buNone/>
            </a:pPr>
            <a:endParaRPr lang="fr-FR" dirty="0" smtClean="0"/>
          </a:p>
          <a:p>
            <a:pPr marL="301943" lvl="1" indent="0">
              <a:buNone/>
            </a:pPr>
            <a:endParaRPr lang="fr-FR" dirty="0"/>
          </a:p>
          <a:p>
            <a:pPr lvl="1"/>
            <a:endParaRPr lang="fr-FR" dirty="0" smtClean="0"/>
          </a:p>
          <a:p>
            <a:r>
              <a:rPr lang="fr-FR" dirty="0" smtClean="0"/>
              <a:t>Nouvelle génération (single </a:t>
            </a:r>
            <a:r>
              <a:rPr lang="fr-FR" dirty="0" err="1" smtClean="0"/>
              <a:t>duct</a:t>
            </a:r>
            <a:r>
              <a:rPr lang="fr-FR" dirty="0" smtClean="0"/>
              <a:t>)</a:t>
            </a:r>
          </a:p>
          <a:p>
            <a:pPr marL="553720" lvl="2"/>
            <a:r>
              <a:rPr lang="fr-FR" sz="2000" dirty="0"/>
              <a:t>inconvénient : possibilité d’assurer  le renouvellement d’air</a:t>
            </a:r>
            <a:r>
              <a:rPr lang="fr-FR" sz="2000" dirty="0" smtClean="0"/>
              <a:t>….</a:t>
            </a:r>
            <a:r>
              <a:rPr lang="fr-FR" sz="2000" dirty="0" smtClean="0">
                <a:sym typeface="Wingdings" pitchFamily="2" charset="2"/>
              </a:rPr>
              <a:t></a:t>
            </a:r>
            <a:endParaRPr lang="fr-FR" sz="2000" dirty="0"/>
          </a:p>
          <a:p>
            <a:endParaRPr lang="fr-FR" dirty="0" smtClean="0"/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541" y="956861"/>
            <a:ext cx="1722570" cy="1296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re 1"/>
          <p:cNvSpPr txBox="1">
            <a:spLocks/>
          </p:cNvSpPr>
          <p:nvPr/>
        </p:nvSpPr>
        <p:spPr>
          <a:xfrm>
            <a:off x="720170" y="-33496"/>
            <a:ext cx="856895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fr-FR" sz="3200" smtClean="0"/>
              <a:t>Les différents systèmes de climatisation</a:t>
            </a:r>
            <a:endParaRPr lang="fr-FR" sz="3200" dirty="0" smtClean="0"/>
          </a:p>
        </p:txBody>
      </p:sp>
      <p:sp>
        <p:nvSpPr>
          <p:cNvPr id="3" name="Ellipse 2"/>
          <p:cNvSpPr/>
          <p:nvPr/>
        </p:nvSpPr>
        <p:spPr>
          <a:xfrm>
            <a:off x="5220072" y="3690168"/>
            <a:ext cx="1962644" cy="792088"/>
          </a:xfrm>
          <a:prstGeom prst="ellipse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 rot="16200000">
            <a:off x="7350711" y="4275446"/>
            <a:ext cx="1962644" cy="792088"/>
          </a:xfrm>
          <a:prstGeom prst="ellipse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090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2508742"/>
            <a:ext cx="7236296" cy="4244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95536" y="908720"/>
            <a:ext cx="777686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Split system </a:t>
            </a:r>
          </a:p>
          <a:p>
            <a:r>
              <a:rPr lang="fr-FR" sz="2000" dirty="0" smtClean="0"/>
              <a:t> Refroidissement</a:t>
            </a:r>
          </a:p>
          <a:p>
            <a:r>
              <a:rPr lang="fr-FR" sz="2000" dirty="0" smtClean="0"/>
              <a:t>Chauffage si réversible</a:t>
            </a:r>
          </a:p>
          <a:p>
            <a:r>
              <a:rPr lang="fr-FR" sz="2000" dirty="0" smtClean="0"/>
              <a:t>Déshumidification non contrôlée</a:t>
            </a:r>
          </a:p>
          <a:p>
            <a:endParaRPr lang="fr-FR" dirty="0" smtClean="0"/>
          </a:p>
        </p:txBody>
      </p:sp>
      <p:sp>
        <p:nvSpPr>
          <p:cNvPr id="2" name="Rectangle 1"/>
          <p:cNvSpPr/>
          <p:nvPr/>
        </p:nvSpPr>
        <p:spPr>
          <a:xfrm>
            <a:off x="7740352" y="3789040"/>
            <a:ext cx="432048" cy="1728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401157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520" y="1772816"/>
            <a:ext cx="6587480" cy="456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23528" y="1052736"/>
            <a:ext cx="777686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Centrale de Traitement d’Air (ex : multizone): </a:t>
            </a:r>
          </a:p>
          <a:p>
            <a:r>
              <a:rPr lang="fr-FR" sz="2000" dirty="0" smtClean="0"/>
              <a:t>Air hygiénique </a:t>
            </a:r>
            <a:endParaRPr lang="fr-FR" sz="2000" dirty="0"/>
          </a:p>
          <a:p>
            <a:r>
              <a:rPr lang="fr-FR" sz="2000" dirty="0" smtClean="0"/>
              <a:t>Free </a:t>
            </a:r>
            <a:r>
              <a:rPr lang="fr-FR" sz="2000" dirty="0" err="1" smtClean="0"/>
              <a:t>cooling</a:t>
            </a:r>
            <a:endParaRPr lang="fr-FR" sz="2000" dirty="0" smtClean="0"/>
          </a:p>
          <a:p>
            <a:r>
              <a:rPr lang="fr-FR" sz="2000" dirty="0" smtClean="0"/>
              <a:t>Chauffage </a:t>
            </a:r>
          </a:p>
          <a:p>
            <a:r>
              <a:rPr lang="fr-FR" sz="2000" dirty="0" smtClean="0"/>
              <a:t>Refroidissement</a:t>
            </a:r>
          </a:p>
          <a:p>
            <a:r>
              <a:rPr lang="fr-FR" sz="2000" dirty="0" smtClean="0"/>
              <a:t>Humidification</a:t>
            </a:r>
          </a:p>
          <a:p>
            <a:r>
              <a:rPr lang="fr-FR" sz="2000" dirty="0" smtClean="0"/>
              <a:t>Déshumidification</a:t>
            </a:r>
          </a:p>
          <a:p>
            <a:endParaRPr lang="fr-FR" dirty="0" smtClean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228843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12690" y="1052736"/>
            <a:ext cx="777686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Groupe d’eau glacée et ventilo-convecteur </a:t>
            </a:r>
            <a:r>
              <a:rPr lang="fr-FR" dirty="0" smtClean="0"/>
              <a:t>(ex : 2 tubes): </a:t>
            </a:r>
          </a:p>
          <a:p>
            <a:r>
              <a:rPr lang="fr-FR" sz="2000" dirty="0" smtClean="0"/>
              <a:t>Chauffage ou refroidissement (commutation centrale)</a:t>
            </a:r>
          </a:p>
          <a:p>
            <a:r>
              <a:rPr lang="fr-FR" sz="2000" dirty="0" smtClean="0"/>
              <a:t>Déshumidification non contrôlée</a:t>
            </a:r>
          </a:p>
          <a:p>
            <a:endParaRPr lang="fr-FR" dirty="0" smtClean="0"/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348880"/>
            <a:ext cx="5773386" cy="3598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192787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23528" y="1052736"/>
            <a:ext cx="777686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Groupe d’eau glacée et ventilo-convecteur (ex : 4 tubes): </a:t>
            </a:r>
          </a:p>
          <a:p>
            <a:r>
              <a:rPr lang="fr-FR" sz="2000" dirty="0" smtClean="0"/>
              <a:t>Chauffage et/ou Refroidissement (commutation locale)</a:t>
            </a:r>
          </a:p>
          <a:p>
            <a:r>
              <a:rPr lang="fr-FR" sz="2000" dirty="0" smtClean="0"/>
              <a:t>Déshumidification non contrôlée</a:t>
            </a:r>
          </a:p>
          <a:p>
            <a:endParaRPr lang="fr-FR" dirty="0" smtClean="0"/>
          </a:p>
        </p:txBody>
      </p: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348880"/>
            <a:ext cx="6122459" cy="4015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194378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179512" y="980728"/>
            <a:ext cx="7776864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Système multi-split</a:t>
            </a:r>
          </a:p>
          <a:p>
            <a:pPr marL="0" indent="0">
              <a:buNone/>
            </a:pPr>
            <a:r>
              <a:rPr lang="fr-FR" sz="2000" dirty="0" smtClean="0"/>
              <a:t>Système à détente directe</a:t>
            </a:r>
          </a:p>
          <a:p>
            <a:endParaRPr lang="fr-FR" dirty="0" smtClean="0"/>
          </a:p>
        </p:txBody>
      </p:sp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20" y="1920081"/>
            <a:ext cx="6846121" cy="4653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07" y="980728"/>
            <a:ext cx="286702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136449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92697"/>
            <a:ext cx="3024336" cy="2094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49601" y="1052736"/>
            <a:ext cx="8482840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Système Volume de réfrigérant variable</a:t>
            </a:r>
          </a:p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endParaRPr lang="fr-FR" sz="2000" dirty="0" smtClean="0"/>
          </a:p>
          <a:p>
            <a:pPr marL="0" indent="0">
              <a:buNone/>
            </a:pPr>
            <a:endParaRPr lang="fr-FR" sz="2000" dirty="0" smtClean="0"/>
          </a:p>
          <a:p>
            <a:r>
              <a:rPr lang="fr-FR" sz="2000" dirty="0" smtClean="0"/>
              <a:t>Possibilité de fonctionnement réversible (chaud ou froid) </a:t>
            </a:r>
          </a:p>
          <a:p>
            <a:r>
              <a:rPr lang="fr-FR" sz="2000" dirty="0" smtClean="0"/>
              <a:t>Possibilité de récupération d’énergie (chaud et froid): inversion du rôle des </a:t>
            </a:r>
            <a:r>
              <a:rPr lang="fr-FR" sz="2000" dirty="0"/>
              <a:t>échangeurs </a:t>
            </a:r>
            <a:r>
              <a:rPr lang="fr-FR" sz="2000" dirty="0" smtClean="0"/>
              <a:t>évaporateur/condenseur</a:t>
            </a:r>
            <a:endParaRPr lang="fr-FR" sz="2000" dirty="0"/>
          </a:p>
        </p:txBody>
      </p:sp>
      <p:sp>
        <p:nvSpPr>
          <p:cNvPr id="2" name="Rectangle 1"/>
          <p:cNvSpPr/>
          <p:nvPr/>
        </p:nvSpPr>
        <p:spPr>
          <a:xfrm>
            <a:off x="534982" y="1427579"/>
            <a:ext cx="49731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chemeClr val="tx2"/>
                </a:solidFill>
              </a:rPr>
              <a:t>Technologie </a:t>
            </a:r>
            <a:r>
              <a:rPr lang="fr-FR" sz="2000" dirty="0" err="1">
                <a:solidFill>
                  <a:schemeClr val="tx2"/>
                </a:solidFill>
              </a:rPr>
              <a:t>multsplit</a:t>
            </a:r>
            <a:r>
              <a:rPr lang="fr-FR" sz="2000" dirty="0">
                <a:solidFill>
                  <a:schemeClr val="tx2"/>
                </a:solidFill>
              </a:rPr>
              <a:t> avec variation du débit de réfrigérant en fonction de la charge généralement par </a:t>
            </a:r>
            <a:r>
              <a:rPr lang="fr-FR" sz="2000" dirty="0" err="1" smtClean="0">
                <a:solidFill>
                  <a:schemeClr val="tx2"/>
                </a:solidFill>
              </a:rPr>
              <a:t>Inverter</a:t>
            </a:r>
            <a:r>
              <a:rPr lang="fr-FR" sz="2000" dirty="0" smtClean="0">
                <a:solidFill>
                  <a:schemeClr val="tx2"/>
                </a:solidFill>
              </a:rPr>
              <a:t> </a:t>
            </a:r>
            <a:endParaRPr lang="fr-FR" sz="2000" dirty="0">
              <a:solidFill>
                <a:schemeClr val="tx2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586" y="3793929"/>
            <a:ext cx="5798490" cy="2726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9595" y="4495472"/>
            <a:ext cx="30025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chemeClr val="tx2"/>
                </a:solidFill>
              </a:rPr>
              <a:t>Récupération d’énergie =&gt; équilibre  : </a:t>
            </a:r>
          </a:p>
          <a:p>
            <a:r>
              <a:rPr lang="fr-FR" sz="2000" dirty="0" smtClean="0">
                <a:solidFill>
                  <a:schemeClr val="tx2"/>
                </a:solidFill>
              </a:rPr>
              <a:t>Demande de chaud = demande de froid</a:t>
            </a:r>
            <a:endParaRPr lang="fr-FR" sz="2000" dirty="0">
              <a:solidFill>
                <a:schemeClr val="tx2"/>
              </a:solidFill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271342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20925" y="980728"/>
            <a:ext cx="8067499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Comparaison des performances</a:t>
            </a:r>
          </a:p>
          <a:p>
            <a:pPr marL="0" indent="0">
              <a:buNone/>
            </a:pPr>
            <a:endParaRPr lang="fr-FR" b="1" dirty="0" smtClean="0"/>
          </a:p>
        </p:txBody>
      </p:sp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916832"/>
            <a:ext cx="7951779" cy="3389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846658" y="5201169"/>
            <a:ext cx="561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Source : </a:t>
            </a:r>
            <a:r>
              <a:rPr lang="fr-FR" sz="1400" dirty="0" smtClean="0"/>
              <a:t>Centre </a:t>
            </a:r>
            <a:r>
              <a:rPr lang="fr-FR" sz="1400" dirty="0"/>
              <a:t>d’Energétique, Ecole des Mines de </a:t>
            </a:r>
            <a:r>
              <a:rPr lang="fr-FR" sz="1400" dirty="0" smtClean="0"/>
              <a:t>Paris</a:t>
            </a:r>
            <a:endParaRPr lang="fr-FR" sz="1400" dirty="0"/>
          </a:p>
        </p:txBody>
      </p:sp>
      <p:sp>
        <p:nvSpPr>
          <p:cNvPr id="4" name="ZoneTexte 3"/>
          <p:cNvSpPr txBox="1"/>
          <p:nvPr/>
        </p:nvSpPr>
        <p:spPr>
          <a:xfrm rot="16200000">
            <a:off x="198025" y="4202574"/>
            <a:ext cx="1340416" cy="369332"/>
          </a:xfrm>
          <a:prstGeom prst="rect">
            <a:avLst/>
          </a:prstGeom>
          <a:solidFill>
            <a:schemeClr val="bg1"/>
          </a:solidFill>
          <a:ln w="31750">
            <a:solidFill>
              <a:schemeClr val="accent1">
                <a:shade val="50000"/>
                <a:shade val="75000"/>
                <a:lumMod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Monobloc</a:t>
            </a:r>
            <a:endParaRPr lang="fr-FR" dirty="0"/>
          </a:p>
        </p:txBody>
      </p:sp>
      <p:sp>
        <p:nvSpPr>
          <p:cNvPr id="5" name="Ellipse 4"/>
          <p:cNvSpPr/>
          <p:nvPr/>
        </p:nvSpPr>
        <p:spPr>
          <a:xfrm>
            <a:off x="7308304" y="4625400"/>
            <a:ext cx="1008112" cy="575769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220072" y="573325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Attention : la fenêtre est ouverte!!!</a:t>
            </a:r>
            <a:endParaRPr lang="fr-FR" dirty="0"/>
          </a:p>
        </p:txBody>
      </p:sp>
      <p:cxnSp>
        <p:nvCxnSpPr>
          <p:cNvPr id="8" name="Connecteur droit avec flèche 7"/>
          <p:cNvCxnSpPr/>
          <p:nvPr/>
        </p:nvCxnSpPr>
        <p:spPr bwMode="auto">
          <a:xfrm flipV="1">
            <a:off x="7527633" y="5201169"/>
            <a:ext cx="72008" cy="532088"/>
          </a:xfrm>
          <a:prstGeom prst="straightConnector1">
            <a:avLst/>
          </a:prstGeom>
          <a:ln w="19050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343946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20925" y="980728"/>
            <a:ext cx="8067499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Comparaison des performances</a:t>
            </a:r>
          </a:p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r>
              <a:rPr lang="fr-FR" dirty="0" smtClean="0"/>
              <a:t>Comparaison mesures/données constructeurs </a:t>
            </a:r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82" y="2556479"/>
            <a:ext cx="8690962" cy="1908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076056" y="4288607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Source : </a:t>
            </a:r>
            <a:r>
              <a:rPr lang="fr-FR" dirty="0" err="1" smtClean="0"/>
              <a:t>Climespace</a:t>
            </a:r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8313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23528" y="836712"/>
            <a:ext cx="8571555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Grille de choix </a:t>
            </a:r>
            <a:endParaRPr lang="fr-FR" dirty="0" smtClean="0"/>
          </a:p>
          <a:p>
            <a:pPr marL="0" indent="0">
              <a:buNone/>
            </a:pPr>
            <a:endParaRPr lang="fr-FR" sz="1800" dirty="0" smtClean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792165"/>
              </p:ext>
            </p:extLst>
          </p:nvPr>
        </p:nvGraphicFramePr>
        <p:xfrm>
          <a:off x="211641" y="1484784"/>
          <a:ext cx="8928991" cy="459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9745"/>
                <a:gridCol w="2011852"/>
                <a:gridCol w="1892825"/>
                <a:gridCol w="1678771"/>
                <a:gridCol w="1785798"/>
              </a:tblGrid>
              <a:tr h="72008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Groupe</a:t>
                      </a:r>
                      <a:r>
                        <a:rPr lang="fr-FR" baseline="0" dirty="0" smtClean="0"/>
                        <a:t> eau glacée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CTA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VRV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split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Game de puissance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 15 kW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&gt;15kW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5kWa 100 kW</a:t>
                      </a:r>
                    </a:p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Jusqu’à près de 64 unités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1,5 à 15kW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Application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Grosses installation </a:t>
                      </a:r>
                    </a:p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Sans traitement spécifique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Fort besoin d’air neuf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Traitements d’air spécifiques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Tertiaire, commercial</a:t>
                      </a:r>
                    </a:p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Besoins combinés (chaud/froid)</a:t>
                      </a:r>
                    </a:p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Résidentiel</a:t>
                      </a:r>
                    </a:p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Petit tertiaire</a:t>
                      </a:r>
                    </a:p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Petit commercial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65224">
                <a:tc>
                  <a:txBody>
                    <a:bodyPr/>
                    <a:lstStyle/>
                    <a:p>
                      <a:r>
                        <a:rPr lang="fr-FR" dirty="0" smtClean="0"/>
                        <a:t>Traitement</a:t>
                      </a:r>
                      <a:r>
                        <a:rPr lang="fr-FR" baseline="0" dirty="0" smtClean="0"/>
                        <a:t> d’air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Froid et/ou  chaud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Froid, chaud, humidification, déshumidification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Froid et/ou chaud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Froid ou chaud (réversible)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Durée de vie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Jusqu’à 20 ans</a:t>
                      </a:r>
                    </a:p>
                    <a:p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Jusqu’à 20 ans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ans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à 8 ans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Limites</a:t>
                      </a:r>
                      <a:r>
                        <a:rPr lang="fr-FR" baseline="0" dirty="0" smtClean="0"/>
                        <a:t>  d’utilisation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Surface locaux &gt; 300m² </a:t>
                      </a:r>
                    </a:p>
                    <a:p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Surface locaux &gt; 300m² 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Distance &lt; 120m</a:t>
                      </a:r>
                    </a:p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Déniveler entre unité &lt; 15m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cf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plus loin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272389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323528" y="836712"/>
            <a:ext cx="8571555" cy="53744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Limites d’utilisation </a:t>
            </a:r>
          </a:p>
          <a:p>
            <a:pPr marL="0" indent="0">
              <a:buNone/>
            </a:pPr>
            <a:r>
              <a:rPr lang="fr-FR" dirty="0" smtClean="0"/>
              <a:t>Limites dues au système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dirty="0" smtClean="0"/>
              <a:t>locaux &lt; 300m²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dirty="0" smtClean="0"/>
              <a:t>Puissance &lt; 15kW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dirty="0" smtClean="0"/>
              <a:t>Analyser la pertinence d’un système VRV…</a:t>
            </a:r>
          </a:p>
          <a:p>
            <a:pPr marL="0" indent="0">
              <a:buNone/>
            </a:pPr>
            <a:r>
              <a:rPr lang="fr-FR" dirty="0" smtClean="0"/>
              <a:t>Limites dues à la méthode (</a:t>
            </a:r>
            <a:r>
              <a:rPr lang="fr-FR" dirty="0" err="1" smtClean="0"/>
              <a:t>cf</a:t>
            </a:r>
            <a:r>
              <a:rPr lang="fr-FR" dirty="0" smtClean="0"/>
              <a:t> plus loin, mais…)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dirty="0"/>
              <a:t>Description </a:t>
            </a:r>
            <a:r>
              <a:rPr lang="fr-FR" dirty="0" err="1"/>
              <a:t>monozone</a:t>
            </a:r>
            <a:r>
              <a:rPr lang="fr-FR" dirty="0"/>
              <a:t> donc difficile si plusieurs </a:t>
            </a:r>
            <a:r>
              <a:rPr lang="fr-FR" dirty="0" err="1"/>
              <a:t>splits</a:t>
            </a:r>
            <a:r>
              <a:rPr lang="fr-FR" dirty="0"/>
              <a:t> différents dans la mm zone.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dirty="0" smtClean="0"/>
              <a:t>Technologie de split a régulation </a:t>
            </a:r>
            <a:r>
              <a:rPr lang="fr-FR" dirty="0"/>
              <a:t>ON/OFF </a:t>
            </a:r>
            <a:r>
              <a:rPr lang="fr-FR" dirty="0" smtClean="0"/>
              <a:t>mais </a:t>
            </a:r>
            <a:r>
              <a:rPr lang="fr-FR" dirty="0"/>
              <a:t>prise en compte des modèles </a:t>
            </a:r>
            <a:r>
              <a:rPr lang="fr-FR" dirty="0" smtClean="0"/>
              <a:t>« </a:t>
            </a:r>
            <a:r>
              <a:rPr lang="fr-FR" dirty="0" err="1" smtClean="0"/>
              <a:t>inverter</a:t>
            </a:r>
            <a:r>
              <a:rPr lang="fr-FR" dirty="0" smtClean="0"/>
              <a:t> » </a:t>
            </a:r>
            <a:r>
              <a:rPr lang="fr-FR" dirty="0"/>
              <a:t>par la valeur de l’EER</a:t>
            </a:r>
            <a:r>
              <a:rPr lang="fr-FR" dirty="0" smtClean="0"/>
              <a:t>. (</a:t>
            </a:r>
            <a:r>
              <a:rPr lang="fr-FR" dirty="0" err="1" smtClean="0"/>
              <a:t>cf</a:t>
            </a:r>
            <a:r>
              <a:rPr lang="fr-FR" dirty="0" smtClean="0"/>
              <a:t> + loin)</a:t>
            </a:r>
            <a:endParaRPr lang="fr-FR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20170" y="-33496"/>
            <a:ext cx="856895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Les différents systèmes de climatisation</a:t>
            </a:r>
          </a:p>
        </p:txBody>
      </p:sp>
    </p:spTree>
    <p:extLst>
      <p:ext uri="{BB962C8B-B14F-4D97-AF65-F5344CB8AC3E}">
        <p14:creationId xmlns:p14="http://schemas.microsoft.com/office/powerpoint/2010/main" val="391825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12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>
                <a:effectLst/>
              </a:rPr>
              <a:t>Problématique des systèmes de petite climatisation dans le contexte de la démarche d’efficacité énergétique dans les bâtiments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4279404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 smtClean="0"/>
              <a:t>Principe de fonctionnement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276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882047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Principe de fonctionnement</a:t>
            </a:r>
          </a:p>
        </p:txBody>
      </p:sp>
      <p:sp>
        <p:nvSpPr>
          <p:cNvPr id="80899" name="Espace réservé du contenu 7"/>
          <p:cNvSpPr>
            <a:spLocks noGrp="1"/>
          </p:cNvSpPr>
          <p:nvPr>
            <p:ph idx="4294967295"/>
          </p:nvPr>
        </p:nvSpPr>
        <p:spPr>
          <a:xfrm>
            <a:off x="2312" y="920904"/>
            <a:ext cx="9144000" cy="4389438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Composants principaux :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Compresseur 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Condenseur 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Détendeur 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Evaporateurs </a:t>
            </a:r>
          </a:p>
          <a:p>
            <a:pPr lvl="1"/>
            <a:endParaRPr lang="fr-FR" dirty="0" smtClean="0"/>
          </a:p>
        </p:txBody>
      </p:sp>
      <p:pic>
        <p:nvPicPr>
          <p:cNvPr id="80900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0" y="914400"/>
            <a:ext cx="4540250" cy="552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3360125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63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Espace réservé du contenu 7"/>
          <p:cNvSpPr>
            <a:spLocks noGrp="1"/>
          </p:cNvSpPr>
          <p:nvPr>
            <p:ph idx="4294967295"/>
          </p:nvPr>
        </p:nvSpPr>
        <p:spPr>
          <a:xfrm>
            <a:off x="0" y="1905000"/>
            <a:ext cx="9144000" cy="4389438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Principe</a:t>
            </a:r>
          </a:p>
          <a:p>
            <a:pPr marL="45720" indent="0">
              <a:buNone/>
            </a:pPr>
            <a:endParaRPr lang="fr-FR" dirty="0" smtClean="0"/>
          </a:p>
        </p:txBody>
      </p:sp>
      <p:pic>
        <p:nvPicPr>
          <p:cNvPr id="81924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58" y="615738"/>
            <a:ext cx="3186629" cy="57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lèche vers le haut 5"/>
          <p:cNvSpPr>
            <a:spLocks noChangeArrowheads="1"/>
          </p:cNvSpPr>
          <p:nvPr/>
        </p:nvSpPr>
        <p:spPr bwMode="auto">
          <a:xfrm>
            <a:off x="4035458" y="1031028"/>
            <a:ext cx="762000" cy="4248472"/>
          </a:xfrm>
          <a:prstGeom prst="upArrow">
            <a:avLst>
              <a:gd name="adj1" fmla="val 50000"/>
              <a:gd name="adj2" fmla="val 49998"/>
            </a:avLst>
          </a:prstGeom>
          <a:gradFill rotWithShape="1">
            <a:gsLst>
              <a:gs pos="0">
                <a:srgbClr val="0037AB"/>
              </a:gs>
              <a:gs pos="25000">
                <a:srgbClr val="0037AB"/>
              </a:gs>
              <a:gs pos="99001">
                <a:srgbClr val="FF0000"/>
              </a:gs>
              <a:gs pos="100000">
                <a:srgbClr val="B2C4EF"/>
              </a:gs>
            </a:gsLst>
            <a:lin ang="16800000"/>
          </a:gradFill>
          <a:ln w="9525">
            <a:solidFill>
              <a:srgbClr val="065093"/>
            </a:solidFill>
            <a:miter lim="800000"/>
            <a:headEnd/>
            <a:tailEnd/>
          </a:ln>
          <a:effectLst>
            <a:outerShdw dist="38100" dir="5400000" algn="ctr" rotWithShape="0">
              <a:srgbClr val="002041">
                <a:alpha val="4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800">
              <a:solidFill>
                <a:srgbClr val="FFFFFF"/>
              </a:solidFill>
              <a:latin typeface="Constantia" charset="0"/>
              <a:cs typeface="Arial" charset="0"/>
            </a:endParaRPr>
          </a:p>
        </p:txBody>
      </p:sp>
      <p:sp>
        <p:nvSpPr>
          <p:cNvPr id="7" name="Flèche vers la gauche 6"/>
          <p:cNvSpPr>
            <a:spLocks noChangeArrowheads="1"/>
          </p:cNvSpPr>
          <p:nvPr/>
        </p:nvSpPr>
        <p:spPr bwMode="auto">
          <a:xfrm>
            <a:off x="8069846" y="3106545"/>
            <a:ext cx="977900" cy="484188"/>
          </a:xfrm>
          <a:prstGeom prst="leftArrow">
            <a:avLst>
              <a:gd name="adj1" fmla="val 50000"/>
              <a:gd name="adj2" fmla="val 50024"/>
            </a:avLst>
          </a:prstGeom>
          <a:solidFill>
            <a:srgbClr val="7F7F7F"/>
          </a:solidFill>
          <a:ln w="9525">
            <a:solidFill>
              <a:srgbClr val="065093"/>
            </a:solidFill>
            <a:miter lim="800000"/>
            <a:headEnd/>
            <a:tailEnd/>
          </a:ln>
          <a:effectLst>
            <a:outerShdw dist="38100" dir="5400000" algn="ctr" rotWithShape="0">
              <a:srgbClr val="002041">
                <a:alpha val="4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800">
              <a:solidFill>
                <a:srgbClr val="FFFFFF"/>
              </a:solidFill>
              <a:latin typeface="Constantia" charset="0"/>
              <a:cs typeface="Arial" charset="0"/>
            </a:endParaRPr>
          </a:p>
        </p:txBody>
      </p:sp>
      <p:sp>
        <p:nvSpPr>
          <p:cNvPr id="8" name="Flèche vers le haut 7"/>
          <p:cNvSpPr/>
          <p:nvPr/>
        </p:nvSpPr>
        <p:spPr>
          <a:xfrm>
            <a:off x="6233873" y="5181958"/>
            <a:ext cx="428625" cy="5715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Flèche vers le haut 8"/>
          <p:cNvSpPr/>
          <p:nvPr/>
        </p:nvSpPr>
        <p:spPr>
          <a:xfrm>
            <a:off x="6219078" y="1252398"/>
            <a:ext cx="428625" cy="5715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5604196" y="615738"/>
            <a:ext cx="1582464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642159" y="5753458"/>
            <a:ext cx="1582464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647703" y="822469"/>
            <a:ext cx="1921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</a:t>
            </a:r>
            <a:r>
              <a:rPr lang="fr-FR" baseline="-25000" dirty="0" err="1" smtClean="0"/>
              <a:t>entrée</a:t>
            </a:r>
            <a:r>
              <a:rPr lang="fr-FR" baseline="-25000" dirty="0" smtClean="0"/>
              <a:t> </a:t>
            </a:r>
            <a:r>
              <a:rPr lang="fr-FR" baseline="-25000" dirty="0" err="1" smtClean="0"/>
              <a:t>cond</a:t>
            </a:r>
            <a:endParaRPr lang="fr-FR" baseline="-25000" dirty="0"/>
          </a:p>
        </p:txBody>
      </p:sp>
      <p:sp>
        <p:nvSpPr>
          <p:cNvPr id="15" name="ZoneTexte 14"/>
          <p:cNvSpPr txBox="1"/>
          <p:nvPr/>
        </p:nvSpPr>
        <p:spPr>
          <a:xfrm>
            <a:off x="5100140" y="837194"/>
            <a:ext cx="1921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</a:t>
            </a:r>
            <a:r>
              <a:rPr lang="fr-FR" baseline="-25000" dirty="0" err="1" smtClean="0"/>
              <a:t>sortie</a:t>
            </a:r>
            <a:r>
              <a:rPr lang="fr-FR" baseline="-25000" dirty="0" smtClean="0"/>
              <a:t> </a:t>
            </a:r>
            <a:r>
              <a:rPr lang="fr-FR" baseline="-25000" dirty="0" err="1" smtClean="0"/>
              <a:t>cond</a:t>
            </a:r>
            <a:endParaRPr lang="fr-FR" baseline="-25000" dirty="0"/>
          </a:p>
        </p:txBody>
      </p:sp>
      <p:sp>
        <p:nvSpPr>
          <p:cNvPr id="16" name="ZoneTexte 15"/>
          <p:cNvSpPr txBox="1"/>
          <p:nvPr/>
        </p:nvSpPr>
        <p:spPr>
          <a:xfrm>
            <a:off x="6662498" y="5674794"/>
            <a:ext cx="1921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</a:t>
            </a:r>
            <a:r>
              <a:rPr lang="fr-FR" baseline="-25000" dirty="0" err="1" smtClean="0"/>
              <a:t>entrée</a:t>
            </a:r>
            <a:r>
              <a:rPr lang="fr-FR" baseline="-25000" dirty="0" smtClean="0"/>
              <a:t> </a:t>
            </a:r>
            <a:r>
              <a:rPr lang="fr-FR" baseline="-25000" dirty="0" err="1" smtClean="0"/>
              <a:t>evap</a:t>
            </a:r>
            <a:endParaRPr lang="fr-FR" baseline="-25000" dirty="0"/>
          </a:p>
        </p:txBody>
      </p:sp>
      <p:sp>
        <p:nvSpPr>
          <p:cNvPr id="17" name="ZoneTexte 16"/>
          <p:cNvSpPr txBox="1"/>
          <p:nvPr/>
        </p:nvSpPr>
        <p:spPr>
          <a:xfrm>
            <a:off x="5100140" y="5753458"/>
            <a:ext cx="1921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</a:t>
            </a:r>
            <a:r>
              <a:rPr lang="fr-FR" baseline="-25000" dirty="0" err="1" smtClean="0"/>
              <a:t>sortie</a:t>
            </a:r>
            <a:r>
              <a:rPr lang="fr-FR" baseline="-25000" dirty="0" smtClean="0"/>
              <a:t> </a:t>
            </a:r>
            <a:r>
              <a:rPr lang="fr-FR" baseline="-25000" dirty="0" err="1" smtClean="0"/>
              <a:t>evap</a:t>
            </a:r>
            <a:endParaRPr lang="fr-FR" baseline="-25000" dirty="0"/>
          </a:p>
        </p:txBody>
      </p:sp>
      <p:sp>
        <p:nvSpPr>
          <p:cNvPr id="18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882047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Principe de fonctionnement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771800" y="2840891"/>
            <a:ext cx="126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Pompage d’énergie thermique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5289398" y="533431"/>
            <a:ext cx="2352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Chaleur dissipée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5486103" y="6164328"/>
            <a:ext cx="2352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Chaleur prélevée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7906242" y="2206922"/>
            <a:ext cx="1305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Travail mécanique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976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Espace réservé du contenu 7"/>
          <p:cNvSpPr>
            <a:spLocks noGrp="1"/>
          </p:cNvSpPr>
          <p:nvPr>
            <p:ph idx="4294967295"/>
          </p:nvPr>
        </p:nvSpPr>
        <p:spPr>
          <a:xfrm>
            <a:off x="264488" y="908720"/>
            <a:ext cx="9144000" cy="4389438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Diagramme </a:t>
            </a:r>
            <a:r>
              <a:rPr lang="fr-FR" dirty="0" err="1" smtClean="0"/>
              <a:t>enthalpique</a:t>
            </a:r>
            <a:r>
              <a:rPr lang="fr-FR" dirty="0" smtClean="0"/>
              <a:t> </a:t>
            </a:r>
          </a:p>
          <a:p>
            <a:endParaRPr lang="fr-FR" dirty="0" smtClean="0"/>
          </a:p>
        </p:txBody>
      </p:sp>
      <p:pic>
        <p:nvPicPr>
          <p:cNvPr id="11" name="Picture 1" descr="C:\Users\root\Documents\iut\cours Franck\thermodynamique\diagrammes thermos\F_R134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5003" y="1302654"/>
            <a:ext cx="7725711" cy="5154623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1488624" y="2166750"/>
            <a:ext cx="100811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Liquide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529184" y="3516612"/>
            <a:ext cx="100811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Vapeur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432840" y="3516612"/>
            <a:ext cx="1008112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Liquide + Vapeur</a:t>
            </a:r>
            <a:endParaRPr lang="fr-FR" dirty="0"/>
          </a:p>
        </p:txBody>
      </p:sp>
      <p:cxnSp>
        <p:nvCxnSpPr>
          <p:cNvPr id="4" name="Connecteur droit 3"/>
          <p:cNvCxnSpPr/>
          <p:nvPr/>
        </p:nvCxnSpPr>
        <p:spPr bwMode="auto">
          <a:xfrm>
            <a:off x="2856776" y="1950726"/>
            <a:ext cx="0" cy="1565886"/>
          </a:xfrm>
          <a:prstGeom prst="line">
            <a:avLst/>
          </a:prstGeom>
          <a:ln w="19050">
            <a:solidFill>
              <a:srgbClr val="C00000"/>
            </a:solidFill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 bwMode="auto">
          <a:xfrm>
            <a:off x="2856776" y="3516612"/>
            <a:ext cx="2952328" cy="0"/>
          </a:xfrm>
          <a:prstGeom prst="line">
            <a:avLst/>
          </a:prstGeom>
          <a:ln w="19050">
            <a:solidFill>
              <a:srgbClr val="C00000"/>
            </a:solidFill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 bwMode="auto">
          <a:xfrm rot="4486129">
            <a:off x="1279574" y="2480635"/>
            <a:ext cx="5851433" cy="3271116"/>
          </a:xfrm>
          <a:prstGeom prst="arc">
            <a:avLst>
              <a:gd name="adj1" fmla="val 15885461"/>
              <a:gd name="adj2" fmla="val 18882890"/>
            </a:avLst>
          </a:prstGeom>
          <a:ln w="19050">
            <a:solidFill>
              <a:srgbClr val="C00000"/>
            </a:solidFill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2568744" y="161275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T=</a:t>
            </a:r>
            <a:r>
              <a:rPr lang="fr-FR" dirty="0" err="1" smtClean="0"/>
              <a:t>cte</a:t>
            </a:r>
            <a:endParaRPr lang="fr-FR" dirty="0"/>
          </a:p>
        </p:txBody>
      </p:sp>
      <p:cxnSp>
        <p:nvCxnSpPr>
          <p:cNvPr id="20" name="Connecteur droit avec flèche 19"/>
          <p:cNvCxnSpPr/>
          <p:nvPr/>
        </p:nvCxnSpPr>
        <p:spPr bwMode="auto">
          <a:xfrm>
            <a:off x="264488" y="4115497"/>
            <a:ext cx="1008112" cy="0"/>
          </a:xfrm>
          <a:prstGeom prst="straightConnector1">
            <a:avLst/>
          </a:prstGeom>
          <a:ln w="19050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 bwMode="auto">
          <a:xfrm>
            <a:off x="5377056" y="4653136"/>
            <a:ext cx="0" cy="1296144"/>
          </a:xfrm>
          <a:prstGeom prst="straightConnector1">
            <a:avLst/>
          </a:prstGeom>
          <a:ln w="19050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192480" y="351661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5233040" y="594928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19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882047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Principe de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663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Espace réservé du contenu 7"/>
          <p:cNvSpPr>
            <a:spLocks noGrp="1"/>
          </p:cNvSpPr>
          <p:nvPr>
            <p:ph idx="4294967295"/>
          </p:nvPr>
        </p:nvSpPr>
        <p:spPr>
          <a:xfrm>
            <a:off x="25962" y="1268760"/>
            <a:ext cx="7962089" cy="4191000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Evolution du fluide dans le diagramme </a:t>
            </a:r>
            <a:r>
              <a:rPr lang="fr-FR" dirty="0" err="1" smtClean="0"/>
              <a:t>enthalpique</a:t>
            </a:r>
            <a:endParaRPr lang="fr-FR" dirty="0" smtClean="0"/>
          </a:p>
          <a:p>
            <a:endParaRPr lang="fr-FR" dirty="0" smtClean="0"/>
          </a:p>
        </p:txBody>
      </p:sp>
      <p:pic>
        <p:nvPicPr>
          <p:cNvPr id="82948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9413"/>
            <a:ext cx="6990668" cy="487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552" y="2495595"/>
            <a:ext cx="1905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746669" y="425370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8746669" y="354609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8244408" y="3077179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179568" y="30689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891536" y="37170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891536" y="462087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8388424" y="48691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7</a:t>
            </a: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882047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Principe de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303115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anchor="t"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</p:txBody>
      </p:sp>
      <p:sp>
        <p:nvSpPr>
          <p:cNvPr id="83971" name="Espace réservé du contenu 7"/>
          <p:cNvSpPr>
            <a:spLocks noGrp="1"/>
          </p:cNvSpPr>
          <p:nvPr>
            <p:ph idx="4294967295"/>
          </p:nvPr>
        </p:nvSpPr>
        <p:spPr>
          <a:xfrm>
            <a:off x="0" y="1628800"/>
            <a:ext cx="3943022" cy="5791200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sz="1800" b="1" dirty="0" smtClean="0"/>
              <a:t>1 et 2 :  </a:t>
            </a:r>
            <a:r>
              <a:rPr lang="fr-FR" sz="1800" dirty="0" smtClean="0"/>
              <a:t>compression isentropique. Fluide = vapeur surchauffée.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fr-FR" sz="1800" b="1" dirty="0" smtClean="0"/>
              <a:t> 2 et 3 : </a:t>
            </a:r>
            <a:r>
              <a:rPr lang="fr-FR" sz="1800" dirty="0" smtClean="0"/>
              <a:t>Désurchauffe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fr-FR" sz="1800" b="1" dirty="0" smtClean="0"/>
              <a:t>3 et 4 : </a:t>
            </a:r>
            <a:r>
              <a:rPr lang="fr-FR" sz="1800" dirty="0" smtClean="0"/>
              <a:t>condensation et transfert de chaleur vers source chaude. Pression et température constantes.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fr-FR" sz="1800" b="1" dirty="0" smtClean="0"/>
              <a:t>4 et 5 : </a:t>
            </a:r>
            <a:r>
              <a:rPr lang="fr-FR" sz="1800" dirty="0" smtClean="0"/>
              <a:t>sous refroidissement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fr-FR" sz="1800" b="1" dirty="0" smtClean="0"/>
              <a:t>5 et 6 : </a:t>
            </a:r>
            <a:r>
              <a:rPr lang="fr-FR" sz="1800" dirty="0" smtClean="0"/>
              <a:t>détente </a:t>
            </a:r>
            <a:r>
              <a:rPr lang="fr-FR" sz="1800" dirty="0" err="1" smtClean="0"/>
              <a:t>isenthalpique</a:t>
            </a:r>
            <a:r>
              <a:rPr lang="fr-FR" sz="1800" dirty="0" smtClean="0"/>
              <a:t>  et vaporisation partielle.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fr-FR" sz="1800" b="1" dirty="0" smtClean="0"/>
              <a:t>6 et 7 : </a:t>
            </a:r>
            <a:r>
              <a:rPr lang="fr-FR" sz="1800" dirty="0" smtClean="0"/>
              <a:t>vaporisation  à pression et température constante.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fr-FR" sz="1800" b="1" dirty="0" smtClean="0"/>
              <a:t>7 et 1 : </a:t>
            </a:r>
            <a:r>
              <a:rPr lang="fr-FR" sz="1800" dirty="0" smtClean="0"/>
              <a:t>surchauffe avant son admission dans le compresseur.</a:t>
            </a:r>
          </a:p>
        </p:txBody>
      </p:sp>
      <p:pic>
        <p:nvPicPr>
          <p:cNvPr id="83972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022" y="1988840"/>
            <a:ext cx="5200978" cy="3627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fr-FR" sz="3200" smtClean="0"/>
              <a:t>Principe de fonctionnement</a:t>
            </a:r>
            <a:endParaRPr lang="fr-FR" sz="3200" dirty="0" smtClean="0"/>
          </a:p>
        </p:txBody>
      </p:sp>
      <p:sp>
        <p:nvSpPr>
          <p:cNvPr id="8" name="Espace réservé du contenu 7"/>
          <p:cNvSpPr>
            <a:spLocks noGrp="1"/>
          </p:cNvSpPr>
          <p:nvPr>
            <p:ph idx="4294967295"/>
          </p:nvPr>
        </p:nvSpPr>
        <p:spPr>
          <a:xfrm>
            <a:off x="25962" y="1268760"/>
            <a:ext cx="7962089" cy="4191000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Evolution du fluide dans le diagramme </a:t>
            </a:r>
            <a:r>
              <a:rPr lang="fr-FR" dirty="0" err="1" smtClean="0"/>
              <a:t>enthalpique</a:t>
            </a:r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59137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Espace réservé du contenu 7"/>
          <p:cNvSpPr>
            <a:spLocks noGrp="1"/>
          </p:cNvSpPr>
          <p:nvPr>
            <p:ph idx="4294967295"/>
          </p:nvPr>
        </p:nvSpPr>
        <p:spPr>
          <a:xfrm>
            <a:off x="0" y="857250"/>
            <a:ext cx="9144000" cy="3048000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Evaluation des puissances instantanées:</a:t>
            </a:r>
          </a:p>
          <a:p>
            <a:pPr lvl="1">
              <a:buFont typeface="Arial" pitchFamily="34" charset="0"/>
              <a:buChar char="•"/>
            </a:pPr>
            <a:r>
              <a:rPr lang="fr-FR" sz="2000" dirty="0" smtClean="0"/>
              <a:t>Machine thermodynamique </a:t>
            </a:r>
            <a:r>
              <a:rPr lang="fr-FR" sz="2000" dirty="0" err="1" smtClean="0"/>
              <a:t>ditherme</a:t>
            </a:r>
            <a:r>
              <a:rPr lang="fr-FR" sz="2000" dirty="0" smtClean="0"/>
              <a:t> : Pompe à chaleur  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 smtClean="0"/>
              <a:t>Fonctionnement en production de froid</a:t>
            </a:r>
          </a:p>
          <a:p>
            <a:pPr>
              <a:buFont typeface="Wingdings 2" pitchFamily="18" charset="2"/>
              <a:buNone/>
            </a:pPr>
            <a:r>
              <a:rPr lang="fr-FR" dirty="0" smtClean="0"/>
              <a:t>	bilan sur le fluide frigo</a:t>
            </a:r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14313" y="3714750"/>
          <a:ext cx="28860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4" name="Équation" r:id="rId3" imgW="1282680" imgH="253800" progId="Equation.3">
                  <p:embed/>
                </p:oleObj>
              </mc:Choice>
              <mc:Fallback>
                <p:oleObj name="Équation" r:id="rId3" imgW="12826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3" y="3714750"/>
                        <a:ext cx="28860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79388" y="2914650"/>
          <a:ext cx="253841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5" name="Équation" r:id="rId5" imgW="1282680" imgH="241200" progId="Equation.3">
                  <p:embed/>
                </p:oleObj>
              </mc:Choice>
              <mc:Fallback>
                <p:oleObj name="Équation" r:id="rId5" imgW="12826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914650"/>
                        <a:ext cx="253841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179388" y="4597400"/>
          <a:ext cx="3032125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6" name="Équation" r:id="rId7" imgW="1269720" imgH="253800" progId="Equation.3">
                  <p:embed/>
                </p:oleObj>
              </mc:Choice>
              <mc:Fallback>
                <p:oleObj name="Équation" r:id="rId7" imgW="12697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4597400"/>
                        <a:ext cx="3032125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9"/>
          <p:cNvGraphicFramePr>
            <a:graphicFrameLocks noChangeAspect="1"/>
          </p:cNvGraphicFramePr>
          <p:nvPr/>
        </p:nvGraphicFramePr>
        <p:xfrm>
          <a:off x="1928813" y="5468938"/>
          <a:ext cx="2643187" cy="138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7" name="Équation" r:id="rId9" imgW="1841400" imgH="965160" progId="Equation.3">
                  <p:embed/>
                </p:oleObj>
              </mc:Choice>
              <mc:Fallback>
                <p:oleObj name="Équation" r:id="rId9" imgW="184140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813" y="5468938"/>
                        <a:ext cx="2643187" cy="1389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10"/>
          <p:cNvGraphicFramePr>
            <a:graphicFrameLocks noChangeAspect="1"/>
          </p:cNvGraphicFramePr>
          <p:nvPr/>
        </p:nvGraphicFramePr>
        <p:xfrm>
          <a:off x="5286375" y="5578475"/>
          <a:ext cx="196850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8" name="Équation" r:id="rId11" imgW="1371600" imgH="888840" progId="Equation.3">
                  <p:embed/>
                </p:oleObj>
              </mc:Choice>
              <mc:Fallback>
                <p:oleObj name="Équation" r:id="rId11" imgW="137160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75" y="5578475"/>
                        <a:ext cx="1968500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214313" y="2143125"/>
            <a:ext cx="3714750" cy="3143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5" name="Image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753" y="2122233"/>
            <a:ext cx="4654695" cy="324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076056" y="508518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h6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6660232" y="509723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h7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6948264" y="509723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h1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7456276" y="510170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</a:t>
            </a:r>
            <a:endParaRPr lang="fr-FR" dirty="0"/>
          </a:p>
        </p:txBody>
      </p:sp>
      <p:cxnSp>
        <p:nvCxnSpPr>
          <p:cNvPr id="4" name="Connecteur droit avec flèche 3"/>
          <p:cNvCxnSpPr/>
          <p:nvPr/>
        </p:nvCxnSpPr>
        <p:spPr bwMode="auto">
          <a:xfrm>
            <a:off x="5508104" y="3301509"/>
            <a:ext cx="0" cy="1800200"/>
          </a:xfrm>
          <a:prstGeom prst="straightConnector1">
            <a:avLst/>
          </a:prstGeom>
          <a:ln w="19050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5379910" y="508518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h4</a:t>
            </a:r>
            <a:endParaRPr lang="fr-FR" dirty="0"/>
          </a:p>
        </p:txBody>
      </p:sp>
      <p:sp>
        <p:nvSpPr>
          <p:cNvPr id="19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882047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Principe de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221575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Espace réservé du contenu 7"/>
          <p:cNvSpPr>
            <a:spLocks noGrp="1"/>
          </p:cNvSpPr>
          <p:nvPr>
            <p:ph idx="4294967295"/>
          </p:nvPr>
        </p:nvSpPr>
        <p:spPr>
          <a:xfrm>
            <a:off x="0" y="857250"/>
            <a:ext cx="9144000" cy="3048000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Evaluation des puissances instantanées:</a:t>
            </a:r>
          </a:p>
          <a:p>
            <a:pPr lvl="1"/>
            <a:r>
              <a:rPr lang="fr-FR" sz="2000" dirty="0" smtClean="0"/>
              <a:t>Machine thermodynamique  </a:t>
            </a:r>
          </a:p>
          <a:p>
            <a:pPr lvl="1">
              <a:lnSpc>
                <a:spcPct val="150000"/>
              </a:lnSpc>
            </a:pPr>
            <a:r>
              <a:rPr lang="fr-FR" sz="2000" dirty="0" smtClean="0"/>
              <a:t>Fonctionnement en production de froid</a:t>
            </a:r>
          </a:p>
          <a:p>
            <a:pPr>
              <a:buFont typeface="Wingdings 2" pitchFamily="18" charset="2"/>
              <a:buNone/>
            </a:pPr>
            <a:r>
              <a:rPr lang="fr-FR" dirty="0" smtClean="0"/>
              <a:t>	Bilan sur l’air</a:t>
            </a:r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5175918"/>
              </p:ext>
            </p:extLst>
          </p:nvPr>
        </p:nvGraphicFramePr>
        <p:xfrm>
          <a:off x="107504" y="4149080"/>
          <a:ext cx="445611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8" name="Équation" r:id="rId3" imgW="1866600" imgH="253800" progId="Equation.3">
                  <p:embed/>
                </p:oleObj>
              </mc:Choice>
              <mc:Fallback>
                <p:oleObj name="Équation" r:id="rId3" imgW="18666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4149080"/>
                        <a:ext cx="4456113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91408"/>
              </p:ext>
            </p:extLst>
          </p:nvPr>
        </p:nvGraphicFramePr>
        <p:xfrm>
          <a:off x="169863" y="2711450"/>
          <a:ext cx="4525962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9" name="Équation" r:id="rId5" imgW="2184120" imgH="469800" progId="Equation.3">
                  <p:embed/>
                </p:oleObj>
              </mc:Choice>
              <mc:Fallback>
                <p:oleObj name="Équation" r:id="rId5" imgW="218412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3" y="2711450"/>
                        <a:ext cx="4525962" cy="1122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297913"/>
              </p:ext>
            </p:extLst>
          </p:nvPr>
        </p:nvGraphicFramePr>
        <p:xfrm>
          <a:off x="107504" y="5482191"/>
          <a:ext cx="2643187" cy="138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0" name="Équation" r:id="rId7" imgW="1841400" imgH="965160" progId="Equation.3">
                  <p:embed/>
                </p:oleObj>
              </mc:Choice>
              <mc:Fallback>
                <p:oleObj name="Équation" r:id="rId7" imgW="184140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5482191"/>
                        <a:ext cx="2643187" cy="1389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699420"/>
              </p:ext>
            </p:extLst>
          </p:nvPr>
        </p:nvGraphicFramePr>
        <p:xfrm>
          <a:off x="3347864" y="5652873"/>
          <a:ext cx="196850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1" name="Équation" r:id="rId9" imgW="1371600" imgH="888840" progId="Equation.3">
                  <p:embed/>
                </p:oleObj>
              </mc:Choice>
              <mc:Fallback>
                <p:oleObj name="Équation" r:id="rId9" imgW="137160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5652873"/>
                        <a:ext cx="1968500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2143125"/>
            <a:ext cx="5148064" cy="3143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28027" name="Picture 2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269" y="1484784"/>
            <a:ext cx="3419872" cy="516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8820472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Principe de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12260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 anchor="t">
            <a:normAutofit fontScale="90000"/>
          </a:bodyPr>
          <a:lstStyle/>
          <a:p>
            <a:r>
              <a:rPr lang="fr-FR" dirty="0" smtClean="0"/>
              <a:t> </a:t>
            </a:r>
            <a:br>
              <a:rPr lang="fr-FR" dirty="0" smtClean="0"/>
            </a:br>
            <a:endParaRPr lang="fr-FR" dirty="0" smtClean="0"/>
          </a:p>
        </p:txBody>
      </p:sp>
      <p:sp>
        <p:nvSpPr>
          <p:cNvPr id="9222" name="Espace réservé du contenu 7"/>
          <p:cNvSpPr>
            <a:spLocks noGrp="1"/>
          </p:cNvSpPr>
          <p:nvPr>
            <p:ph idx="4294967295"/>
          </p:nvPr>
        </p:nvSpPr>
        <p:spPr>
          <a:xfrm>
            <a:off x="63793" y="1124744"/>
            <a:ext cx="9144000" cy="41044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lvl="1">
              <a:buNone/>
            </a:pPr>
            <a:r>
              <a:rPr lang="fr-FR" sz="3200" dirty="0" smtClean="0"/>
              <a:t>Valeurs instantanées</a:t>
            </a:r>
            <a:endParaRPr lang="fr-FR" sz="3200" dirty="0"/>
          </a:p>
          <a:p>
            <a:pPr>
              <a:buFont typeface="Wingdings 2" pitchFamily="18" charset="2"/>
              <a:buNone/>
            </a:pPr>
            <a:r>
              <a:rPr lang="fr-FR" dirty="0" smtClean="0"/>
              <a:t>Coefficient de performance en production de froid:</a:t>
            </a:r>
          </a:p>
          <a:p>
            <a:pPr>
              <a:buFont typeface="Wingdings 2" pitchFamily="18" charset="2"/>
              <a:buNone/>
            </a:pPr>
            <a:r>
              <a:rPr lang="fr-FR" dirty="0" smtClean="0"/>
              <a:t>Quelques soient les conditions d’opération</a:t>
            </a:r>
          </a:p>
          <a:p>
            <a:pPr>
              <a:buFont typeface="Wingdings 2" pitchFamily="18" charset="2"/>
              <a:buNone/>
            </a:pPr>
            <a:r>
              <a:rPr lang="fr-FR" dirty="0" smtClean="0"/>
              <a:t>Valeur de référence : Efficacité de Carnot</a:t>
            </a:r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r>
              <a:rPr lang="fr-FR" dirty="0" smtClean="0"/>
              <a:t>Valeur de l’installation :  Efficacité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153192"/>
              </p:ext>
            </p:extLst>
          </p:nvPr>
        </p:nvGraphicFramePr>
        <p:xfrm>
          <a:off x="611560" y="4530240"/>
          <a:ext cx="1403350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2" name="Équation" r:id="rId3" imgW="609480" imgH="419040" progId="Equation.3">
                  <p:embed/>
                </p:oleObj>
              </mc:Choice>
              <mc:Fallback>
                <p:oleObj name="Équation" r:id="rId3" imgW="609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530240"/>
                        <a:ext cx="1403350" cy="973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191646"/>
              </p:ext>
            </p:extLst>
          </p:nvPr>
        </p:nvGraphicFramePr>
        <p:xfrm>
          <a:off x="55563" y="3017838"/>
          <a:ext cx="341788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3" name="Équation" r:id="rId5" imgW="1879560" imgH="457200" progId="Equation.3">
                  <p:embed/>
                </p:oleObj>
              </mc:Choice>
              <mc:Fallback>
                <p:oleObj name="Équation" r:id="rId5" imgW="18795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3" y="3017838"/>
                        <a:ext cx="3417887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2623840"/>
              </p:ext>
            </p:extLst>
          </p:nvPr>
        </p:nvGraphicFramePr>
        <p:xfrm>
          <a:off x="611560" y="5445224"/>
          <a:ext cx="1770062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4" name="Équation" r:id="rId7" imgW="749160" imgH="419040" progId="Equation.3">
                  <p:embed/>
                </p:oleObj>
              </mc:Choice>
              <mc:Fallback>
                <p:oleObj name="Équation" r:id="rId7" imgW="749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445224"/>
                        <a:ext cx="1770062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1879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241292"/>
            <a:ext cx="3058306" cy="462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1968847"/>
              </p:ext>
            </p:extLst>
          </p:nvPr>
        </p:nvGraphicFramePr>
        <p:xfrm>
          <a:off x="5796136" y="5661248"/>
          <a:ext cx="1012825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5" name="Équation" r:id="rId10" imgW="393480" imgH="241200" progId="Equation.3">
                  <p:embed/>
                </p:oleObj>
              </mc:Choice>
              <mc:Fallback>
                <p:oleObj name="Équation" r:id="rId10" imgW="393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5661248"/>
                        <a:ext cx="1012825" cy="627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210721"/>
              </p:ext>
            </p:extLst>
          </p:nvPr>
        </p:nvGraphicFramePr>
        <p:xfrm>
          <a:off x="8256105" y="3573016"/>
          <a:ext cx="883433" cy="608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6" name="Équation" r:id="rId12" imgW="279360" imgH="190440" progId="Equation.3">
                  <p:embed/>
                </p:oleObj>
              </mc:Choice>
              <mc:Fallback>
                <p:oleObj name="Équation" r:id="rId12" imgW="27936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6105" y="3573016"/>
                        <a:ext cx="883433" cy="6084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Éclair 4"/>
          <p:cNvSpPr/>
          <p:nvPr/>
        </p:nvSpPr>
        <p:spPr>
          <a:xfrm rot="8834718">
            <a:off x="8364028" y="4154943"/>
            <a:ext cx="720080" cy="564987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fr-FR" sz="3200" dirty="0" smtClean="0"/>
              <a:t>Principe de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22671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85591" y="1069615"/>
            <a:ext cx="8991600" cy="489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Symbol" pitchFamily="18" charset="2"/>
              <a:buNone/>
            </a:pPr>
            <a:r>
              <a:rPr lang="fr-FR" sz="2000" dirty="0" smtClean="0"/>
              <a:t>Le bilan d’une grandeur </a:t>
            </a:r>
            <a:r>
              <a:rPr lang="fr-FR" sz="2000" dirty="0" smtClean="0"/>
              <a:t>algébriqu</a:t>
            </a:r>
            <a:r>
              <a:rPr lang="fr-FR" sz="2000" dirty="0" smtClean="0"/>
              <a:t>e </a:t>
            </a:r>
            <a:r>
              <a:rPr lang="fr-FR" sz="2000" dirty="0" smtClean="0"/>
              <a:t>J </a:t>
            </a:r>
            <a:r>
              <a:rPr lang="fr-FR" sz="2000" dirty="0" smtClean="0"/>
              <a:t>pour un système S :</a:t>
            </a:r>
          </a:p>
          <a:p>
            <a:pPr algn="just"/>
            <a:r>
              <a:rPr lang="fr-FR" sz="1800" dirty="0" err="1" smtClean="0"/>
              <a:t>J</a:t>
            </a:r>
            <a:r>
              <a:rPr lang="fr-FR" sz="1800" baseline="-25000" dirty="0" err="1" smtClean="0"/>
              <a:t>st</a:t>
            </a:r>
            <a:r>
              <a:rPr lang="fr-FR" sz="1800" dirty="0" smtClean="0"/>
              <a:t> : quantité  de J stockée  </a:t>
            </a:r>
          </a:p>
          <a:p>
            <a:pPr algn="just"/>
            <a:r>
              <a:rPr lang="fr-FR" sz="1800" dirty="0" err="1"/>
              <a:t>J</a:t>
            </a:r>
            <a:r>
              <a:rPr lang="fr-FR" sz="1800" baseline="-25000" dirty="0" err="1" smtClean="0"/>
              <a:t>g</a:t>
            </a:r>
            <a:r>
              <a:rPr lang="fr-FR" sz="1800" dirty="0"/>
              <a:t> </a:t>
            </a:r>
            <a:r>
              <a:rPr lang="fr-FR" sz="1800" dirty="0" smtClean="0"/>
              <a:t>: quantité  </a:t>
            </a:r>
            <a:r>
              <a:rPr lang="fr-FR" sz="1800" dirty="0"/>
              <a:t>de J </a:t>
            </a:r>
            <a:r>
              <a:rPr lang="fr-FR" sz="1800" dirty="0" smtClean="0"/>
              <a:t>générée</a:t>
            </a:r>
            <a:endParaRPr lang="fr-FR" sz="1800" dirty="0"/>
          </a:p>
          <a:p>
            <a:pPr algn="just"/>
            <a:r>
              <a:rPr lang="fr-FR" sz="1800" dirty="0"/>
              <a:t>J</a:t>
            </a:r>
            <a:r>
              <a:rPr lang="fr-FR" sz="1800" baseline="-25000" dirty="0" smtClean="0"/>
              <a:t>e</a:t>
            </a:r>
            <a:r>
              <a:rPr lang="fr-FR" sz="1800" dirty="0"/>
              <a:t> </a:t>
            </a:r>
            <a:r>
              <a:rPr lang="fr-FR" sz="1800" dirty="0" smtClean="0"/>
              <a:t>: quantité  </a:t>
            </a:r>
            <a:r>
              <a:rPr lang="fr-FR" sz="1800" dirty="0"/>
              <a:t>de J </a:t>
            </a:r>
            <a:r>
              <a:rPr lang="fr-FR" sz="1800" dirty="0" smtClean="0"/>
              <a:t>entrante </a:t>
            </a:r>
          </a:p>
          <a:p>
            <a:pPr algn="just"/>
            <a:r>
              <a:rPr lang="fr-FR" sz="1800" dirty="0" err="1"/>
              <a:t>J</a:t>
            </a:r>
            <a:r>
              <a:rPr lang="fr-FR" sz="1800" baseline="-25000" dirty="0" err="1" smtClean="0"/>
              <a:t>s</a:t>
            </a:r>
            <a:r>
              <a:rPr lang="fr-FR" sz="1800" baseline="-25000" dirty="0" smtClean="0"/>
              <a:t> : </a:t>
            </a:r>
            <a:r>
              <a:rPr lang="fr-FR" sz="1800" dirty="0" smtClean="0"/>
              <a:t>quantité  </a:t>
            </a:r>
            <a:r>
              <a:rPr lang="fr-FR" sz="1800" dirty="0"/>
              <a:t>de J </a:t>
            </a:r>
            <a:r>
              <a:rPr lang="fr-FR" sz="1800" dirty="0" smtClean="0"/>
              <a:t>sortante</a:t>
            </a:r>
          </a:p>
          <a:p>
            <a:pPr algn="just"/>
            <a:endParaRPr lang="fr-FR" sz="1800" dirty="0"/>
          </a:p>
          <a:p>
            <a:pPr algn="just"/>
            <a:endParaRPr lang="fr-FR" sz="1800" dirty="0" smtClean="0"/>
          </a:p>
          <a:p>
            <a:pPr algn="just"/>
            <a:endParaRPr lang="fr-FR" sz="1800" dirty="0" smtClean="0"/>
          </a:p>
          <a:p>
            <a:pPr marL="0" indent="0" algn="just">
              <a:buNone/>
            </a:pPr>
            <a:r>
              <a:rPr lang="fr-FR" sz="2000" dirty="0" smtClean="0"/>
              <a:t>Application aux bâtiments : Bilan thermo-hydrique </a:t>
            </a:r>
          </a:p>
          <a:p>
            <a:pPr marL="0" indent="0" algn="just">
              <a:buNone/>
            </a:pPr>
            <a:r>
              <a:rPr lang="fr-FR" sz="1800" dirty="0"/>
              <a:t> J peut être :  </a:t>
            </a:r>
          </a:p>
          <a:p>
            <a:pPr algn="just"/>
            <a:r>
              <a:rPr lang="fr-FR" sz="1800" dirty="0" smtClean="0"/>
              <a:t>Bilan de chaleur sensible </a:t>
            </a:r>
            <a:r>
              <a:rPr lang="fr-FR" sz="1800" dirty="0" smtClean="0"/>
              <a:t>: flux thermique  exprimé en W faisant référence à la température</a:t>
            </a:r>
            <a:endParaRPr lang="fr-FR" sz="1800" dirty="0"/>
          </a:p>
          <a:p>
            <a:pPr algn="just"/>
            <a:r>
              <a:rPr lang="fr-FR" sz="1800" dirty="0" smtClean="0"/>
              <a:t>Bilan latent : flux </a:t>
            </a:r>
            <a:r>
              <a:rPr lang="fr-FR" sz="1800" dirty="0"/>
              <a:t>hydrique  </a:t>
            </a:r>
            <a:r>
              <a:rPr lang="fr-FR" sz="1800" dirty="0" smtClean="0"/>
              <a:t>exprimé en kg</a:t>
            </a:r>
            <a:r>
              <a:rPr lang="fr-FR" sz="1800" baseline="-25000" dirty="0" smtClean="0"/>
              <a:t>e</a:t>
            </a:r>
            <a:r>
              <a:rPr lang="fr-FR" sz="1800" dirty="0" smtClean="0"/>
              <a:t>.s</a:t>
            </a:r>
            <a:r>
              <a:rPr lang="fr-FR" sz="1800" baseline="30000" dirty="0" smtClean="0"/>
              <a:t>-1</a:t>
            </a:r>
            <a:r>
              <a:rPr lang="fr-FR" sz="1800" dirty="0" smtClean="0"/>
              <a:t> faisant référence à la teneur en eau de l’air humide.</a:t>
            </a:r>
            <a:endParaRPr lang="fr-FR" sz="2000" dirty="0"/>
          </a:p>
          <a:p>
            <a:pPr algn="just"/>
            <a:endParaRPr lang="fr-FR" sz="1800" dirty="0"/>
          </a:p>
          <a:p>
            <a:pPr algn="just"/>
            <a:endParaRPr lang="fr-FR" sz="1800" dirty="0" smtClean="0"/>
          </a:p>
          <a:p>
            <a:pPr algn="just"/>
            <a:endParaRPr lang="fr-FR" sz="2000" dirty="0" smtClean="0"/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589165"/>
              </p:ext>
            </p:extLst>
          </p:nvPr>
        </p:nvGraphicFramePr>
        <p:xfrm>
          <a:off x="323528" y="2865688"/>
          <a:ext cx="3016094" cy="525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Équation" r:id="rId3" imgW="1384200" imgH="241200" progId="Equation.3">
                  <p:embed/>
                </p:oleObj>
              </mc:Choice>
              <mc:Fallback>
                <p:oleObj name="Équation" r:id="rId3" imgW="13842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865688"/>
                        <a:ext cx="3016094" cy="52504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Ellipse 8"/>
          <p:cNvSpPr/>
          <p:nvPr/>
        </p:nvSpPr>
        <p:spPr bwMode="auto">
          <a:xfrm>
            <a:off x="4788024" y="1485846"/>
            <a:ext cx="3571900" cy="2214578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cxnSp>
        <p:nvCxnSpPr>
          <p:cNvPr id="10" name="Connecteur droit avec flèche 9"/>
          <p:cNvCxnSpPr/>
          <p:nvPr/>
        </p:nvCxnSpPr>
        <p:spPr bwMode="auto">
          <a:xfrm>
            <a:off x="3859330" y="2740900"/>
            <a:ext cx="1857388" cy="249576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 bwMode="auto">
          <a:xfrm flipV="1">
            <a:off x="7859826" y="2431866"/>
            <a:ext cx="1571668" cy="249576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 bwMode="auto">
          <a:xfrm rot="5400000" flipH="1" flipV="1">
            <a:off x="5706187" y="2687093"/>
            <a:ext cx="714380" cy="357190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 bwMode="auto">
          <a:xfrm>
            <a:off x="6859726" y="2455148"/>
            <a:ext cx="857256" cy="571504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07876"/>
              </p:ext>
            </p:extLst>
          </p:nvPr>
        </p:nvGraphicFramePr>
        <p:xfrm>
          <a:off x="4136409" y="2032134"/>
          <a:ext cx="76676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Équation" r:id="rId5" imgW="164880" imgH="190440" progId="Equation.3">
                  <p:embed/>
                </p:oleObj>
              </mc:Choice>
              <mc:Fallback>
                <p:oleObj name="Équation" r:id="rId5" imgW="1648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6409" y="2032134"/>
                        <a:ext cx="766763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424705"/>
              </p:ext>
            </p:extLst>
          </p:nvPr>
        </p:nvGraphicFramePr>
        <p:xfrm>
          <a:off x="8262932" y="1576128"/>
          <a:ext cx="76676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Équation" r:id="rId7" imgW="164880" imgH="190440" progId="Equation.3">
                  <p:embed/>
                </p:oleObj>
              </mc:Choice>
              <mc:Fallback>
                <p:oleObj name="Équation" r:id="rId7" imgW="1648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2932" y="1576128"/>
                        <a:ext cx="766763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582891"/>
              </p:ext>
            </p:extLst>
          </p:nvPr>
        </p:nvGraphicFramePr>
        <p:xfrm>
          <a:off x="6665907" y="2685790"/>
          <a:ext cx="808038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3" name="Équation" r:id="rId9" imgW="190440" imgH="190440" progId="Equation.3">
                  <p:embed/>
                </p:oleObj>
              </mc:Choice>
              <mc:Fallback>
                <p:oleObj name="Équation" r:id="rId9" imgW="19044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5907" y="2685790"/>
                        <a:ext cx="808038" cy="81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038871"/>
              </p:ext>
            </p:extLst>
          </p:nvPr>
        </p:nvGraphicFramePr>
        <p:xfrm>
          <a:off x="5976932" y="2771515"/>
          <a:ext cx="825500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4" name="Équation" r:id="rId11" imgW="177480" imgH="203040" progId="Equation.3">
                  <p:embed/>
                </p:oleObj>
              </mc:Choice>
              <mc:Fallback>
                <p:oleObj name="Équation" r:id="rId11" imgW="177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6932" y="2771515"/>
                        <a:ext cx="825500" cy="944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6216784" y="1847468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Système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9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fr-FR" sz="3200" dirty="0" smtClean="0"/>
              <a:t>Dimensionnement des systèmes</a:t>
            </a:r>
            <a:endParaRPr lang="fr-FR" sz="3200" dirty="0" smtClean="0"/>
          </a:p>
        </p:txBody>
      </p:sp>
    </p:spTree>
    <p:extLst>
      <p:ext uri="{BB962C8B-B14F-4D97-AF65-F5344CB8AC3E}">
        <p14:creationId xmlns:p14="http://schemas.microsoft.com/office/powerpoint/2010/main" val="388012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ucas\Documents\iut\cours Franck\thermodynamique\diagrammes thermos\air humlide 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989" y="1957482"/>
            <a:ext cx="6230011" cy="440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824" y="1764177"/>
            <a:ext cx="8892480" cy="498498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-32538" y="1083438"/>
            <a:ext cx="8665582" cy="52326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 smtClean="0"/>
              <a:t>Rappel : Comportement de l’air humide </a:t>
            </a:r>
          </a:p>
          <a:p>
            <a:pPr lvl="1"/>
            <a:r>
              <a:rPr lang="fr-FR" dirty="0" smtClean="0"/>
              <a:t>Energie </a:t>
            </a:r>
            <a:r>
              <a:rPr lang="fr-FR" dirty="0" smtClean="0"/>
              <a:t>échangée pour </a:t>
            </a:r>
            <a:r>
              <a:rPr lang="fr-FR" dirty="0" smtClean="0"/>
              <a:t>un mélange de gaz condensables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marL="301943" lvl="1" indent="0">
              <a:buNone/>
            </a:pPr>
            <a:r>
              <a:rPr lang="fr-FR" dirty="0" smtClean="0"/>
              <a:t>Remarque 1: </a:t>
            </a:r>
          </a:p>
          <a:p>
            <a:pPr marL="301943" lvl="1" indent="0">
              <a:buNone/>
            </a:pPr>
            <a:r>
              <a:rPr lang="fr-FR" dirty="0" smtClean="0"/>
              <a:t>Energie = enthalpie</a:t>
            </a:r>
            <a:endParaRPr lang="fr-FR" dirty="0" smtClean="0"/>
          </a:p>
          <a:p>
            <a:pPr marL="301943" lvl="1" indent="0">
              <a:buNone/>
            </a:pPr>
            <a:endParaRPr lang="fr-FR" dirty="0"/>
          </a:p>
          <a:p>
            <a:pPr lvl="1"/>
            <a:endParaRPr lang="fr-FR" dirty="0" smtClean="0"/>
          </a:p>
          <a:p>
            <a:pPr marL="301943" lvl="1" indent="0">
              <a:buNone/>
            </a:pPr>
            <a:r>
              <a:rPr lang="fr-FR" dirty="0" smtClean="0"/>
              <a:t>Remarque 2:</a:t>
            </a:r>
            <a:endParaRPr lang="fr-FR" dirty="0"/>
          </a:p>
          <a:p>
            <a:pPr lvl="1"/>
            <a:endParaRPr lang="fr-FR" dirty="0" smtClean="0"/>
          </a:p>
          <a:p>
            <a:pPr marL="301943" lvl="1" indent="0">
              <a:buNone/>
            </a:pPr>
            <a:r>
              <a:rPr lang="fr-FR" dirty="0" smtClean="0"/>
              <a:t> </a:t>
            </a:r>
            <a:endParaRPr lang="fr-FR" dirty="0" smtClean="0"/>
          </a:p>
        </p:txBody>
      </p:sp>
      <p:cxnSp>
        <p:nvCxnSpPr>
          <p:cNvPr id="8" name="Connecteur droit 7"/>
          <p:cNvCxnSpPr/>
          <p:nvPr/>
        </p:nvCxnSpPr>
        <p:spPr bwMode="auto">
          <a:xfrm flipH="1">
            <a:off x="6730413" y="4265054"/>
            <a:ext cx="1008112" cy="576064"/>
          </a:xfrm>
          <a:prstGeom prst="line">
            <a:avLst/>
          </a:prstGeom>
          <a:ln w="22225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 bwMode="auto">
          <a:xfrm>
            <a:off x="7738525" y="4265054"/>
            <a:ext cx="0" cy="584448"/>
          </a:xfrm>
          <a:prstGeom prst="line">
            <a:avLst/>
          </a:prstGeom>
          <a:ln w="22225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 bwMode="auto">
          <a:xfrm flipH="1">
            <a:off x="6730413" y="4841118"/>
            <a:ext cx="1008112" cy="16768"/>
          </a:xfrm>
          <a:prstGeom prst="line">
            <a:avLst/>
          </a:prstGeom>
          <a:ln w="22225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6370373" y="465645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7661784" y="476911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7594509" y="397494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</a:p>
        </p:txBody>
      </p:sp>
      <p:cxnSp>
        <p:nvCxnSpPr>
          <p:cNvPr id="21" name="Connecteur droit 20"/>
          <p:cNvCxnSpPr/>
          <p:nvPr/>
        </p:nvCxnSpPr>
        <p:spPr bwMode="auto">
          <a:xfrm>
            <a:off x="8818645" y="4256670"/>
            <a:ext cx="0" cy="592832"/>
          </a:xfrm>
          <a:prstGeom prst="line">
            <a:avLst/>
          </a:prstGeom>
          <a:ln w="22225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 bwMode="auto">
          <a:xfrm flipH="1">
            <a:off x="6653672" y="6065254"/>
            <a:ext cx="1008112" cy="0"/>
          </a:xfrm>
          <a:prstGeom prst="line">
            <a:avLst/>
          </a:prstGeom>
          <a:ln w="22225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 bwMode="auto">
          <a:xfrm>
            <a:off x="7768106" y="4279704"/>
            <a:ext cx="1044116" cy="0"/>
          </a:xfrm>
          <a:prstGeom prst="line">
            <a:avLst/>
          </a:prstGeom>
          <a:ln w="15875">
            <a:solidFill>
              <a:srgbClr val="C00000"/>
            </a:solidFill>
            <a:prstDash val="sysDash"/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 bwMode="auto">
          <a:xfrm>
            <a:off x="7774529" y="4849502"/>
            <a:ext cx="1044116" cy="0"/>
          </a:xfrm>
          <a:prstGeom prst="line">
            <a:avLst/>
          </a:prstGeom>
          <a:ln w="15875">
            <a:solidFill>
              <a:srgbClr val="C00000"/>
            </a:solidFill>
            <a:prstDash val="sysDash"/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 bwMode="auto">
          <a:xfrm flipH="1">
            <a:off x="7661784" y="4849502"/>
            <a:ext cx="76741" cy="1215752"/>
          </a:xfrm>
          <a:prstGeom prst="line">
            <a:avLst/>
          </a:prstGeom>
          <a:ln w="15875">
            <a:solidFill>
              <a:srgbClr val="C00000"/>
            </a:solidFill>
            <a:prstDash val="sysDash"/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 bwMode="auto">
          <a:xfrm flipH="1">
            <a:off x="6653672" y="4857886"/>
            <a:ext cx="76741" cy="1215752"/>
          </a:xfrm>
          <a:prstGeom prst="line">
            <a:avLst/>
          </a:prstGeom>
          <a:ln w="15875">
            <a:solidFill>
              <a:srgbClr val="C00000"/>
            </a:solidFill>
            <a:prstDash val="sysDash"/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ZoneTexte 30"/>
              <p:cNvSpPr txBox="1"/>
              <p:nvPr/>
            </p:nvSpPr>
            <p:spPr>
              <a:xfrm>
                <a:off x="446623" y="1946598"/>
                <a:ext cx="22909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𝐴𝐵</m:t>
                          </m:r>
                        </m:sub>
                      </m:sSub>
                      <m:r>
                        <a:rPr lang="fr-F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𝐴𝐶</m:t>
                          </m:r>
                        </m:sub>
                      </m:sSub>
                      <m:r>
                        <a:rPr lang="fr-FR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𝐶𝐵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31" name="ZoneTexte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23" y="1946598"/>
                <a:ext cx="2290920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ZoneTexte 34"/>
              <p:cNvSpPr txBox="1"/>
              <p:nvPr/>
            </p:nvSpPr>
            <p:spPr>
              <a:xfrm>
                <a:off x="-38693" y="2522596"/>
                <a:ext cx="30201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𝐴𝐵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</a:rPr>
                        <m:t> :</m:t>
                      </m:r>
                      <m:r>
                        <m:rPr>
                          <m:sty m:val="p"/>
                        </m:rPr>
                        <a:rPr lang="fr-FR" sz="1600" b="0" i="0" smtClean="0">
                          <a:latin typeface="Cambria Math"/>
                        </a:rPr>
                        <m:t>Q</m:t>
                      </m:r>
                      <m:r>
                        <m:rPr>
                          <m:sty m:val="p"/>
                        </m:rPr>
                        <a:rPr lang="fr-FR" sz="1600" b="0" i="0" smtClean="0">
                          <a:latin typeface="Cambria Math"/>
                        </a:rPr>
                        <m:t>u</m:t>
                      </m:r>
                      <m:r>
                        <m:rPr>
                          <m:sty m:val="p"/>
                        </m:rPr>
                        <a:rPr lang="fr-FR" sz="1600" b="0" i="0" smtClean="0">
                          <a:latin typeface="Cambria Math"/>
                        </a:rPr>
                        <m:t>antit</m:t>
                      </m:r>
                      <m:r>
                        <a:rPr lang="fr-FR" sz="1600" b="0" i="0" smtClean="0">
                          <a:latin typeface="Cambria Math"/>
                        </a:rPr>
                        <m:t>é </m:t>
                      </m:r>
                      <m:r>
                        <m:rPr>
                          <m:sty m:val="p"/>
                        </m:rPr>
                        <a:rPr lang="fr-FR" sz="1600" b="0" i="0" smtClean="0">
                          <a:latin typeface="Cambria Math"/>
                        </a:rPr>
                        <m:t>de</m:t>
                      </m:r>
                      <m:r>
                        <a:rPr lang="fr-FR" sz="16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1600" b="0" i="0" smtClean="0">
                          <a:latin typeface="Cambria Math"/>
                        </a:rPr>
                        <m:t>chaleur</m:t>
                      </m:r>
                      <m:r>
                        <a:rPr lang="fr-FR" sz="16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1600" b="0" i="0" smtClean="0">
                          <a:latin typeface="Cambria Math"/>
                        </a:rPr>
                        <m:t>totale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>
          <p:sp>
            <p:nvSpPr>
              <p:cNvPr id="35" name="ZoneTexte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693" y="2522596"/>
                <a:ext cx="3020186" cy="338554"/>
              </a:xfrm>
              <a:prstGeom prst="rect">
                <a:avLst/>
              </a:prstGeom>
              <a:blipFill rotWithShape="1"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ZoneTexte 35"/>
              <p:cNvSpPr txBox="1"/>
              <p:nvPr/>
            </p:nvSpPr>
            <p:spPr>
              <a:xfrm>
                <a:off x="-32538" y="2925161"/>
                <a:ext cx="30360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fr-FR" sz="1600" b="0" i="1" smtClean="0">
                            <a:latin typeface="Cambria Math"/>
                          </a:rPr>
                          <m:t>𝐶𝐵</m:t>
                        </m:r>
                      </m:sub>
                    </m:sSub>
                  </m:oMath>
                </a14:m>
                <a:r>
                  <a:rPr lang="fr-FR" sz="1600" dirty="0" smtClean="0"/>
                  <a:t> : Quantité de chaleur latente</a:t>
                </a:r>
                <a:endParaRPr lang="fr-FR" sz="1600" dirty="0"/>
              </a:p>
            </p:txBody>
          </p:sp>
        </mc:Choice>
        <mc:Fallback>
          <p:sp>
            <p:nvSpPr>
              <p:cNvPr id="36" name="ZoneTexte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538" y="2925161"/>
                <a:ext cx="3036024" cy="338554"/>
              </a:xfrm>
              <a:prstGeom prst="rect">
                <a:avLst/>
              </a:prstGeom>
              <a:blipFill rotWithShape="1">
                <a:blip r:embed="rId5"/>
                <a:stretch>
                  <a:fillRect t="-7273" r="-8233" b="-218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ZoneTexte 36"/>
              <p:cNvSpPr txBox="1"/>
              <p:nvPr/>
            </p:nvSpPr>
            <p:spPr>
              <a:xfrm>
                <a:off x="-10545" y="3276275"/>
                <a:ext cx="29920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fr-FR" sz="1600" b="0" i="1" smtClean="0">
                            <a:latin typeface="Cambria Math"/>
                          </a:rPr>
                          <m:t>𝐴𝐶</m:t>
                        </m:r>
                      </m:sub>
                    </m:sSub>
                  </m:oMath>
                </a14:m>
                <a:r>
                  <a:rPr lang="fr-FR" sz="1600" dirty="0" smtClean="0"/>
                  <a:t>: Quantité de chaleur latente</a:t>
                </a:r>
                <a:endParaRPr lang="fr-FR" sz="1600" dirty="0"/>
              </a:p>
            </p:txBody>
          </p:sp>
        </mc:Choice>
        <mc:Fallback>
          <p:sp>
            <p:nvSpPr>
              <p:cNvPr id="37" name="ZoneTexte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545" y="3276275"/>
                <a:ext cx="2992038" cy="338554"/>
              </a:xfrm>
              <a:prstGeom prst="rect">
                <a:avLst/>
              </a:prstGeom>
              <a:blipFill rotWithShape="1">
                <a:blip r:embed="rId6"/>
                <a:stretch>
                  <a:fillRect t="-7143" r="-7943" b="-196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ZoneTexte 38"/>
              <p:cNvSpPr txBox="1"/>
              <p:nvPr/>
            </p:nvSpPr>
            <p:spPr>
              <a:xfrm>
                <a:off x="576260" y="5326590"/>
                <a:ext cx="20316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b="0" i="1" smtClean="0">
                              <a:latin typeface="Cambria Math"/>
                              <a:ea typeface="Cambria Math"/>
                            </a:rPr>
                            <m:t>𝜙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𝐴𝐵</m:t>
                          </m:r>
                        </m:sub>
                      </m:sSub>
                      <m:r>
                        <a:rPr lang="fr-F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𝜙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𝐴𝐶</m:t>
                          </m:r>
                        </m:sub>
                      </m:sSub>
                      <m:r>
                        <a:rPr lang="fr-FR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𝜙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𝐶𝐵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39" name="ZoneTexte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60" y="5326590"/>
                <a:ext cx="2031646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fr-FR" sz="3200" dirty="0"/>
              <a:t>Dimensionnement des systèmes</a:t>
            </a:r>
          </a:p>
        </p:txBody>
      </p:sp>
      <p:cxnSp>
        <p:nvCxnSpPr>
          <p:cNvPr id="7" name="Connecteur droit avec flèche 6"/>
          <p:cNvCxnSpPr>
            <a:endCxn id="40" idx="3"/>
          </p:cNvCxnSpPr>
          <p:nvPr/>
        </p:nvCxnSpPr>
        <p:spPr>
          <a:xfrm flipH="1" flipV="1">
            <a:off x="4860130" y="3515101"/>
            <a:ext cx="1920471" cy="1269833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H="1" flipV="1">
            <a:off x="5436096" y="2691873"/>
            <a:ext cx="2225690" cy="150537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 flipV="1">
            <a:off x="5183488" y="3263715"/>
            <a:ext cx="2555039" cy="159062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5062933" y="2491818"/>
                <a:ext cx="4937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933" y="2491818"/>
                <a:ext cx="493789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4350440" y="3330435"/>
                <a:ext cx="5096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440" y="3330435"/>
                <a:ext cx="509690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/>
              <p:cNvSpPr/>
              <p:nvPr/>
            </p:nvSpPr>
            <p:spPr>
              <a:xfrm>
                <a:off x="4726422" y="2925161"/>
                <a:ext cx="5013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422" y="2925161"/>
                <a:ext cx="501356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ZoneTexte 41"/>
              <p:cNvSpPr txBox="1"/>
              <p:nvPr/>
            </p:nvSpPr>
            <p:spPr>
              <a:xfrm>
                <a:off x="107504" y="4549482"/>
                <a:ext cx="22909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𝐴𝐵</m:t>
                          </m:r>
                        </m:sub>
                      </m:sSub>
                      <m:r>
                        <a:rPr lang="fr-F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𝐴𝐶</m:t>
                          </m:r>
                        </m:sub>
                      </m:sSub>
                      <m:r>
                        <a:rPr lang="fr-FR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𝐶𝐵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42" name="ZoneTexte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549482"/>
                <a:ext cx="2290920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769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28208" y="857075"/>
            <a:ext cx="89916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Symbol" pitchFamily="18" charset="2"/>
              <a:buNone/>
            </a:pPr>
            <a:r>
              <a:rPr lang="fr-FR" dirty="0" smtClean="0"/>
              <a:t>Bilan thermique </a:t>
            </a:r>
            <a:r>
              <a:rPr lang="fr-FR" dirty="0" smtClean="0"/>
              <a:t>(chaleur sensible) pour </a:t>
            </a:r>
            <a:r>
              <a:rPr lang="fr-FR" dirty="0" smtClean="0"/>
              <a:t>un système S :</a:t>
            </a:r>
          </a:p>
          <a:p>
            <a:pPr algn="just"/>
            <a:r>
              <a:rPr lang="fr-FR" sz="2000" dirty="0" err="1" smtClean="0"/>
              <a:t>ϕ</a:t>
            </a:r>
            <a:r>
              <a:rPr lang="fr-FR" sz="2000" baseline="-25000" dirty="0" err="1" smtClean="0"/>
              <a:t>st</a:t>
            </a:r>
            <a:r>
              <a:rPr lang="fr-FR" sz="2000" dirty="0" smtClean="0"/>
              <a:t> flux </a:t>
            </a:r>
            <a:r>
              <a:rPr lang="fr-FR" sz="2000" b="1" dirty="0" smtClean="0"/>
              <a:t>de chaleur </a:t>
            </a:r>
            <a:r>
              <a:rPr lang="fr-FR" sz="2000" dirty="0" smtClean="0"/>
              <a:t>stocké en (W)</a:t>
            </a:r>
          </a:p>
          <a:p>
            <a:pPr algn="just"/>
            <a:r>
              <a:rPr lang="fr-FR" sz="2000" dirty="0" err="1" smtClean="0"/>
              <a:t>ϕ</a:t>
            </a:r>
            <a:r>
              <a:rPr lang="fr-FR" sz="2000" baseline="-25000" dirty="0" err="1" smtClean="0"/>
              <a:t>g</a:t>
            </a:r>
            <a:r>
              <a:rPr lang="fr-FR" sz="2000" dirty="0" smtClean="0"/>
              <a:t> </a:t>
            </a:r>
            <a:r>
              <a:rPr lang="fr-FR" sz="2000" dirty="0"/>
              <a:t>flux </a:t>
            </a:r>
            <a:r>
              <a:rPr lang="fr-FR" sz="2000" b="1" dirty="0"/>
              <a:t>de chaleur </a:t>
            </a:r>
            <a:r>
              <a:rPr lang="fr-FR" sz="2000" dirty="0" smtClean="0"/>
              <a:t>généré</a:t>
            </a:r>
            <a:endParaRPr lang="fr-FR" sz="2000" dirty="0"/>
          </a:p>
          <a:p>
            <a:pPr algn="just"/>
            <a:r>
              <a:rPr lang="fr-FR" sz="2000" dirty="0" err="1" smtClean="0"/>
              <a:t>ϕ</a:t>
            </a:r>
            <a:r>
              <a:rPr lang="fr-FR" sz="2000" baseline="-25000" dirty="0" err="1" smtClean="0"/>
              <a:t>e</a:t>
            </a:r>
            <a:r>
              <a:rPr lang="fr-FR" sz="2000" dirty="0" smtClean="0"/>
              <a:t> </a:t>
            </a:r>
            <a:r>
              <a:rPr lang="fr-FR" sz="2000" dirty="0"/>
              <a:t>flux </a:t>
            </a:r>
            <a:r>
              <a:rPr lang="fr-FR" sz="2000" b="1" dirty="0"/>
              <a:t>de chaleur </a:t>
            </a:r>
            <a:r>
              <a:rPr lang="fr-FR" sz="2000" dirty="0" smtClean="0"/>
              <a:t>entrant </a:t>
            </a:r>
          </a:p>
          <a:p>
            <a:pPr algn="just"/>
            <a:r>
              <a:rPr lang="fr-FR" sz="2000" dirty="0" err="1" smtClean="0"/>
              <a:t>ϕ</a:t>
            </a:r>
            <a:r>
              <a:rPr lang="fr-FR" sz="2000" baseline="-25000" dirty="0" err="1" smtClean="0"/>
              <a:t>s</a:t>
            </a:r>
            <a:r>
              <a:rPr lang="fr-FR" sz="2000" baseline="-25000" dirty="0" smtClean="0"/>
              <a:t> </a:t>
            </a:r>
            <a:r>
              <a:rPr lang="fr-FR" sz="2000" dirty="0"/>
              <a:t>flux</a:t>
            </a:r>
            <a:r>
              <a:rPr lang="fr-FR" sz="2000" b="1" dirty="0"/>
              <a:t> de chaleur </a:t>
            </a:r>
            <a:r>
              <a:rPr lang="fr-FR" sz="2000" dirty="0" smtClean="0"/>
              <a:t>sortant</a:t>
            </a:r>
          </a:p>
          <a:p>
            <a:pPr algn="just"/>
            <a:endParaRPr lang="fr-FR" dirty="0" smtClean="0"/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322374"/>
              </p:ext>
            </p:extLst>
          </p:nvPr>
        </p:nvGraphicFramePr>
        <p:xfrm>
          <a:off x="922708" y="4869160"/>
          <a:ext cx="6242050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4" name="Équation" r:id="rId3" imgW="1562040" imgH="241200" progId="Equation.3">
                  <p:embed/>
                </p:oleObj>
              </mc:Choice>
              <mc:Fallback>
                <p:oleObj name="Équation" r:id="rId3" imgW="1562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708" y="4869160"/>
                        <a:ext cx="6242050" cy="9636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Ellipse 8"/>
          <p:cNvSpPr/>
          <p:nvPr/>
        </p:nvSpPr>
        <p:spPr bwMode="auto">
          <a:xfrm>
            <a:off x="4092956" y="2159970"/>
            <a:ext cx="3571900" cy="2214578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cxnSp>
        <p:nvCxnSpPr>
          <p:cNvPr id="10" name="Connecteur droit avec flèche 9"/>
          <p:cNvCxnSpPr>
            <a:stCxn id="14" idx="2"/>
          </p:cNvCxnSpPr>
          <p:nvPr/>
        </p:nvCxnSpPr>
        <p:spPr bwMode="auto">
          <a:xfrm flipV="1">
            <a:off x="3738943" y="3415024"/>
            <a:ext cx="1233717" cy="471560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 bwMode="auto">
          <a:xfrm flipV="1">
            <a:off x="7164758" y="3105990"/>
            <a:ext cx="1571668" cy="249576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 bwMode="auto">
          <a:xfrm rot="5400000" flipH="1" flipV="1">
            <a:off x="5011119" y="3361217"/>
            <a:ext cx="714380" cy="357190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 bwMode="auto">
          <a:xfrm>
            <a:off x="6164658" y="3129272"/>
            <a:ext cx="857256" cy="571504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172599"/>
              </p:ext>
            </p:extLst>
          </p:nvPr>
        </p:nvGraphicFramePr>
        <p:xfrm>
          <a:off x="3384931" y="2824547"/>
          <a:ext cx="708025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5" name="Équation" r:id="rId5" imgW="152280" imgH="228600" progId="Equation.3">
                  <p:embed/>
                </p:oleObj>
              </mc:Choice>
              <mc:Fallback>
                <p:oleObj name="Équation" r:id="rId5" imgW="152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4931" y="2824547"/>
                        <a:ext cx="708025" cy="1062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580040"/>
              </p:ext>
            </p:extLst>
          </p:nvPr>
        </p:nvGraphicFramePr>
        <p:xfrm>
          <a:off x="7596579" y="2162216"/>
          <a:ext cx="708025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6" name="Équation" r:id="rId7" imgW="152280" imgH="228600" progId="Equation.3">
                  <p:embed/>
                </p:oleObj>
              </mc:Choice>
              <mc:Fallback>
                <p:oleObj name="Équation" r:id="rId7" imgW="152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579" y="2162216"/>
                        <a:ext cx="708025" cy="1062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455298"/>
              </p:ext>
            </p:extLst>
          </p:nvPr>
        </p:nvGraphicFramePr>
        <p:xfrm>
          <a:off x="5970313" y="3279522"/>
          <a:ext cx="808055" cy="973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name="Équation" r:id="rId9" imgW="190440" imgH="228600" progId="Equation.3">
                  <p:embed/>
                </p:oleObj>
              </mc:Choice>
              <mc:Fallback>
                <p:oleObj name="Équation" r:id="rId9" imgW="190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0313" y="3279522"/>
                        <a:ext cx="808055" cy="9730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556179"/>
              </p:ext>
            </p:extLst>
          </p:nvPr>
        </p:nvGraphicFramePr>
        <p:xfrm>
          <a:off x="5309828" y="3445808"/>
          <a:ext cx="766763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8" name="Équation" r:id="rId11" imgW="164880" imgH="203040" progId="Equation.3">
                  <p:embed/>
                </p:oleObj>
              </mc:Choice>
              <mc:Fallback>
                <p:oleObj name="Équation" r:id="rId11" imgW="164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9828" y="3445808"/>
                        <a:ext cx="766763" cy="944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5521716" y="2521592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Système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9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fr-FR" sz="3200" dirty="0"/>
              <a:t>Dimensionnement des systèmes</a:t>
            </a:r>
          </a:p>
        </p:txBody>
      </p:sp>
    </p:spTree>
    <p:extLst>
      <p:ext uri="{BB962C8B-B14F-4D97-AF65-F5344CB8AC3E}">
        <p14:creationId xmlns:p14="http://schemas.microsoft.com/office/powerpoint/2010/main" val="80866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155574" y="764704"/>
            <a:ext cx="89916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fr-FR" dirty="0" smtClean="0"/>
              <a:t>	</a:t>
            </a:r>
            <a:r>
              <a:rPr lang="fr-FR" dirty="0"/>
              <a:t>	Bilan</a:t>
            </a:r>
            <a:r>
              <a:rPr lang="fr-FR" b="1" u="sng" dirty="0"/>
              <a:t> thermique </a:t>
            </a:r>
            <a:r>
              <a:rPr lang="fr-FR" dirty="0"/>
              <a:t>(chaleur sensible) pour </a:t>
            </a:r>
            <a:r>
              <a:rPr lang="fr-FR" dirty="0"/>
              <a:t>un système S 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9" name="Ellipse 8"/>
          <p:cNvSpPr/>
          <p:nvPr/>
        </p:nvSpPr>
        <p:spPr bwMode="auto">
          <a:xfrm>
            <a:off x="4892006" y="1548396"/>
            <a:ext cx="3571900" cy="1935115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cxnSp>
        <p:nvCxnSpPr>
          <p:cNvPr id="10" name="Connecteur droit avec flèche 9"/>
          <p:cNvCxnSpPr/>
          <p:nvPr/>
        </p:nvCxnSpPr>
        <p:spPr bwMode="auto">
          <a:xfrm>
            <a:off x="4709644" y="2700200"/>
            <a:ext cx="1111056" cy="249576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 bwMode="auto">
          <a:xfrm flipV="1">
            <a:off x="7963808" y="2515954"/>
            <a:ext cx="996604" cy="124788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 bwMode="auto">
          <a:xfrm rot="5400000" flipH="1" flipV="1">
            <a:off x="5810169" y="2646393"/>
            <a:ext cx="714380" cy="357190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 bwMode="auto">
          <a:xfrm>
            <a:off x="6963708" y="2414448"/>
            <a:ext cx="857256" cy="571504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2456810"/>
              </p:ext>
            </p:extLst>
          </p:nvPr>
        </p:nvGraphicFramePr>
        <p:xfrm>
          <a:off x="4334617" y="1973124"/>
          <a:ext cx="557389" cy="836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6" name="Équation" r:id="rId3" imgW="152280" imgH="228600" progId="Equation.3">
                  <p:embed/>
                </p:oleObj>
              </mc:Choice>
              <mc:Fallback>
                <p:oleObj name="Équation" r:id="rId3" imgW="152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4617" y="1973124"/>
                        <a:ext cx="557389" cy="83608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035916"/>
              </p:ext>
            </p:extLst>
          </p:nvPr>
        </p:nvGraphicFramePr>
        <p:xfrm>
          <a:off x="8395629" y="1447392"/>
          <a:ext cx="708025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7" name="Équation" r:id="rId5" imgW="152280" imgH="228600" progId="Equation.3">
                  <p:embed/>
                </p:oleObj>
              </mc:Choice>
              <mc:Fallback>
                <p:oleObj name="Équation" r:id="rId5" imgW="152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5629" y="1447392"/>
                        <a:ext cx="708025" cy="1062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49617"/>
              </p:ext>
            </p:extLst>
          </p:nvPr>
        </p:nvGraphicFramePr>
        <p:xfrm>
          <a:off x="7213745" y="2092728"/>
          <a:ext cx="622973" cy="750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8" name="Équation" r:id="rId7" imgW="190440" imgH="228600" progId="Equation.3">
                  <p:embed/>
                </p:oleObj>
              </mc:Choice>
              <mc:Fallback>
                <p:oleObj name="Équation" r:id="rId7" imgW="190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3745" y="2092728"/>
                        <a:ext cx="622973" cy="75014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442669"/>
              </p:ext>
            </p:extLst>
          </p:nvPr>
        </p:nvGraphicFramePr>
        <p:xfrm>
          <a:off x="6167359" y="2593851"/>
          <a:ext cx="577854" cy="711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9" name="Équation" r:id="rId9" imgW="164880" imgH="203040" progId="Equation.3">
                  <p:embed/>
                </p:oleObj>
              </mc:Choice>
              <mc:Fallback>
                <p:oleObj name="Équation" r:id="rId9" imgW="164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359" y="2593851"/>
                        <a:ext cx="577854" cy="71184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6320766" y="1806768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Système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38838" y="1410476"/>
            <a:ext cx="8537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Si </a:t>
            </a:r>
            <a:r>
              <a:rPr lang="fr-FR" sz="2000" dirty="0" smtClean="0"/>
              <a:t>T est la température du système  </a:t>
            </a:r>
            <a:r>
              <a:rPr lang="fr-FR" sz="2000" dirty="0" smtClean="0"/>
              <a:t>:</a:t>
            </a:r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918177"/>
              </p:ext>
            </p:extLst>
          </p:nvPr>
        </p:nvGraphicFramePr>
        <p:xfrm>
          <a:off x="282575" y="1817689"/>
          <a:ext cx="1841153" cy="1088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0" name="Équation" r:id="rId11" imgW="711000" imgH="419040" progId="Equation.3">
                  <p:embed/>
                </p:oleObj>
              </mc:Choice>
              <mc:Fallback>
                <p:oleObj name="Équation" r:id="rId11" imgW="7110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5" y="1817689"/>
                        <a:ext cx="1841153" cy="1088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07532" y="4813896"/>
            <a:ext cx="2694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Si </a:t>
            </a:r>
            <a:r>
              <a:rPr lang="fr-FR" sz="2000" dirty="0" smtClean="0"/>
              <a:t>T </a:t>
            </a:r>
            <a:r>
              <a:rPr lang="fr-FR" sz="2000" dirty="0" smtClean="0"/>
              <a:t>est constante </a:t>
            </a:r>
            <a:endParaRPr lang="fr-FR" sz="2000" dirty="0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6740779"/>
              </p:ext>
            </p:extLst>
          </p:nvPr>
        </p:nvGraphicFramePr>
        <p:xfrm>
          <a:off x="2555776" y="4608938"/>
          <a:ext cx="2709396" cy="810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1" name="Équation" r:id="rId13" imgW="1409400" imgH="419040" progId="Equation.3">
                  <p:embed/>
                </p:oleObj>
              </mc:Choice>
              <mc:Fallback>
                <p:oleObj name="Équation" r:id="rId13" imgW="1409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4608938"/>
                        <a:ext cx="2709396" cy="8100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35064" y="2949776"/>
            <a:ext cx="91529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C : Capacité calorifique </a:t>
            </a:r>
            <a:r>
              <a:rPr lang="fr-FR" sz="2000" dirty="0" smtClean="0"/>
              <a:t>du système en J/k</a:t>
            </a:r>
          </a:p>
          <a:p>
            <a:endParaRPr lang="fr-FR" sz="2000" dirty="0"/>
          </a:p>
          <a:p>
            <a:r>
              <a:rPr lang="fr-FR" sz="2000" dirty="0" smtClean="0"/>
              <a:t>Pour le bâtiment cela traduit la capacité thermique de la masse d’air et de l’enveloppe et donc l’inertie thermique</a:t>
            </a:r>
            <a:endParaRPr lang="fr-FR" sz="2000" dirty="0" smtClean="0"/>
          </a:p>
        </p:txBody>
      </p:sp>
      <p:sp>
        <p:nvSpPr>
          <p:cNvPr id="20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fr-FR" sz="3200" dirty="0"/>
              <a:t>Dimensionnement des systèmes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5064" y="4273215"/>
            <a:ext cx="6769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Cas du régime permanent </a:t>
            </a:r>
            <a:r>
              <a:rPr lang="fr-FR" sz="2800" dirty="0"/>
              <a:t>: T= </a:t>
            </a:r>
            <a:r>
              <a:rPr lang="fr-FR" sz="2800" dirty="0" err="1"/>
              <a:t>cte</a:t>
            </a:r>
            <a:r>
              <a:rPr lang="fr-FR" sz="2800" dirty="0"/>
              <a:t> </a:t>
            </a:r>
            <a:endParaRPr lang="fr-FR" sz="2800" dirty="0"/>
          </a:p>
        </p:txBody>
      </p:sp>
      <p:sp>
        <p:nvSpPr>
          <p:cNvPr id="23" name="ZoneTexte 22"/>
          <p:cNvSpPr txBox="1"/>
          <p:nvPr/>
        </p:nvSpPr>
        <p:spPr>
          <a:xfrm>
            <a:off x="155575" y="5354052"/>
            <a:ext cx="8806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=&gt; On ne tient pas compte de l’inertie du bâtiment et donc de l’énergie stockée ou déstockée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979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44215" y="1309952"/>
            <a:ext cx="924034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fr-FR" sz="2000" dirty="0" smtClean="0"/>
              <a:t>Bilan </a:t>
            </a:r>
            <a:r>
              <a:rPr lang="fr-FR" sz="2000" dirty="0" smtClean="0"/>
              <a:t>thermique d’un local sur </a:t>
            </a:r>
            <a:r>
              <a:rPr lang="fr-FR" sz="2000" dirty="0" smtClean="0"/>
              <a:t>un pas de temps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dt</a:t>
            </a:r>
            <a:r>
              <a:rPr lang="fr-FR" sz="2000" i="1" dirty="0" smtClean="0"/>
              <a:t> </a:t>
            </a:r>
            <a:r>
              <a:rPr lang="fr-FR" sz="2000" dirty="0" smtClean="0"/>
              <a:t>(généralement 1h)</a:t>
            </a:r>
          </a:p>
          <a:p>
            <a:endParaRPr lang="fr-FR" sz="2000" dirty="0" smtClean="0"/>
          </a:p>
        </p:txBody>
      </p:sp>
      <p:sp>
        <p:nvSpPr>
          <p:cNvPr id="57" name="Titre 2"/>
          <p:cNvSpPr txBox="1">
            <a:spLocks/>
          </p:cNvSpPr>
          <p:nvPr/>
        </p:nvSpPr>
        <p:spPr>
          <a:xfrm>
            <a:off x="12180" y="756504"/>
            <a:ext cx="1307708" cy="6424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2000" dirty="0">
              <a:solidFill>
                <a:schemeClr val="tx1"/>
              </a:solidFill>
            </a:endParaRPr>
          </a:p>
          <a:p>
            <a:pPr algn="l"/>
            <a:endParaRPr lang="fr-FR" sz="2000" dirty="0" smtClean="0">
              <a:solidFill>
                <a:schemeClr val="tx1"/>
              </a:solidFill>
            </a:endParaRPr>
          </a:p>
          <a:p>
            <a:pPr algn="l"/>
            <a:endParaRPr lang="fr-FR" sz="2000" dirty="0">
              <a:solidFill>
                <a:schemeClr val="tx1"/>
              </a:solidFill>
            </a:endParaRPr>
          </a:p>
          <a:p>
            <a:pPr algn="l"/>
            <a:endParaRPr lang="fr-FR" sz="2000" dirty="0" smtClean="0">
              <a:solidFill>
                <a:schemeClr val="tx1"/>
              </a:solidFill>
            </a:endParaRPr>
          </a:p>
          <a:p>
            <a:pPr algn="l"/>
            <a:endParaRPr lang="fr-FR" sz="2000" dirty="0">
              <a:solidFill>
                <a:schemeClr val="tx1"/>
              </a:solidFill>
            </a:endParaRPr>
          </a:p>
          <a:p>
            <a:pPr algn="l"/>
            <a:endParaRPr lang="fr-FR" sz="2000" dirty="0" smtClean="0">
              <a:solidFill>
                <a:schemeClr val="tx1"/>
              </a:solidFill>
            </a:endParaRPr>
          </a:p>
          <a:p>
            <a:pPr algn="l"/>
            <a:endParaRPr lang="fr-FR" sz="2000" dirty="0">
              <a:solidFill>
                <a:schemeClr val="tx1"/>
              </a:solidFill>
            </a:endParaRPr>
          </a:p>
          <a:p>
            <a:pPr algn="l"/>
            <a:endParaRPr lang="fr-FR" sz="2000" dirty="0" smtClean="0">
              <a:solidFill>
                <a:schemeClr val="tx1"/>
              </a:solidFill>
            </a:endParaRPr>
          </a:p>
          <a:p>
            <a:pPr algn="l"/>
            <a:endParaRPr lang="fr-FR" sz="2000" dirty="0">
              <a:solidFill>
                <a:schemeClr val="tx1"/>
              </a:solidFill>
            </a:endParaRPr>
          </a:p>
          <a:p>
            <a:pPr algn="l"/>
            <a:endParaRPr lang="fr-FR" sz="2000" dirty="0" smtClean="0">
              <a:solidFill>
                <a:schemeClr val="tx1"/>
              </a:solidFill>
            </a:endParaRPr>
          </a:p>
          <a:p>
            <a:pPr algn="l"/>
            <a:endParaRPr lang="fr-FR" sz="2000" dirty="0">
              <a:solidFill>
                <a:schemeClr val="tx1"/>
              </a:solidFill>
            </a:endParaRPr>
          </a:p>
          <a:p>
            <a:pPr algn="l"/>
            <a:endParaRPr lang="fr-FR" sz="2000" dirty="0" smtClean="0">
              <a:solidFill>
                <a:schemeClr val="tx1"/>
              </a:solidFill>
            </a:endParaRPr>
          </a:p>
          <a:p>
            <a:pPr algn="l"/>
            <a:endParaRPr lang="fr-FR" sz="2000" dirty="0">
              <a:solidFill>
                <a:schemeClr val="tx1"/>
              </a:solidFill>
            </a:endParaRPr>
          </a:p>
          <a:p>
            <a:pPr algn="l"/>
            <a:endParaRPr lang="fr-FR" sz="2000" dirty="0">
              <a:solidFill>
                <a:schemeClr val="tx1"/>
              </a:solidFill>
            </a:endParaRPr>
          </a:p>
        </p:txBody>
      </p:sp>
      <p:grpSp>
        <p:nvGrpSpPr>
          <p:cNvPr id="53" name="Group 944"/>
          <p:cNvGrpSpPr>
            <a:grpSpLocks/>
          </p:cNvGrpSpPr>
          <p:nvPr/>
        </p:nvGrpSpPr>
        <p:grpSpPr bwMode="auto">
          <a:xfrm>
            <a:off x="3846417" y="2035718"/>
            <a:ext cx="2432940" cy="2312612"/>
            <a:chOff x="1386" y="1249"/>
            <a:chExt cx="2720" cy="2508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386" y="1249"/>
              <a:ext cx="2720" cy="974"/>
            </a:xfrm>
            <a:custGeom>
              <a:avLst/>
              <a:gdLst>
                <a:gd name="T0" fmla="*/ 14 w 2719"/>
                <a:gd name="T1" fmla="*/ 974 h 974"/>
                <a:gd name="T2" fmla="*/ 1359 w 2719"/>
                <a:gd name="T3" fmla="*/ 38 h 974"/>
                <a:gd name="T4" fmla="*/ 2705 w 2719"/>
                <a:gd name="T5" fmla="*/ 974 h 974"/>
                <a:gd name="T6" fmla="*/ 2719 w 2719"/>
                <a:gd name="T7" fmla="*/ 951 h 974"/>
                <a:gd name="T8" fmla="*/ 1359 w 2719"/>
                <a:gd name="T9" fmla="*/ 0 h 974"/>
                <a:gd name="T10" fmla="*/ 0 w 2719"/>
                <a:gd name="T11" fmla="*/ 951 h 974"/>
                <a:gd name="T12" fmla="*/ 14 w 2719"/>
                <a:gd name="T1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19" h="974">
                  <a:moveTo>
                    <a:pt x="14" y="974"/>
                  </a:moveTo>
                  <a:lnTo>
                    <a:pt x="1359" y="38"/>
                  </a:lnTo>
                  <a:lnTo>
                    <a:pt x="2705" y="974"/>
                  </a:lnTo>
                  <a:lnTo>
                    <a:pt x="2719" y="951"/>
                  </a:lnTo>
                  <a:lnTo>
                    <a:pt x="1359" y="0"/>
                  </a:lnTo>
                  <a:lnTo>
                    <a:pt x="0" y="951"/>
                  </a:lnTo>
                  <a:lnTo>
                    <a:pt x="14" y="974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55" name="Group 3"/>
            <p:cNvGrpSpPr>
              <a:grpSpLocks/>
            </p:cNvGrpSpPr>
            <p:nvPr/>
          </p:nvGrpSpPr>
          <p:grpSpPr bwMode="auto">
            <a:xfrm>
              <a:off x="1570" y="2073"/>
              <a:ext cx="2343" cy="1684"/>
              <a:chOff x="1570" y="2073"/>
              <a:chExt cx="2343" cy="1684"/>
            </a:xfrm>
          </p:grpSpPr>
          <p:sp>
            <p:nvSpPr>
              <p:cNvPr id="56" name="Rectangle 4"/>
              <p:cNvSpPr>
                <a:spLocks noChangeArrowheads="1"/>
              </p:cNvSpPr>
              <p:nvPr/>
            </p:nvSpPr>
            <p:spPr bwMode="auto">
              <a:xfrm>
                <a:off x="1584" y="2087"/>
                <a:ext cx="2320" cy="1661"/>
              </a:xfrm>
              <a:prstGeom prst="rect">
                <a:avLst/>
              </a:prstGeom>
              <a:pattFill prst="openDmnd">
                <a:fgClr>
                  <a:srgbClr val="000000"/>
                </a:fgClr>
                <a:bgClr>
                  <a:srgbClr val="FFFFFF"/>
                </a:bgClr>
              </a:patt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8" name="Freeform 5"/>
              <p:cNvSpPr>
                <a:spLocks/>
              </p:cNvSpPr>
              <p:nvPr/>
            </p:nvSpPr>
            <p:spPr bwMode="auto">
              <a:xfrm>
                <a:off x="1570" y="2073"/>
                <a:ext cx="2343" cy="1684"/>
              </a:xfrm>
              <a:custGeom>
                <a:avLst/>
                <a:gdLst>
                  <a:gd name="T0" fmla="*/ 0 w 2343"/>
                  <a:gd name="T1" fmla="*/ 0 h 1684"/>
                  <a:gd name="T2" fmla="*/ 0 w 2343"/>
                  <a:gd name="T3" fmla="*/ 1684 h 1684"/>
                  <a:gd name="T4" fmla="*/ 2343 w 2343"/>
                  <a:gd name="T5" fmla="*/ 1684 h 1684"/>
                  <a:gd name="T6" fmla="*/ 2343 w 2343"/>
                  <a:gd name="T7" fmla="*/ 0 h 1684"/>
                  <a:gd name="T8" fmla="*/ 0 w 2343"/>
                  <a:gd name="T9" fmla="*/ 0 h 1684"/>
                  <a:gd name="T10" fmla="*/ 28 w 2343"/>
                  <a:gd name="T11" fmla="*/ 28 h 1684"/>
                  <a:gd name="T12" fmla="*/ 2315 w 2343"/>
                  <a:gd name="T13" fmla="*/ 28 h 1684"/>
                  <a:gd name="T14" fmla="*/ 2315 w 2343"/>
                  <a:gd name="T15" fmla="*/ 1656 h 1684"/>
                  <a:gd name="T16" fmla="*/ 28 w 2343"/>
                  <a:gd name="T17" fmla="*/ 1656 h 1684"/>
                  <a:gd name="T18" fmla="*/ 28 w 2343"/>
                  <a:gd name="T19" fmla="*/ 28 h 1684"/>
                  <a:gd name="T20" fmla="*/ 0 w 2343"/>
                  <a:gd name="T21" fmla="*/ 0 h 1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43" h="1684">
                    <a:moveTo>
                      <a:pt x="0" y="0"/>
                    </a:moveTo>
                    <a:lnTo>
                      <a:pt x="0" y="1684"/>
                    </a:lnTo>
                    <a:lnTo>
                      <a:pt x="2343" y="1684"/>
                    </a:lnTo>
                    <a:lnTo>
                      <a:pt x="2343" y="0"/>
                    </a:lnTo>
                    <a:lnTo>
                      <a:pt x="0" y="0"/>
                    </a:lnTo>
                    <a:lnTo>
                      <a:pt x="28" y="28"/>
                    </a:lnTo>
                    <a:lnTo>
                      <a:pt x="2315" y="28"/>
                    </a:lnTo>
                    <a:lnTo>
                      <a:pt x="2315" y="1656"/>
                    </a:lnTo>
                    <a:lnTo>
                      <a:pt x="28" y="1656"/>
                    </a:lnTo>
                    <a:lnTo>
                      <a:pt x="28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9" name="Rectangle 6"/>
              <p:cNvSpPr>
                <a:spLocks noChangeArrowheads="1"/>
              </p:cNvSpPr>
              <p:nvPr/>
            </p:nvSpPr>
            <p:spPr bwMode="auto">
              <a:xfrm>
                <a:off x="1716" y="2233"/>
                <a:ext cx="2061" cy="140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0" name="Freeform 7"/>
              <p:cNvSpPr>
                <a:spLocks/>
              </p:cNvSpPr>
              <p:nvPr/>
            </p:nvSpPr>
            <p:spPr bwMode="auto">
              <a:xfrm>
                <a:off x="1702" y="2218"/>
                <a:ext cx="2084" cy="1426"/>
              </a:xfrm>
              <a:custGeom>
                <a:avLst/>
                <a:gdLst>
                  <a:gd name="T0" fmla="*/ 0 w 2084"/>
                  <a:gd name="T1" fmla="*/ 0 h 1426"/>
                  <a:gd name="T2" fmla="*/ 0 w 2084"/>
                  <a:gd name="T3" fmla="*/ 1426 h 1426"/>
                  <a:gd name="T4" fmla="*/ 2084 w 2084"/>
                  <a:gd name="T5" fmla="*/ 1426 h 1426"/>
                  <a:gd name="T6" fmla="*/ 2084 w 2084"/>
                  <a:gd name="T7" fmla="*/ 0 h 1426"/>
                  <a:gd name="T8" fmla="*/ 0 w 2084"/>
                  <a:gd name="T9" fmla="*/ 0 h 1426"/>
                  <a:gd name="T10" fmla="*/ 28 w 2084"/>
                  <a:gd name="T11" fmla="*/ 29 h 1426"/>
                  <a:gd name="T12" fmla="*/ 2056 w 2084"/>
                  <a:gd name="T13" fmla="*/ 29 h 1426"/>
                  <a:gd name="T14" fmla="*/ 2056 w 2084"/>
                  <a:gd name="T15" fmla="*/ 1398 h 1426"/>
                  <a:gd name="T16" fmla="*/ 28 w 2084"/>
                  <a:gd name="T17" fmla="*/ 1398 h 1426"/>
                  <a:gd name="T18" fmla="*/ 28 w 2084"/>
                  <a:gd name="T19" fmla="*/ 29 h 1426"/>
                  <a:gd name="T20" fmla="*/ 0 w 2084"/>
                  <a:gd name="T21" fmla="*/ 0 h 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84" h="1426">
                    <a:moveTo>
                      <a:pt x="0" y="0"/>
                    </a:moveTo>
                    <a:lnTo>
                      <a:pt x="0" y="1426"/>
                    </a:lnTo>
                    <a:lnTo>
                      <a:pt x="2084" y="1426"/>
                    </a:lnTo>
                    <a:lnTo>
                      <a:pt x="2084" y="0"/>
                    </a:lnTo>
                    <a:lnTo>
                      <a:pt x="0" y="0"/>
                    </a:lnTo>
                    <a:lnTo>
                      <a:pt x="28" y="29"/>
                    </a:lnTo>
                    <a:lnTo>
                      <a:pt x="2056" y="29"/>
                    </a:lnTo>
                    <a:lnTo>
                      <a:pt x="2056" y="1398"/>
                    </a:lnTo>
                    <a:lnTo>
                      <a:pt x="28" y="1398"/>
                    </a:lnTo>
                    <a:lnTo>
                      <a:pt x="28" y="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1" name="Rectangle 8"/>
              <p:cNvSpPr>
                <a:spLocks noChangeArrowheads="1"/>
              </p:cNvSpPr>
              <p:nvPr/>
            </p:nvSpPr>
            <p:spPr bwMode="auto">
              <a:xfrm>
                <a:off x="1725" y="2873"/>
                <a:ext cx="2042" cy="753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2" name="Rectangle 9"/>
              <p:cNvSpPr>
                <a:spLocks noChangeArrowheads="1"/>
              </p:cNvSpPr>
              <p:nvPr/>
            </p:nvSpPr>
            <p:spPr bwMode="auto">
              <a:xfrm>
                <a:off x="3767" y="2313"/>
                <a:ext cx="142" cy="931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4" name="Rectangle 11"/>
              <p:cNvSpPr>
                <a:spLocks noChangeArrowheads="1"/>
              </p:cNvSpPr>
              <p:nvPr/>
            </p:nvSpPr>
            <p:spPr bwMode="auto">
              <a:xfrm>
                <a:off x="2110" y="2549"/>
                <a:ext cx="796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57263" eaLnBrk="0" hangingPunct="0"/>
                <a:r>
                  <a:rPr lang="fr-FR" sz="2000" dirty="0" smtClean="0">
                    <a:solidFill>
                      <a:srgbClr val="000000"/>
                    </a:solidFill>
                  </a:rPr>
                  <a:t>T =26°C</a:t>
                </a:r>
                <a:endParaRPr lang="fr-FR" sz="1200" dirty="0"/>
              </a:p>
            </p:txBody>
          </p:sp>
          <p:sp>
            <p:nvSpPr>
              <p:cNvPr id="65" name="Rectangle 12"/>
              <p:cNvSpPr>
                <a:spLocks noChangeArrowheads="1"/>
              </p:cNvSpPr>
              <p:nvPr/>
            </p:nvSpPr>
            <p:spPr bwMode="auto">
              <a:xfrm>
                <a:off x="1594" y="2256"/>
                <a:ext cx="117" cy="301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90" name="Group 27"/>
          <p:cNvGrpSpPr>
            <a:grpSpLocks/>
          </p:cNvGrpSpPr>
          <p:nvPr/>
        </p:nvGrpSpPr>
        <p:grpSpPr bwMode="auto">
          <a:xfrm>
            <a:off x="3737863" y="1748380"/>
            <a:ext cx="1431927" cy="574675"/>
            <a:chOff x="141" y="2242"/>
            <a:chExt cx="902" cy="362"/>
          </a:xfrm>
        </p:grpSpPr>
        <p:sp>
          <p:nvSpPr>
            <p:cNvPr id="91" name="Rectangle 28"/>
            <p:cNvSpPr>
              <a:spLocks noChangeArrowheads="1"/>
            </p:cNvSpPr>
            <p:nvPr/>
          </p:nvSpPr>
          <p:spPr bwMode="auto">
            <a:xfrm>
              <a:off x="141" y="2242"/>
              <a:ext cx="902" cy="1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957263" eaLnBrk="0" hangingPunct="0"/>
              <a:r>
                <a:rPr lang="fr-FR" sz="2000" dirty="0" err="1" smtClean="0">
                  <a:solidFill>
                    <a:schemeClr val="bg2">
                      <a:lumMod val="50000"/>
                    </a:schemeClr>
                  </a:solidFill>
                </a:rPr>
                <a:t>Text</a:t>
              </a:r>
              <a:r>
                <a:rPr lang="fr-FR" sz="2000" dirty="0" smtClean="0">
                  <a:solidFill>
                    <a:schemeClr val="bg2">
                      <a:lumMod val="50000"/>
                    </a:schemeClr>
                  </a:solidFill>
                </a:rPr>
                <a:t> =30°C</a:t>
              </a:r>
              <a:endParaRPr lang="fr-FR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2" name="Rectangle 29"/>
            <p:cNvSpPr>
              <a:spLocks noChangeArrowheads="1"/>
            </p:cNvSpPr>
            <p:nvPr/>
          </p:nvSpPr>
          <p:spPr bwMode="auto">
            <a:xfrm>
              <a:off x="164" y="2468"/>
              <a:ext cx="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endParaRPr lang="fr-FR" sz="1400" dirty="0">
                <a:solidFill>
                  <a:srgbClr val="99CCFF"/>
                </a:solidFill>
              </a:endParaRPr>
            </a:p>
          </p:txBody>
        </p:sp>
      </p:grpSp>
      <p:grpSp>
        <p:nvGrpSpPr>
          <p:cNvPr id="99" name="Group 27"/>
          <p:cNvGrpSpPr>
            <a:grpSpLocks/>
          </p:cNvGrpSpPr>
          <p:nvPr/>
        </p:nvGrpSpPr>
        <p:grpSpPr bwMode="auto">
          <a:xfrm>
            <a:off x="1460113" y="1867505"/>
            <a:ext cx="1593851" cy="666751"/>
            <a:chOff x="141" y="2242"/>
            <a:chExt cx="1004" cy="420"/>
          </a:xfrm>
        </p:grpSpPr>
        <p:sp>
          <p:nvSpPr>
            <p:cNvPr id="100" name="Rectangle 28"/>
            <p:cNvSpPr>
              <a:spLocks noChangeArrowheads="1"/>
            </p:cNvSpPr>
            <p:nvPr/>
          </p:nvSpPr>
          <p:spPr bwMode="auto">
            <a:xfrm>
              <a:off x="141" y="2242"/>
              <a:ext cx="100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r>
                <a:rPr lang="fr-FR" sz="2000" dirty="0" smtClean="0"/>
                <a:t>Climatisation </a:t>
              </a:r>
              <a:endParaRPr lang="fr-FR" sz="2000" dirty="0"/>
            </a:p>
          </p:txBody>
        </p:sp>
        <p:sp>
          <p:nvSpPr>
            <p:cNvPr id="101" name="Rectangle 29"/>
            <p:cNvSpPr>
              <a:spLocks noChangeArrowheads="1"/>
            </p:cNvSpPr>
            <p:nvPr/>
          </p:nvSpPr>
          <p:spPr bwMode="auto">
            <a:xfrm>
              <a:off x="164" y="2468"/>
              <a:ext cx="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endParaRPr lang="fr-FR" sz="2000" dirty="0"/>
            </a:p>
          </p:txBody>
        </p:sp>
      </p:grpSp>
      <p:sp>
        <p:nvSpPr>
          <p:cNvPr id="46" name="Espace réservé du contenu 7"/>
          <p:cNvSpPr>
            <a:spLocks noGrp="1"/>
          </p:cNvSpPr>
          <p:nvPr>
            <p:ph idx="4294967295"/>
          </p:nvPr>
        </p:nvSpPr>
        <p:spPr>
          <a:xfrm>
            <a:off x="108520" y="753365"/>
            <a:ext cx="9144000" cy="75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lvl="1">
              <a:buNone/>
            </a:pPr>
            <a:r>
              <a:rPr lang="fr-FR" sz="3200" dirty="0" smtClean="0"/>
              <a:t>		Dimensionnement </a:t>
            </a:r>
            <a:r>
              <a:rPr lang="fr-FR" sz="3200" dirty="0" smtClean="0"/>
              <a:t>des systèmes </a:t>
            </a:r>
            <a:endParaRPr lang="fr-FR" sz="3200" dirty="0"/>
          </a:p>
        </p:txBody>
      </p:sp>
      <p:sp>
        <p:nvSpPr>
          <p:cNvPr id="47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fr-FR" sz="3200" dirty="0" smtClean="0"/>
              <a:t>Principe de fonctionnement</a:t>
            </a:r>
          </a:p>
        </p:txBody>
      </p:sp>
      <p:sp>
        <p:nvSpPr>
          <p:cNvPr id="4" name="Flèche vers le bas 3"/>
          <p:cNvSpPr/>
          <p:nvPr/>
        </p:nvSpPr>
        <p:spPr>
          <a:xfrm rot="3923455">
            <a:off x="5833646" y="2069576"/>
            <a:ext cx="766255" cy="1643776"/>
          </a:xfrm>
          <a:prstGeom prst="downArrow">
            <a:avLst/>
          </a:prstGeom>
          <a:solidFill>
            <a:schemeClr val="accent5">
              <a:lumMod val="75000"/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Flèche vers le bas 47"/>
          <p:cNvSpPr/>
          <p:nvPr/>
        </p:nvSpPr>
        <p:spPr>
          <a:xfrm rot="6173998">
            <a:off x="3276305" y="2327176"/>
            <a:ext cx="908938" cy="1383902"/>
          </a:xfrm>
          <a:prstGeom prst="downArrow">
            <a:avLst/>
          </a:prstGeom>
          <a:solidFill>
            <a:schemeClr val="tx2">
              <a:lumMod val="75000"/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 27"/>
          <p:cNvGrpSpPr>
            <a:grpSpLocks/>
          </p:cNvGrpSpPr>
          <p:nvPr/>
        </p:nvGrpSpPr>
        <p:grpSpPr bwMode="auto">
          <a:xfrm>
            <a:off x="5276923" y="1860843"/>
            <a:ext cx="2290571" cy="554038"/>
            <a:chOff x="164" y="2335"/>
            <a:chExt cx="1919" cy="3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28"/>
                <p:cNvSpPr>
                  <a:spLocks noChangeArrowheads="1"/>
                </p:cNvSpPr>
                <p:nvPr/>
              </p:nvSpPr>
              <p:spPr bwMode="auto">
                <a:xfrm>
                  <a:off x="689" y="2335"/>
                  <a:ext cx="1394" cy="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defTabSz="957263" eaLnBrk="0" hangingPunct="0"/>
                  <a:r>
                    <a:rPr lang="fr-FR" dirty="0" smtClean="0"/>
                    <a:t>Charges totales </a:t>
                  </a:r>
                </a:p>
                <a:p>
                  <a:pPr defTabSz="957263" eaLnBrk="0" hangingPunct="0"/>
                  <a:r>
                    <a:rPr lang="fr-FR" dirty="0" smtClean="0"/>
                    <a:t>E</a:t>
                  </a:r>
                  <a:r>
                    <a:rPr lang="fr-FR" sz="1600" dirty="0" smtClean="0"/>
                    <a:t>xtérieures: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𝑒</m:t>
                          </m:r>
                        </m:sub>
                      </m:sSub>
                    </m:oMath>
                  </a14:m>
                  <a:endParaRPr lang="fr-FR" sz="1600" dirty="0" smtClean="0"/>
                </a:p>
              </p:txBody>
            </p:sp>
          </mc:Choice>
          <mc:Fallback xmlns="">
            <p:sp>
              <p:nvSpPr>
                <p:cNvPr id="50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9" y="2335"/>
                  <a:ext cx="1652" cy="4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8516" t="-12397" r="-7418" b="-24793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Rectangle 29"/>
            <p:cNvSpPr>
              <a:spLocks noChangeArrowheads="1"/>
            </p:cNvSpPr>
            <p:nvPr/>
          </p:nvSpPr>
          <p:spPr bwMode="auto">
            <a:xfrm>
              <a:off x="164" y="246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endParaRPr lang="fr-FR" dirty="0"/>
            </a:p>
          </p:txBody>
        </p:sp>
      </p:grpSp>
      <p:sp>
        <p:nvSpPr>
          <p:cNvPr id="66" name="Flèche vers le bas 65"/>
          <p:cNvSpPr/>
          <p:nvPr/>
        </p:nvSpPr>
        <p:spPr>
          <a:xfrm rot="6617105">
            <a:off x="5285593" y="3588895"/>
            <a:ext cx="682268" cy="628253"/>
          </a:xfrm>
          <a:prstGeom prst="downArrow">
            <a:avLst/>
          </a:prstGeom>
          <a:solidFill>
            <a:schemeClr val="accent5">
              <a:lumMod val="75000"/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7" name="Group 27"/>
          <p:cNvGrpSpPr>
            <a:grpSpLocks/>
          </p:cNvGrpSpPr>
          <p:nvPr/>
        </p:nvGrpSpPr>
        <p:grpSpPr bwMode="auto">
          <a:xfrm>
            <a:off x="3547618" y="3487285"/>
            <a:ext cx="4387001" cy="830263"/>
            <a:chOff x="164" y="2468"/>
            <a:chExt cx="3173" cy="5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28"/>
                <p:cNvSpPr>
                  <a:spLocks noChangeArrowheads="1"/>
                </p:cNvSpPr>
                <p:nvPr/>
              </p:nvSpPr>
              <p:spPr bwMode="auto">
                <a:xfrm>
                  <a:off x="2100" y="2642"/>
                  <a:ext cx="1237" cy="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defTabSz="957263" eaLnBrk="0" hangingPunct="0"/>
                  <a:r>
                    <a:rPr lang="fr-FR" dirty="0" smtClean="0"/>
                    <a:t>Charges totales </a:t>
                  </a:r>
                </a:p>
                <a:p>
                  <a:pPr defTabSz="957263" eaLnBrk="0" hangingPunct="0"/>
                  <a:r>
                    <a:rPr lang="fr-FR" dirty="0" smtClean="0"/>
                    <a:t>interne</a:t>
                  </a:r>
                  <a:r>
                    <a:rPr lang="fr-FR" sz="1600" dirty="0" smtClean="0"/>
                    <a:t>s: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a14:m>
                  <a:endParaRPr lang="fr-FR" sz="1600" dirty="0" smtClean="0"/>
                </a:p>
              </p:txBody>
            </p:sp>
          </mc:Choice>
          <mc:Fallback xmlns="">
            <p:sp>
              <p:nvSpPr>
                <p:cNvPr id="68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00" y="2642"/>
                  <a:ext cx="1237" cy="349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8541" t="-14286" r="-4270" b="-24176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Rectangle 29"/>
            <p:cNvSpPr>
              <a:spLocks noChangeArrowheads="1"/>
            </p:cNvSpPr>
            <p:nvPr/>
          </p:nvSpPr>
          <p:spPr bwMode="auto">
            <a:xfrm>
              <a:off x="164" y="246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endParaRPr lang="fr-FR" dirty="0"/>
            </a:p>
          </p:txBody>
        </p:sp>
      </p:grpSp>
      <p:sp>
        <p:nvSpPr>
          <p:cNvPr id="70" name="Flèche vers le bas 69"/>
          <p:cNvSpPr/>
          <p:nvPr/>
        </p:nvSpPr>
        <p:spPr>
          <a:xfrm rot="2763216">
            <a:off x="4119445" y="3665631"/>
            <a:ext cx="666201" cy="625841"/>
          </a:xfrm>
          <a:prstGeom prst="downArrow">
            <a:avLst/>
          </a:prstGeom>
          <a:solidFill>
            <a:schemeClr val="accent5">
              <a:lumMod val="75000"/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1" name="Group 27"/>
          <p:cNvGrpSpPr>
            <a:grpSpLocks/>
          </p:cNvGrpSpPr>
          <p:nvPr/>
        </p:nvGrpSpPr>
        <p:grpSpPr bwMode="auto">
          <a:xfrm>
            <a:off x="1014039" y="3372695"/>
            <a:ext cx="3236676" cy="800101"/>
            <a:chOff x="164" y="2468"/>
            <a:chExt cx="2341" cy="50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2" name="Rectangle 28"/>
                <p:cNvSpPr>
                  <a:spLocks noChangeArrowheads="1"/>
                </p:cNvSpPr>
                <p:nvPr/>
              </p:nvSpPr>
              <p:spPr bwMode="auto">
                <a:xfrm>
                  <a:off x="1350" y="2623"/>
                  <a:ext cx="1155" cy="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>
                  <a:spAutoFit/>
                </a:bodyPr>
                <a:lstStyle/>
                <a:p>
                  <a:pPr defTabSz="957263" eaLnBrk="0" hangingPunct="0"/>
                  <a:r>
                    <a:rPr lang="fr-FR" dirty="0" smtClean="0"/>
                    <a:t>Energie</a:t>
                  </a:r>
                </a:p>
                <a:p>
                  <a:pPr defTabSz="957263" eaLnBrk="0" hangingPunct="0"/>
                  <a:r>
                    <a:rPr lang="fr-FR" dirty="0" smtClean="0"/>
                    <a:t>stockée </a:t>
                  </a:r>
                  <a:r>
                    <a:rPr lang="fr-FR" sz="1600" dirty="0" smtClean="0"/>
                    <a:t>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𝑠𝑡</m:t>
                          </m:r>
                        </m:sub>
                      </m:sSub>
                    </m:oMath>
                  </a14:m>
                  <a:endParaRPr lang="fr-FR" sz="1600" dirty="0" smtClean="0"/>
                </a:p>
              </p:txBody>
            </p:sp>
          </mc:Choice>
          <mc:Fallback>
            <p:sp>
              <p:nvSpPr>
                <p:cNvPr id="72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50" y="2623"/>
                  <a:ext cx="1155" cy="349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8779" t="-15385" b="-2307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Rectangle 29"/>
            <p:cNvSpPr>
              <a:spLocks noChangeArrowheads="1"/>
            </p:cNvSpPr>
            <p:nvPr/>
          </p:nvSpPr>
          <p:spPr bwMode="auto">
            <a:xfrm>
              <a:off x="164" y="246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endParaRPr lang="fr-FR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Rectangle 28"/>
              <p:cNvSpPr>
                <a:spLocks noChangeArrowheads="1"/>
              </p:cNvSpPr>
              <p:nvPr/>
            </p:nvSpPr>
            <p:spPr bwMode="auto">
              <a:xfrm>
                <a:off x="1478410" y="2142875"/>
                <a:ext cx="2350642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957263" eaLnBrk="0" hangingPunct="0"/>
                <a:r>
                  <a:rPr lang="fr-FR" dirty="0" smtClean="0"/>
                  <a:t>Energie  retirée par la climatisation</a:t>
                </a:r>
                <a:r>
                  <a:rPr lang="fr-FR" sz="1600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fr-FR" sz="1600" b="0" i="1" smtClean="0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endParaRPr lang="fr-FR" sz="1600" dirty="0" smtClean="0"/>
              </a:p>
            </p:txBody>
          </p:sp>
        </mc:Choice>
        <mc:Fallback>
          <p:sp>
            <p:nvSpPr>
              <p:cNvPr id="93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8410" y="2142875"/>
                <a:ext cx="2350642" cy="553998"/>
              </a:xfrm>
              <a:prstGeom prst="rect">
                <a:avLst/>
              </a:prstGeom>
              <a:blipFill rotWithShape="1">
                <a:blip r:embed="rId6"/>
                <a:stretch>
                  <a:fillRect l="-6234" t="-15556" r="-5714" b="-2444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/>
              <p:cNvSpPr txBox="1"/>
              <p:nvPr/>
            </p:nvSpPr>
            <p:spPr>
              <a:xfrm>
                <a:off x="698663" y="5977612"/>
                <a:ext cx="8421750" cy="491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𝑒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𝑠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=0  </m:t>
                      </m:r>
                      <m:sSup>
                        <m:sSup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𝑑</m:t>
                          </m:r>
                        </m:e>
                        <m:sup>
                          <m:r>
                            <a:rPr lang="fr-FR" sz="2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fr-FR" sz="2400" b="0" i="1" smtClean="0">
                          <a:latin typeface="Cambria Math"/>
                        </a:rPr>
                        <m:t>𝑜𝑢</m:t>
                      </m:r>
                      <m:r>
                        <a:rPr lang="fr-FR" sz="2400" b="0" i="1" smtClean="0">
                          <a:latin typeface="Cambria Math"/>
                        </a:rPr>
                        <m:t>   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𝑒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𝑠𝑡</m:t>
                          </m:r>
                        </m:sub>
                      </m:sSub>
                    </m:oMath>
                  </m:oMathPara>
                </a14:m>
                <a:endParaRPr lang="fr-FR" sz="2400" dirty="0" smtClean="0"/>
              </a:p>
            </p:txBody>
          </p:sp>
        </mc:Choice>
        <mc:Fallback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663" y="5977612"/>
                <a:ext cx="8421750" cy="491738"/>
              </a:xfrm>
              <a:prstGeom prst="rect">
                <a:avLst/>
              </a:prstGeom>
              <a:blipFill rotWithShape="1">
                <a:blip r:embed="rId7"/>
                <a:stretch>
                  <a:fillRect b="-87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6428291"/>
              </p:ext>
            </p:extLst>
          </p:nvPr>
        </p:nvGraphicFramePr>
        <p:xfrm>
          <a:off x="433482" y="4937270"/>
          <a:ext cx="1804079" cy="503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Équation" r:id="rId8" imgW="723600" imgH="203040" progId="Equation.3">
                  <p:embed/>
                </p:oleObj>
              </mc:Choice>
              <mc:Fallback>
                <p:oleObj name="Équation" r:id="rId8" imgW="723600" imgH="203040" progId="Equation.3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482" y="4937270"/>
                        <a:ext cx="1804079" cy="5034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ZoneTexte 44"/>
          <p:cNvSpPr txBox="1"/>
          <p:nvPr/>
        </p:nvSpPr>
        <p:spPr>
          <a:xfrm>
            <a:off x="80102" y="560828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bilan est alors : </a:t>
            </a:r>
            <a:endParaRPr lang="fr-FR" dirty="0"/>
          </a:p>
        </p:txBody>
      </p:sp>
      <p:sp>
        <p:nvSpPr>
          <p:cNvPr id="63" name="ZoneTexte 62"/>
          <p:cNvSpPr txBox="1"/>
          <p:nvPr/>
        </p:nvSpPr>
        <p:spPr>
          <a:xfrm>
            <a:off x="18710" y="454212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L’énergie échangée sur </a:t>
            </a:r>
            <a:r>
              <a:rPr lang="fr-FR" dirty="0" err="1" smtClean="0"/>
              <a:t>dt</a:t>
            </a:r>
            <a:r>
              <a:rPr lang="fr-FR" dirty="0" smtClean="0"/>
              <a:t> est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707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re 2"/>
          <p:cNvSpPr txBox="1">
            <a:spLocks/>
          </p:cNvSpPr>
          <p:nvPr/>
        </p:nvSpPr>
        <p:spPr>
          <a:xfrm>
            <a:off x="32048" y="259220"/>
            <a:ext cx="8811439" cy="1583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800" dirty="0" smtClean="0">
                <a:solidFill>
                  <a:schemeClr val="tx1"/>
                </a:solidFill>
              </a:rPr>
              <a:t>	</a:t>
            </a:r>
            <a:r>
              <a:rPr lang="fr-FR" sz="2400" dirty="0">
                <a:solidFill>
                  <a:schemeClr val="tx1"/>
                </a:solidFill>
              </a:rPr>
              <a:t> Bilan thermique d’un local sur un pas de temps </a:t>
            </a:r>
            <a:r>
              <a:rPr lang="fr-FR" sz="2400" dirty="0" err="1" smtClean="0">
                <a:solidFill>
                  <a:schemeClr val="tx1"/>
                </a:solidFill>
              </a:rPr>
              <a:t>dt</a:t>
            </a:r>
            <a:endParaRPr lang="fr-FR" sz="2400" dirty="0">
              <a:solidFill>
                <a:schemeClr val="tx1"/>
              </a:solidFill>
            </a:endParaRPr>
          </a:p>
          <a:p>
            <a:pPr algn="l"/>
            <a:endParaRPr lang="fr-FR" sz="800" dirty="0">
              <a:solidFill>
                <a:schemeClr val="tx1"/>
              </a:solidFill>
            </a:endParaRPr>
          </a:p>
          <a:p>
            <a:pPr algn="l"/>
            <a:r>
              <a:rPr lang="fr-FR" sz="2000" dirty="0">
                <a:solidFill>
                  <a:schemeClr val="tx1"/>
                </a:solidFill>
              </a:rPr>
              <a:t>Cas </a:t>
            </a:r>
            <a:r>
              <a:rPr lang="fr-FR" sz="2000" dirty="0">
                <a:solidFill>
                  <a:schemeClr val="tx1"/>
                </a:solidFill>
              </a:rPr>
              <a:t>ou le système est un local </a:t>
            </a:r>
            <a:r>
              <a:rPr lang="fr-FR" sz="2000" dirty="0">
                <a:solidFill>
                  <a:schemeClr val="tx1"/>
                </a:solidFill>
              </a:rPr>
              <a:t>cli</a:t>
            </a:r>
            <a:r>
              <a:rPr lang="fr-FR" sz="2000" dirty="0">
                <a:solidFill>
                  <a:schemeClr val="tx1"/>
                </a:solidFill>
              </a:rPr>
              <a:t>matisé d’un local sur un pas de temps </a:t>
            </a:r>
            <a:r>
              <a:rPr lang="fr-FR" sz="2000" dirty="0" err="1">
                <a:solidFill>
                  <a:schemeClr val="tx1"/>
                </a:solidFill>
              </a:rPr>
              <a:t>dt</a:t>
            </a:r>
            <a:r>
              <a:rPr lang="fr-FR" sz="2000" dirty="0">
                <a:solidFill>
                  <a:schemeClr val="tx1"/>
                </a:solidFill>
              </a:rPr>
              <a:t> :</a:t>
            </a:r>
          </a:p>
        </p:txBody>
      </p:sp>
      <p:cxnSp>
        <p:nvCxnSpPr>
          <p:cNvPr id="10" name="Connecteur droit avec flèche 9"/>
          <p:cNvCxnSpPr/>
          <p:nvPr/>
        </p:nvCxnSpPr>
        <p:spPr bwMode="auto">
          <a:xfrm>
            <a:off x="5151599" y="2243120"/>
            <a:ext cx="792088" cy="249576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 bwMode="auto">
          <a:xfrm flipV="1">
            <a:off x="8033724" y="3206643"/>
            <a:ext cx="1080120" cy="249576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657128"/>
              </p:ext>
            </p:extLst>
          </p:nvPr>
        </p:nvGraphicFramePr>
        <p:xfrm>
          <a:off x="5276079" y="1758111"/>
          <a:ext cx="462990" cy="556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2" name="Équation" r:id="rId3" imgW="190440" imgH="228600" progId="Equation.3">
                  <p:embed/>
                </p:oleObj>
              </mc:Choice>
              <mc:Fallback>
                <p:oleObj name="Équation" r:id="rId3" imgW="190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6079" y="1758111"/>
                        <a:ext cx="462990" cy="55654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204136"/>
              </p:ext>
            </p:extLst>
          </p:nvPr>
        </p:nvGraphicFramePr>
        <p:xfrm>
          <a:off x="8573784" y="2699534"/>
          <a:ext cx="394817" cy="510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3" name="Équation" r:id="rId5" imgW="190440" imgH="228600" progId="Equation.3">
                  <p:embed/>
                </p:oleObj>
              </mc:Choice>
              <mc:Fallback>
                <p:oleObj name="Équation" r:id="rId5" imgW="190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3784" y="2699534"/>
                        <a:ext cx="394817" cy="51031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650212"/>
              </p:ext>
            </p:extLst>
          </p:nvPr>
        </p:nvGraphicFramePr>
        <p:xfrm>
          <a:off x="99984" y="1434892"/>
          <a:ext cx="2066498" cy="505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4" name="Équation" r:id="rId7" imgW="990360" imgH="241200" progId="Equation.3">
                  <p:embed/>
                </p:oleObj>
              </mc:Choice>
              <mc:Fallback>
                <p:oleObj name="Équation" r:id="rId7" imgW="9903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984" y="1434892"/>
                        <a:ext cx="2066498" cy="50506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riangle isocèle 21"/>
          <p:cNvSpPr/>
          <p:nvPr/>
        </p:nvSpPr>
        <p:spPr>
          <a:xfrm>
            <a:off x="5815790" y="1688572"/>
            <a:ext cx="2585459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8154" name="Picture 2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754" y="2699534"/>
            <a:ext cx="1782414" cy="151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5808961" y="2048612"/>
            <a:ext cx="2592288" cy="216429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889013"/>
              </p:ext>
            </p:extLst>
          </p:nvPr>
        </p:nvGraphicFramePr>
        <p:xfrm>
          <a:off x="6389858" y="3393515"/>
          <a:ext cx="766762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5" name="Équation" r:id="rId10" imgW="304560" imgH="330120" progId="Equation.3">
                  <p:embed/>
                </p:oleObj>
              </mc:Choice>
              <mc:Fallback>
                <p:oleObj name="Équation" r:id="rId10" imgW="30456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9858" y="3393515"/>
                        <a:ext cx="766762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55" name="Picture 2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471973" y="2071320"/>
            <a:ext cx="561751" cy="74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5943687" y="2096488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Système = local</a:t>
            </a:r>
          </a:p>
          <a:p>
            <a:endParaRPr lang="fr-FR" dirty="0">
              <a:solidFill>
                <a:schemeClr val="tx2"/>
              </a:solidFill>
            </a:endParaRPr>
          </a:p>
        </p:txBody>
      </p:sp>
      <p:graphicFrame>
        <p:nvGraphicFramePr>
          <p:cNvPr id="24" name="Obje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56569"/>
              </p:ext>
            </p:extLst>
          </p:nvPr>
        </p:nvGraphicFramePr>
        <p:xfrm>
          <a:off x="7491583" y="2725178"/>
          <a:ext cx="474662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6" name="Équation" r:id="rId13" imgW="241200" imgH="228600" progId="Equation.3">
                  <p:embed/>
                </p:oleObj>
              </mc:Choice>
              <mc:Fallback>
                <p:oleObj name="Équation" r:id="rId13" imgW="241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1583" y="2725178"/>
                        <a:ext cx="474662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035344"/>
              </p:ext>
            </p:extLst>
          </p:nvPr>
        </p:nvGraphicFramePr>
        <p:xfrm>
          <a:off x="32048" y="3205306"/>
          <a:ext cx="3292504" cy="505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7" name="Équation" r:id="rId15" imgW="1485720" imgH="228600" progId="Equation.3">
                  <p:embed/>
                </p:oleObj>
              </mc:Choice>
              <mc:Fallback>
                <p:oleObj name="Équation" r:id="rId15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48" y="3205306"/>
                        <a:ext cx="3292504" cy="50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Flèche courbée vers la gauche 26"/>
          <p:cNvSpPr/>
          <p:nvPr/>
        </p:nvSpPr>
        <p:spPr>
          <a:xfrm>
            <a:off x="7327958" y="1622264"/>
            <a:ext cx="424890" cy="1077270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5" name="Flèche courbée vers la gauche 34"/>
          <p:cNvSpPr/>
          <p:nvPr/>
        </p:nvSpPr>
        <p:spPr>
          <a:xfrm rot="3922654">
            <a:off x="5451751" y="3219068"/>
            <a:ext cx="394991" cy="1428287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99984" y="2799605"/>
            <a:ext cx="2694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Donc finalement :</a:t>
            </a:r>
            <a:endParaRPr lang="fr-FR" sz="2000" dirty="0"/>
          </a:p>
        </p:txBody>
      </p:sp>
      <p:sp>
        <p:nvSpPr>
          <p:cNvPr id="21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fr-FR" sz="3200" dirty="0"/>
              <a:t>Dimensionnement des systèmes</a:t>
            </a:r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5256049"/>
              </p:ext>
            </p:extLst>
          </p:nvPr>
        </p:nvGraphicFramePr>
        <p:xfrm>
          <a:off x="899592" y="3707520"/>
          <a:ext cx="1322469" cy="593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8" name="Équation" r:id="rId17" imgW="507960" imgH="228600" progId="Equation.3">
                  <p:embed/>
                </p:oleObj>
              </mc:Choice>
              <mc:Fallback>
                <p:oleObj name="Équation" r:id="rId17" imgW="507960" imgH="228600" progId="Equation.3">
                  <p:embed/>
                  <p:pic>
                    <p:nvPicPr>
                      <p:cNvPr id="0" name="Obje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707520"/>
                        <a:ext cx="1322469" cy="5936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42392" y="3812794"/>
            <a:ext cx="2455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Avec :</a:t>
            </a:r>
            <a:endParaRPr lang="fr-FR" sz="2000" dirty="0"/>
          </a:p>
        </p:txBody>
      </p:sp>
      <p:sp>
        <p:nvSpPr>
          <p:cNvPr id="25" name="ZoneTexte 24"/>
          <p:cNvSpPr txBox="1"/>
          <p:nvPr/>
        </p:nvSpPr>
        <p:spPr>
          <a:xfrm>
            <a:off x="153647" y="4321203"/>
            <a:ext cx="9126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La puissance frigorifique </a:t>
            </a:r>
            <a:r>
              <a:rPr lang="fr-FR" sz="2000" dirty="0" smtClean="0"/>
              <a:t>optimale </a:t>
            </a:r>
            <a:r>
              <a:rPr lang="fr-FR" sz="2000" dirty="0" smtClean="0"/>
              <a:t>du </a:t>
            </a:r>
            <a:r>
              <a:rPr lang="fr-FR" sz="2000" dirty="0" smtClean="0"/>
              <a:t>système de climatisation en </a:t>
            </a:r>
            <a:r>
              <a:rPr lang="fr-FR" sz="2000" dirty="0" smtClean="0"/>
              <a:t>W est  donnée par :  </a:t>
            </a:r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99984" y="4975083"/>
                <a:ext cx="3895952" cy="9101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𝑃</m:t>
                      </m:r>
                      <m:r>
                        <a:rPr lang="fr-FR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8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800">
                                  <a:latin typeface="Cambria Math"/>
                                </a:rPr>
                                <m:t>max</m:t>
                              </m:r>
                              <m:r>
                                <a:rPr lang="fr-FR" sz="2800" i="1">
                                  <a:latin typeface="Cambria Math"/>
                                </a:rPr>
                                <m:t>⁡(</m:t>
                              </m:r>
                              <m:r>
                                <a:rPr lang="fr-FR" sz="28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fr-FR" sz="2800" i="1">
                                  <a:latin typeface="Cambria Math"/>
                                </a:rPr>
                                <m:t>𝑐𝑙𝑖𝑚</m:t>
                              </m:r>
                            </m:sub>
                          </m:sSub>
                          <m:r>
                            <a:rPr lang="fr-FR" sz="28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fr-FR" sz="2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fr-FR" sz="2800" b="0" i="1" smtClean="0">
                          <a:latin typeface="Cambria Math"/>
                        </a:rPr>
                        <m:t>∙</m:t>
                      </m:r>
                      <m:r>
                        <a:rPr lang="fr-FR" sz="2800" b="0" i="1" smtClean="0"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fr-FR" sz="2800" dirty="0"/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84" y="4975083"/>
                <a:ext cx="3895952" cy="910186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3974360" y="5230121"/>
                <a:ext cx="513948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000" i="1" smtClean="0">
                        <a:latin typeface="Cambria Math"/>
                        <a:ea typeface="Cambria Math"/>
                      </a:rPr>
                      <m:t>𝐶</m:t>
                    </m:r>
                  </m:oMath>
                </a14:m>
                <a:r>
                  <a:rPr lang="fr-FR" sz="2000" dirty="0" smtClean="0"/>
                  <a:t>  coefficient de dimensionnement (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≥1)</m:t>
                    </m:r>
                  </m:oMath>
                </a14:m>
                <a:endParaRPr lang="fr-FR" sz="2000" b="0" dirty="0" smtClean="0">
                  <a:ea typeface="Cambria Math"/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360" y="5230121"/>
                <a:ext cx="5139484" cy="400110"/>
              </a:xfrm>
              <a:prstGeom prst="rect">
                <a:avLst/>
              </a:prstGeom>
              <a:blipFill rotWithShape="1">
                <a:blip r:embed="rId20"/>
                <a:stretch>
                  <a:fillRect t="-9091" b="-242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787929"/>
              </p:ext>
            </p:extLst>
          </p:nvPr>
        </p:nvGraphicFramePr>
        <p:xfrm>
          <a:off x="66840" y="1918126"/>
          <a:ext cx="4730384" cy="769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9" name="Équation" r:id="rId21" imgW="2819160" imgH="457200" progId="Equation.3">
                  <p:embed/>
                </p:oleObj>
              </mc:Choice>
              <mc:Fallback>
                <p:oleObj name="Équation" r:id="rId21" imgW="281916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40" y="1918126"/>
                        <a:ext cx="4730384" cy="7696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21784" y="5885269"/>
                <a:ext cx="929331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smtClean="0">
                            <a:latin typeface="Cambria Math"/>
                          </a:rPr>
                        </m:ctrlPr>
                      </m:sSubPr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max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(</m:t>
                            </m:r>
                          </m:e>
                        </m:func>
                        <m:r>
                          <a:rPr lang="fr-FR" sz="20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𝑐𝑙𝑖𝑚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est déterminé sur une journée type </a:t>
                </a:r>
                <a:r>
                  <a:rPr lang="fr-FR" sz="2000" dirty="0"/>
                  <a:t>(</a:t>
                </a:r>
                <a:r>
                  <a:rPr lang="fr-FR" sz="2000" dirty="0" smtClean="0"/>
                  <a:t>journée de dimensionnement) </a:t>
                </a:r>
                <a:endParaRPr lang="fr-FR" sz="2000" b="0" dirty="0" smtClean="0">
                  <a:ea typeface="Cambria Math"/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" y="5885269"/>
                <a:ext cx="9293313" cy="400110"/>
              </a:xfrm>
              <a:prstGeom prst="rect">
                <a:avLst/>
              </a:prstGeom>
              <a:blipFill rotWithShape="1">
                <a:blip r:embed="rId23"/>
                <a:stretch>
                  <a:fillRect t="-9091" r="-197" b="-242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644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63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82841">
            <a:off x="2127214" y="5373417"/>
            <a:ext cx="634371" cy="138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itre 2"/>
          <p:cNvSpPr txBox="1">
            <a:spLocks/>
          </p:cNvSpPr>
          <p:nvPr/>
        </p:nvSpPr>
        <p:spPr>
          <a:xfrm>
            <a:off x="128066" y="504430"/>
            <a:ext cx="8762929" cy="144016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3200" dirty="0" smtClean="0">
                <a:solidFill>
                  <a:schemeClr val="tx1"/>
                </a:solidFill>
              </a:rPr>
              <a:t>	Bilan thermiqu</a:t>
            </a:r>
            <a:r>
              <a:rPr lang="fr-FR" sz="3200" dirty="0" smtClean="0">
                <a:solidFill>
                  <a:schemeClr val="tx1"/>
                </a:solidFill>
              </a:rPr>
              <a:t>e </a:t>
            </a:r>
            <a:r>
              <a:rPr lang="fr-FR" sz="3200" dirty="0" smtClean="0">
                <a:solidFill>
                  <a:schemeClr val="tx1"/>
                </a:solidFill>
              </a:rPr>
              <a:t>d’un </a:t>
            </a:r>
            <a:r>
              <a:rPr lang="fr-FR" sz="3200" dirty="0">
                <a:solidFill>
                  <a:schemeClr val="tx1"/>
                </a:solidFill>
              </a:rPr>
              <a:t>local</a:t>
            </a:r>
            <a:r>
              <a:rPr lang="fr-FR" sz="3600" dirty="0" smtClean="0">
                <a:solidFill>
                  <a:schemeClr val="tx1"/>
                </a:solidFill>
              </a:rPr>
              <a:t/>
            </a:r>
            <a:br>
              <a:rPr lang="fr-FR" sz="3600" dirty="0" smtClean="0">
                <a:solidFill>
                  <a:schemeClr val="tx1"/>
                </a:solidFill>
              </a:rPr>
            </a:b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66565" y="1205795"/>
            <a:ext cx="89916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Symbol" pitchFamily="18" charset="2"/>
              <a:buNone/>
            </a:pPr>
            <a:r>
              <a:rPr lang="fr-FR" dirty="0" smtClean="0"/>
              <a:t>Calcul </a:t>
            </a:r>
            <a:r>
              <a:rPr lang="fr-FR" dirty="0" smtClean="0"/>
              <a:t>opéré par </a:t>
            </a:r>
            <a:r>
              <a:rPr lang="fr-FR" dirty="0" smtClean="0"/>
              <a:t>OPTICLIM </a:t>
            </a:r>
          </a:p>
          <a:p>
            <a:pPr algn="just">
              <a:buFont typeface="Symbol" pitchFamily="18" charset="2"/>
              <a:buNone/>
            </a:pPr>
            <a:r>
              <a:rPr lang="fr-FR" sz="2000" dirty="0"/>
              <a:t>L</a:t>
            </a:r>
            <a:r>
              <a:rPr lang="fr-FR" sz="2000" dirty="0" smtClean="0"/>
              <a:t>es </a:t>
            </a:r>
            <a:r>
              <a:rPr lang="fr-FR" sz="2000" dirty="0" smtClean="0"/>
              <a:t>valeurs proposées sont des énergies annuelles </a:t>
            </a:r>
            <a:r>
              <a:rPr lang="fr-FR" sz="2000" dirty="0" smtClean="0"/>
              <a:t>en kWh</a:t>
            </a:r>
          </a:p>
          <a:p>
            <a:pPr algn="just">
              <a:buFont typeface="Symbol" pitchFamily="18" charset="2"/>
              <a:buNone/>
            </a:pPr>
            <a:r>
              <a:rPr lang="fr-FR" sz="2000" dirty="0" smtClean="0"/>
              <a:t>Avec  : </a:t>
            </a:r>
          </a:p>
          <a:p>
            <a:pPr algn="just">
              <a:buFont typeface="Symbol" pitchFamily="18" charset="2"/>
              <a:buNone/>
            </a:pPr>
            <a:r>
              <a:rPr lang="fr-FR" sz="2000" dirty="0" smtClean="0"/>
              <a:t>Soit : </a:t>
            </a:r>
            <a:endParaRPr lang="fr-FR" sz="2000" dirty="0" smtClean="0"/>
          </a:p>
        </p:txBody>
      </p:sp>
      <p:grpSp>
        <p:nvGrpSpPr>
          <p:cNvPr id="19" name="Group 944"/>
          <p:cNvGrpSpPr>
            <a:grpSpLocks/>
          </p:cNvGrpSpPr>
          <p:nvPr/>
        </p:nvGrpSpPr>
        <p:grpSpPr bwMode="auto">
          <a:xfrm>
            <a:off x="3084122" y="2177346"/>
            <a:ext cx="4318000" cy="3981450"/>
            <a:chOff x="1386" y="1249"/>
            <a:chExt cx="2720" cy="2508"/>
          </a:xfrm>
        </p:grpSpPr>
        <p:sp>
          <p:nvSpPr>
            <p:cNvPr id="20" name="Freeform 2"/>
            <p:cNvSpPr>
              <a:spLocks/>
            </p:cNvSpPr>
            <p:nvPr/>
          </p:nvSpPr>
          <p:spPr bwMode="auto">
            <a:xfrm>
              <a:off x="1386" y="1249"/>
              <a:ext cx="2720" cy="974"/>
            </a:xfrm>
            <a:custGeom>
              <a:avLst/>
              <a:gdLst>
                <a:gd name="T0" fmla="*/ 14 w 2719"/>
                <a:gd name="T1" fmla="*/ 974 h 974"/>
                <a:gd name="T2" fmla="*/ 1359 w 2719"/>
                <a:gd name="T3" fmla="*/ 38 h 974"/>
                <a:gd name="T4" fmla="*/ 2705 w 2719"/>
                <a:gd name="T5" fmla="*/ 974 h 974"/>
                <a:gd name="T6" fmla="*/ 2719 w 2719"/>
                <a:gd name="T7" fmla="*/ 951 h 974"/>
                <a:gd name="T8" fmla="*/ 1359 w 2719"/>
                <a:gd name="T9" fmla="*/ 0 h 974"/>
                <a:gd name="T10" fmla="*/ 0 w 2719"/>
                <a:gd name="T11" fmla="*/ 951 h 974"/>
                <a:gd name="T12" fmla="*/ 14 w 2719"/>
                <a:gd name="T1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19" h="974">
                  <a:moveTo>
                    <a:pt x="14" y="974"/>
                  </a:moveTo>
                  <a:lnTo>
                    <a:pt x="1359" y="38"/>
                  </a:lnTo>
                  <a:lnTo>
                    <a:pt x="2705" y="974"/>
                  </a:lnTo>
                  <a:lnTo>
                    <a:pt x="2719" y="951"/>
                  </a:lnTo>
                  <a:lnTo>
                    <a:pt x="1359" y="0"/>
                  </a:lnTo>
                  <a:lnTo>
                    <a:pt x="0" y="951"/>
                  </a:lnTo>
                  <a:lnTo>
                    <a:pt x="14" y="974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1" name="Group 3"/>
            <p:cNvGrpSpPr>
              <a:grpSpLocks/>
            </p:cNvGrpSpPr>
            <p:nvPr/>
          </p:nvGrpSpPr>
          <p:grpSpPr bwMode="auto">
            <a:xfrm>
              <a:off x="1570" y="2073"/>
              <a:ext cx="2343" cy="1684"/>
              <a:chOff x="1570" y="2073"/>
              <a:chExt cx="2343" cy="1684"/>
            </a:xfrm>
          </p:grpSpPr>
          <p:sp>
            <p:nvSpPr>
              <p:cNvPr id="22" name="Rectangle 4"/>
              <p:cNvSpPr>
                <a:spLocks noChangeArrowheads="1"/>
              </p:cNvSpPr>
              <p:nvPr/>
            </p:nvSpPr>
            <p:spPr bwMode="auto">
              <a:xfrm>
                <a:off x="1584" y="2087"/>
                <a:ext cx="2320" cy="1661"/>
              </a:xfrm>
              <a:prstGeom prst="rect">
                <a:avLst/>
              </a:prstGeom>
              <a:pattFill prst="openDmnd">
                <a:fgClr>
                  <a:srgbClr val="000000"/>
                </a:fgClr>
                <a:bgClr>
                  <a:srgbClr val="FFFFFF"/>
                </a:bgClr>
              </a:patt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1570" y="2073"/>
                <a:ext cx="2343" cy="1684"/>
              </a:xfrm>
              <a:custGeom>
                <a:avLst/>
                <a:gdLst>
                  <a:gd name="T0" fmla="*/ 0 w 2343"/>
                  <a:gd name="T1" fmla="*/ 0 h 1684"/>
                  <a:gd name="T2" fmla="*/ 0 w 2343"/>
                  <a:gd name="T3" fmla="*/ 1684 h 1684"/>
                  <a:gd name="T4" fmla="*/ 2343 w 2343"/>
                  <a:gd name="T5" fmla="*/ 1684 h 1684"/>
                  <a:gd name="T6" fmla="*/ 2343 w 2343"/>
                  <a:gd name="T7" fmla="*/ 0 h 1684"/>
                  <a:gd name="T8" fmla="*/ 0 w 2343"/>
                  <a:gd name="T9" fmla="*/ 0 h 1684"/>
                  <a:gd name="T10" fmla="*/ 28 w 2343"/>
                  <a:gd name="T11" fmla="*/ 28 h 1684"/>
                  <a:gd name="T12" fmla="*/ 2315 w 2343"/>
                  <a:gd name="T13" fmla="*/ 28 h 1684"/>
                  <a:gd name="T14" fmla="*/ 2315 w 2343"/>
                  <a:gd name="T15" fmla="*/ 1656 h 1684"/>
                  <a:gd name="T16" fmla="*/ 28 w 2343"/>
                  <a:gd name="T17" fmla="*/ 1656 h 1684"/>
                  <a:gd name="T18" fmla="*/ 28 w 2343"/>
                  <a:gd name="T19" fmla="*/ 28 h 1684"/>
                  <a:gd name="T20" fmla="*/ 0 w 2343"/>
                  <a:gd name="T21" fmla="*/ 0 h 1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43" h="1684">
                    <a:moveTo>
                      <a:pt x="0" y="0"/>
                    </a:moveTo>
                    <a:lnTo>
                      <a:pt x="0" y="1684"/>
                    </a:lnTo>
                    <a:lnTo>
                      <a:pt x="2343" y="1684"/>
                    </a:lnTo>
                    <a:lnTo>
                      <a:pt x="2343" y="0"/>
                    </a:lnTo>
                    <a:lnTo>
                      <a:pt x="0" y="0"/>
                    </a:lnTo>
                    <a:lnTo>
                      <a:pt x="28" y="28"/>
                    </a:lnTo>
                    <a:lnTo>
                      <a:pt x="2315" y="28"/>
                    </a:lnTo>
                    <a:lnTo>
                      <a:pt x="2315" y="1656"/>
                    </a:lnTo>
                    <a:lnTo>
                      <a:pt x="28" y="1656"/>
                    </a:lnTo>
                    <a:lnTo>
                      <a:pt x="28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4" name="Rectangle 6"/>
              <p:cNvSpPr>
                <a:spLocks noChangeArrowheads="1"/>
              </p:cNvSpPr>
              <p:nvPr/>
            </p:nvSpPr>
            <p:spPr bwMode="auto">
              <a:xfrm>
                <a:off x="1716" y="2233"/>
                <a:ext cx="2061" cy="140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>
                <a:off x="1702" y="2218"/>
                <a:ext cx="2084" cy="1426"/>
              </a:xfrm>
              <a:custGeom>
                <a:avLst/>
                <a:gdLst>
                  <a:gd name="T0" fmla="*/ 0 w 2084"/>
                  <a:gd name="T1" fmla="*/ 0 h 1426"/>
                  <a:gd name="T2" fmla="*/ 0 w 2084"/>
                  <a:gd name="T3" fmla="*/ 1426 h 1426"/>
                  <a:gd name="T4" fmla="*/ 2084 w 2084"/>
                  <a:gd name="T5" fmla="*/ 1426 h 1426"/>
                  <a:gd name="T6" fmla="*/ 2084 w 2084"/>
                  <a:gd name="T7" fmla="*/ 0 h 1426"/>
                  <a:gd name="T8" fmla="*/ 0 w 2084"/>
                  <a:gd name="T9" fmla="*/ 0 h 1426"/>
                  <a:gd name="T10" fmla="*/ 28 w 2084"/>
                  <a:gd name="T11" fmla="*/ 29 h 1426"/>
                  <a:gd name="T12" fmla="*/ 2056 w 2084"/>
                  <a:gd name="T13" fmla="*/ 29 h 1426"/>
                  <a:gd name="T14" fmla="*/ 2056 w 2084"/>
                  <a:gd name="T15" fmla="*/ 1398 h 1426"/>
                  <a:gd name="T16" fmla="*/ 28 w 2084"/>
                  <a:gd name="T17" fmla="*/ 1398 h 1426"/>
                  <a:gd name="T18" fmla="*/ 28 w 2084"/>
                  <a:gd name="T19" fmla="*/ 29 h 1426"/>
                  <a:gd name="T20" fmla="*/ 0 w 2084"/>
                  <a:gd name="T21" fmla="*/ 0 h 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84" h="1426">
                    <a:moveTo>
                      <a:pt x="0" y="0"/>
                    </a:moveTo>
                    <a:lnTo>
                      <a:pt x="0" y="1426"/>
                    </a:lnTo>
                    <a:lnTo>
                      <a:pt x="2084" y="1426"/>
                    </a:lnTo>
                    <a:lnTo>
                      <a:pt x="2084" y="0"/>
                    </a:lnTo>
                    <a:lnTo>
                      <a:pt x="0" y="0"/>
                    </a:lnTo>
                    <a:lnTo>
                      <a:pt x="28" y="29"/>
                    </a:lnTo>
                    <a:lnTo>
                      <a:pt x="2056" y="29"/>
                    </a:lnTo>
                    <a:lnTo>
                      <a:pt x="2056" y="1398"/>
                    </a:lnTo>
                    <a:lnTo>
                      <a:pt x="28" y="1398"/>
                    </a:lnTo>
                    <a:lnTo>
                      <a:pt x="28" y="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6" name="Rectangle 8"/>
              <p:cNvSpPr>
                <a:spLocks noChangeArrowheads="1"/>
              </p:cNvSpPr>
              <p:nvPr/>
            </p:nvSpPr>
            <p:spPr bwMode="auto">
              <a:xfrm>
                <a:off x="1725" y="2873"/>
                <a:ext cx="2042" cy="753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3767" y="2313"/>
                <a:ext cx="142" cy="931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1762" y="2653"/>
                <a:ext cx="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57263" eaLnBrk="0" hangingPunct="0"/>
                <a:endParaRPr lang="fr-FR" sz="1600" dirty="0"/>
              </a:p>
            </p:txBody>
          </p:sp>
          <p:sp>
            <p:nvSpPr>
              <p:cNvPr id="29" name="Rectangle 11"/>
              <p:cNvSpPr>
                <a:spLocks noChangeArrowheads="1"/>
              </p:cNvSpPr>
              <p:nvPr/>
            </p:nvSpPr>
            <p:spPr bwMode="auto">
              <a:xfrm>
                <a:off x="2383" y="3063"/>
                <a:ext cx="716" cy="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57263" eaLnBrk="0" hangingPunct="0"/>
                <a:endParaRPr lang="fr-FR" sz="2700" dirty="0" smtClean="0">
                  <a:solidFill>
                    <a:srgbClr val="000000"/>
                  </a:solidFill>
                </a:endParaRPr>
              </a:p>
              <a:p>
                <a:pPr defTabSz="957263" eaLnBrk="0" hangingPunct="0"/>
                <a:r>
                  <a:rPr lang="fr-FR" sz="2700" dirty="0" smtClean="0">
                    <a:solidFill>
                      <a:srgbClr val="000000"/>
                    </a:solidFill>
                  </a:rPr>
                  <a:t>T= 26°C </a:t>
                </a:r>
                <a:endParaRPr lang="fr-FR" sz="1600" dirty="0"/>
              </a:p>
            </p:txBody>
          </p:sp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1594" y="2256"/>
                <a:ext cx="117" cy="301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49" name="Freeform 943"/>
          <p:cNvSpPr>
            <a:spLocks/>
          </p:cNvSpPr>
          <p:nvPr/>
        </p:nvSpPr>
        <p:spPr bwMode="auto">
          <a:xfrm rot="6371661">
            <a:off x="2816380" y="3836604"/>
            <a:ext cx="776581" cy="1854268"/>
          </a:xfrm>
          <a:custGeom>
            <a:avLst/>
            <a:gdLst>
              <a:gd name="T0" fmla="*/ 0 w 682"/>
              <a:gd name="T1" fmla="*/ 37 h 1468"/>
              <a:gd name="T2" fmla="*/ 80 w 682"/>
              <a:gd name="T3" fmla="*/ 75 h 1468"/>
              <a:gd name="T4" fmla="*/ 151 w 682"/>
              <a:gd name="T5" fmla="*/ 136 h 1468"/>
              <a:gd name="T6" fmla="*/ 216 w 682"/>
              <a:gd name="T7" fmla="*/ 216 h 1468"/>
              <a:gd name="T8" fmla="*/ 268 w 682"/>
              <a:gd name="T9" fmla="*/ 310 h 1468"/>
              <a:gd name="T10" fmla="*/ 320 w 682"/>
              <a:gd name="T11" fmla="*/ 414 h 1468"/>
              <a:gd name="T12" fmla="*/ 358 w 682"/>
              <a:gd name="T13" fmla="*/ 527 h 1468"/>
              <a:gd name="T14" fmla="*/ 423 w 682"/>
              <a:gd name="T15" fmla="*/ 762 h 1468"/>
              <a:gd name="T16" fmla="*/ 447 w 682"/>
              <a:gd name="T17" fmla="*/ 875 h 1468"/>
              <a:gd name="T18" fmla="*/ 466 w 682"/>
              <a:gd name="T19" fmla="*/ 988 h 1468"/>
              <a:gd name="T20" fmla="*/ 480 w 682"/>
              <a:gd name="T21" fmla="*/ 1092 h 1468"/>
              <a:gd name="T22" fmla="*/ 494 w 682"/>
              <a:gd name="T23" fmla="*/ 1181 h 1468"/>
              <a:gd name="T24" fmla="*/ 499 w 682"/>
              <a:gd name="T25" fmla="*/ 1261 h 1468"/>
              <a:gd name="T26" fmla="*/ 503 w 682"/>
              <a:gd name="T27" fmla="*/ 1318 h 1468"/>
              <a:gd name="T28" fmla="*/ 508 w 682"/>
              <a:gd name="T29" fmla="*/ 1355 h 1468"/>
              <a:gd name="T30" fmla="*/ 508 w 682"/>
              <a:gd name="T31" fmla="*/ 1369 h 1468"/>
              <a:gd name="T32" fmla="*/ 447 w 682"/>
              <a:gd name="T33" fmla="*/ 1369 h 1468"/>
              <a:gd name="T34" fmla="*/ 452 w 682"/>
              <a:gd name="T35" fmla="*/ 1374 h 1468"/>
              <a:gd name="T36" fmla="*/ 466 w 682"/>
              <a:gd name="T37" fmla="*/ 1383 h 1468"/>
              <a:gd name="T38" fmla="*/ 508 w 682"/>
              <a:gd name="T39" fmla="*/ 1412 h 1468"/>
              <a:gd name="T40" fmla="*/ 550 w 682"/>
              <a:gd name="T41" fmla="*/ 1445 h 1468"/>
              <a:gd name="T42" fmla="*/ 565 w 682"/>
              <a:gd name="T43" fmla="*/ 1459 h 1468"/>
              <a:gd name="T44" fmla="*/ 569 w 682"/>
              <a:gd name="T45" fmla="*/ 1468 h 1468"/>
              <a:gd name="T46" fmla="*/ 682 w 682"/>
              <a:gd name="T47" fmla="*/ 1360 h 1468"/>
              <a:gd name="T48" fmla="*/ 654 w 682"/>
              <a:gd name="T49" fmla="*/ 1360 h 1468"/>
              <a:gd name="T50" fmla="*/ 649 w 682"/>
              <a:gd name="T51" fmla="*/ 1289 h 1468"/>
              <a:gd name="T52" fmla="*/ 635 w 682"/>
              <a:gd name="T53" fmla="*/ 1209 h 1468"/>
              <a:gd name="T54" fmla="*/ 607 w 682"/>
              <a:gd name="T55" fmla="*/ 1035 h 1468"/>
              <a:gd name="T56" fmla="*/ 560 w 682"/>
              <a:gd name="T57" fmla="*/ 842 h 1468"/>
              <a:gd name="T58" fmla="*/ 499 w 682"/>
              <a:gd name="T59" fmla="*/ 649 h 1468"/>
              <a:gd name="T60" fmla="*/ 414 w 682"/>
              <a:gd name="T61" fmla="*/ 461 h 1468"/>
              <a:gd name="T62" fmla="*/ 362 w 682"/>
              <a:gd name="T63" fmla="*/ 367 h 1468"/>
              <a:gd name="T64" fmla="*/ 306 w 682"/>
              <a:gd name="T65" fmla="*/ 282 h 1468"/>
              <a:gd name="T66" fmla="*/ 240 w 682"/>
              <a:gd name="T67" fmla="*/ 202 h 1468"/>
              <a:gd name="T68" fmla="*/ 169 w 682"/>
              <a:gd name="T69" fmla="*/ 127 h 1468"/>
              <a:gd name="T70" fmla="*/ 94 w 682"/>
              <a:gd name="T71" fmla="*/ 56 h 1468"/>
              <a:gd name="T72" fmla="*/ 9 w 682"/>
              <a:gd name="T73" fmla="*/ 0 h 1468"/>
              <a:gd name="T74" fmla="*/ 0 w 682"/>
              <a:gd name="T75" fmla="*/ 37 h 1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82" h="1468">
                <a:moveTo>
                  <a:pt x="0" y="37"/>
                </a:moveTo>
                <a:lnTo>
                  <a:pt x="80" y="75"/>
                </a:lnTo>
                <a:lnTo>
                  <a:pt x="151" y="136"/>
                </a:lnTo>
                <a:lnTo>
                  <a:pt x="216" y="216"/>
                </a:lnTo>
                <a:lnTo>
                  <a:pt x="268" y="310"/>
                </a:lnTo>
                <a:lnTo>
                  <a:pt x="320" y="414"/>
                </a:lnTo>
                <a:lnTo>
                  <a:pt x="358" y="527"/>
                </a:lnTo>
                <a:lnTo>
                  <a:pt x="423" y="762"/>
                </a:lnTo>
                <a:lnTo>
                  <a:pt x="447" y="875"/>
                </a:lnTo>
                <a:lnTo>
                  <a:pt x="466" y="988"/>
                </a:lnTo>
                <a:lnTo>
                  <a:pt x="480" y="1092"/>
                </a:lnTo>
                <a:lnTo>
                  <a:pt x="494" y="1181"/>
                </a:lnTo>
                <a:lnTo>
                  <a:pt x="499" y="1261"/>
                </a:lnTo>
                <a:lnTo>
                  <a:pt x="503" y="1318"/>
                </a:lnTo>
                <a:lnTo>
                  <a:pt x="508" y="1355"/>
                </a:lnTo>
                <a:lnTo>
                  <a:pt x="508" y="1369"/>
                </a:lnTo>
                <a:lnTo>
                  <a:pt x="447" y="1369"/>
                </a:lnTo>
                <a:lnTo>
                  <a:pt x="452" y="1374"/>
                </a:lnTo>
                <a:lnTo>
                  <a:pt x="466" y="1383"/>
                </a:lnTo>
                <a:lnTo>
                  <a:pt x="508" y="1412"/>
                </a:lnTo>
                <a:lnTo>
                  <a:pt x="550" y="1445"/>
                </a:lnTo>
                <a:lnTo>
                  <a:pt x="565" y="1459"/>
                </a:lnTo>
                <a:lnTo>
                  <a:pt x="569" y="1468"/>
                </a:lnTo>
                <a:lnTo>
                  <a:pt x="682" y="1360"/>
                </a:lnTo>
                <a:lnTo>
                  <a:pt x="654" y="1360"/>
                </a:lnTo>
                <a:lnTo>
                  <a:pt x="649" y="1289"/>
                </a:lnTo>
                <a:lnTo>
                  <a:pt x="635" y="1209"/>
                </a:lnTo>
                <a:lnTo>
                  <a:pt x="607" y="1035"/>
                </a:lnTo>
                <a:lnTo>
                  <a:pt x="560" y="842"/>
                </a:lnTo>
                <a:lnTo>
                  <a:pt x="499" y="649"/>
                </a:lnTo>
                <a:lnTo>
                  <a:pt x="414" y="461"/>
                </a:lnTo>
                <a:lnTo>
                  <a:pt x="362" y="367"/>
                </a:lnTo>
                <a:lnTo>
                  <a:pt x="306" y="282"/>
                </a:lnTo>
                <a:lnTo>
                  <a:pt x="240" y="202"/>
                </a:lnTo>
                <a:lnTo>
                  <a:pt x="169" y="127"/>
                </a:lnTo>
                <a:lnTo>
                  <a:pt x="94" y="56"/>
                </a:lnTo>
                <a:lnTo>
                  <a:pt x="9" y="0"/>
                </a:lnTo>
                <a:lnTo>
                  <a:pt x="0" y="3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" name="Litebulb"/>
          <p:cNvSpPr>
            <a:spLocks noEditPoints="1" noChangeArrowheads="1"/>
          </p:cNvSpPr>
          <p:nvPr/>
        </p:nvSpPr>
        <p:spPr bwMode="auto">
          <a:xfrm flipV="1">
            <a:off x="4432690" y="3806319"/>
            <a:ext cx="259350" cy="387352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1" name="Rectangle 941"/>
          <p:cNvSpPr>
            <a:spLocks noChangeArrowheads="1"/>
          </p:cNvSpPr>
          <p:nvPr/>
        </p:nvSpPr>
        <p:spPr bwMode="auto">
          <a:xfrm>
            <a:off x="4194361" y="4329093"/>
            <a:ext cx="120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57263" eaLnBrk="0" hangingPunct="0"/>
            <a:r>
              <a:rPr lang="fr-FR" sz="1400" b="1" u="sng" dirty="0" smtClean="0">
                <a:solidFill>
                  <a:srgbClr val="FF0000"/>
                </a:solidFill>
              </a:rPr>
              <a:t>Energie </a:t>
            </a:r>
            <a:r>
              <a:rPr lang="fr-FR" sz="1400" b="1" u="sng" dirty="0" err="1" smtClean="0">
                <a:solidFill>
                  <a:srgbClr val="FF0000"/>
                </a:solidFill>
              </a:rPr>
              <a:t>élec</a:t>
            </a:r>
            <a:r>
              <a:rPr lang="fr-FR" sz="1400" b="1" u="sng" dirty="0" smtClean="0">
                <a:solidFill>
                  <a:srgbClr val="FF0000"/>
                </a:solidFill>
              </a:rPr>
              <a:t>. annuelle éclairage</a:t>
            </a:r>
            <a:endParaRPr lang="fr-CH" sz="14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588855"/>
              </p:ext>
            </p:extLst>
          </p:nvPr>
        </p:nvGraphicFramePr>
        <p:xfrm>
          <a:off x="1057173" y="1944590"/>
          <a:ext cx="1530550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Équation" r:id="rId4" imgW="571320" imgH="215640" progId="Equation.3">
                  <p:embed/>
                </p:oleObj>
              </mc:Choice>
              <mc:Fallback>
                <p:oleObj name="Équation" r:id="rId4" imgW="571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173" y="1944590"/>
                        <a:ext cx="1530550" cy="5760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45181"/>
              </p:ext>
            </p:extLst>
          </p:nvPr>
        </p:nvGraphicFramePr>
        <p:xfrm>
          <a:off x="202667" y="2759642"/>
          <a:ext cx="3211654" cy="381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2" name="Équation" r:id="rId6" imgW="1714320" imgH="203040" progId="Equation.3">
                  <p:embed/>
                </p:oleObj>
              </mc:Choice>
              <mc:Fallback>
                <p:oleObj name="Équation" r:id="rId6" imgW="171432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2667" y="2759642"/>
                        <a:ext cx="3211654" cy="381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941"/>
          <p:cNvSpPr>
            <a:spLocks noChangeArrowheads="1"/>
          </p:cNvSpPr>
          <p:nvPr/>
        </p:nvSpPr>
        <p:spPr bwMode="auto">
          <a:xfrm>
            <a:off x="5394961" y="4558595"/>
            <a:ext cx="14991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57263" eaLnBrk="0" hangingPunct="0"/>
            <a:r>
              <a:rPr lang="fr-FR" sz="1400" b="1" u="sng" dirty="0" smtClean="0">
                <a:solidFill>
                  <a:srgbClr val="FF0000"/>
                </a:solidFill>
              </a:rPr>
              <a:t>Energie </a:t>
            </a:r>
            <a:r>
              <a:rPr lang="fr-FR" sz="1400" b="1" u="sng" dirty="0" err="1" smtClean="0">
                <a:solidFill>
                  <a:srgbClr val="FF0000"/>
                </a:solidFill>
              </a:rPr>
              <a:t>élec</a:t>
            </a:r>
            <a:r>
              <a:rPr lang="fr-FR" sz="1400" b="1" u="sng" dirty="0" smtClean="0">
                <a:solidFill>
                  <a:srgbClr val="FF0000"/>
                </a:solidFill>
              </a:rPr>
              <a:t>. annuelle charges </a:t>
            </a:r>
            <a:r>
              <a:rPr lang="fr-FR" sz="1400" b="1" u="sng" dirty="0" err="1" smtClean="0">
                <a:solidFill>
                  <a:srgbClr val="FF0000"/>
                </a:solidFill>
              </a:rPr>
              <a:t>int</a:t>
            </a:r>
            <a:endParaRPr lang="fr-CH" sz="1400" b="1" u="sng" dirty="0">
              <a:solidFill>
                <a:srgbClr val="FF0000"/>
              </a:solidFill>
            </a:endParaRPr>
          </a:p>
        </p:txBody>
      </p:sp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997" y="4030854"/>
            <a:ext cx="5810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721" y="5057070"/>
            <a:ext cx="6096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Connecteur droit 4"/>
          <p:cNvCxnSpPr/>
          <p:nvPr/>
        </p:nvCxnSpPr>
        <p:spPr bwMode="auto">
          <a:xfrm flipH="1">
            <a:off x="3459737" y="4132280"/>
            <a:ext cx="162549" cy="0"/>
          </a:xfrm>
          <a:prstGeom prst="line">
            <a:avLst/>
          </a:prstGeom>
          <a:ln w="25400">
            <a:solidFill>
              <a:srgbClr val="0070C0"/>
            </a:solidFill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 bwMode="auto">
          <a:xfrm>
            <a:off x="3459737" y="4132280"/>
            <a:ext cx="0" cy="1539103"/>
          </a:xfrm>
          <a:prstGeom prst="line">
            <a:avLst/>
          </a:prstGeom>
          <a:ln w="25400">
            <a:solidFill>
              <a:srgbClr val="0070C0"/>
            </a:solidFill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endCxn id="53255" idx="3"/>
          </p:cNvCxnSpPr>
          <p:nvPr/>
        </p:nvCxnSpPr>
        <p:spPr bwMode="auto">
          <a:xfrm flipH="1" flipV="1">
            <a:off x="3414321" y="5561895"/>
            <a:ext cx="45416" cy="109488"/>
          </a:xfrm>
          <a:prstGeom prst="line">
            <a:avLst/>
          </a:prstGeom>
          <a:ln w="25400">
            <a:solidFill>
              <a:schemeClr val="tx1"/>
            </a:solidFill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Rectangle 941"/>
          <p:cNvSpPr>
            <a:spLocks noChangeArrowheads="1"/>
          </p:cNvSpPr>
          <p:nvPr/>
        </p:nvSpPr>
        <p:spPr bwMode="auto">
          <a:xfrm>
            <a:off x="1434523" y="4083030"/>
            <a:ext cx="120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57263" eaLnBrk="0" hangingPunct="0"/>
            <a:r>
              <a:rPr lang="fr-FR" sz="1400" b="1" u="sng" dirty="0" smtClean="0">
                <a:solidFill>
                  <a:srgbClr val="FF0000"/>
                </a:solidFill>
              </a:rPr>
              <a:t>Energie  thermique annuelle clim </a:t>
            </a:r>
            <a:endParaRPr lang="fr-CH" sz="1400" b="1" u="sng" dirty="0">
              <a:solidFill>
                <a:srgbClr val="FF0000"/>
              </a:solidFill>
            </a:endParaRPr>
          </a:p>
        </p:txBody>
      </p:sp>
      <p:grpSp>
        <p:nvGrpSpPr>
          <p:cNvPr id="64" name="Group 27"/>
          <p:cNvGrpSpPr>
            <a:grpSpLocks/>
          </p:cNvGrpSpPr>
          <p:nvPr/>
        </p:nvGrpSpPr>
        <p:grpSpPr bwMode="auto">
          <a:xfrm>
            <a:off x="1240014" y="3373937"/>
            <a:ext cx="1589618" cy="469622"/>
            <a:chOff x="141" y="2242"/>
            <a:chExt cx="1119" cy="551"/>
          </a:xfrm>
        </p:grpSpPr>
        <p:sp>
          <p:nvSpPr>
            <p:cNvPr id="65" name="Rectangle 28"/>
            <p:cNvSpPr>
              <a:spLocks noChangeArrowheads="1"/>
            </p:cNvSpPr>
            <p:nvPr/>
          </p:nvSpPr>
          <p:spPr bwMode="auto">
            <a:xfrm>
              <a:off x="141" y="2242"/>
              <a:ext cx="820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r>
                <a:rPr lang="fr-FR" dirty="0" smtClean="0">
                  <a:solidFill>
                    <a:schemeClr val="accent5">
                      <a:lumMod val="75000"/>
                    </a:schemeClr>
                  </a:solidFill>
                </a:rPr>
                <a:t>Apports  </a:t>
              </a:r>
              <a:endParaRPr lang="fr-FR" sz="11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66" name="Rectangle 29"/>
            <p:cNvSpPr>
              <a:spLocks noChangeArrowheads="1"/>
            </p:cNvSpPr>
            <p:nvPr/>
          </p:nvSpPr>
          <p:spPr bwMode="auto">
            <a:xfrm>
              <a:off x="164" y="2468"/>
              <a:ext cx="109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r>
                <a:rPr lang="fr-FR" dirty="0">
                  <a:solidFill>
                    <a:schemeClr val="accent5">
                      <a:lumMod val="75000"/>
                    </a:schemeClr>
                  </a:solidFill>
                </a:rPr>
                <a:t>par aération</a:t>
              </a:r>
              <a:endParaRPr lang="fr-FR" sz="11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67" name="Freeform 30"/>
          <p:cNvSpPr>
            <a:spLocks/>
          </p:cNvSpPr>
          <p:nvPr/>
        </p:nvSpPr>
        <p:spPr bwMode="auto">
          <a:xfrm rot="10800000">
            <a:off x="2592269" y="3355515"/>
            <a:ext cx="1368948" cy="861141"/>
          </a:xfrm>
          <a:custGeom>
            <a:avLst/>
            <a:gdLst>
              <a:gd name="T0" fmla="*/ 3654 w 3654"/>
              <a:gd name="T1" fmla="*/ 1168 h 1325"/>
              <a:gd name="T2" fmla="*/ 3473 w 3654"/>
              <a:gd name="T3" fmla="*/ 1185 h 1325"/>
              <a:gd name="T4" fmla="*/ 3539 w 3654"/>
              <a:gd name="T5" fmla="*/ 1325 h 1325"/>
              <a:gd name="T6" fmla="*/ 1712 w 3654"/>
              <a:gd name="T7" fmla="*/ 378 h 1325"/>
              <a:gd name="T8" fmla="*/ 222 w 3654"/>
              <a:gd name="T9" fmla="*/ 82 h 1325"/>
              <a:gd name="T10" fmla="*/ 247 w 3654"/>
              <a:gd name="T11" fmla="*/ 0 h 1325"/>
              <a:gd name="T12" fmla="*/ 0 w 3654"/>
              <a:gd name="T13" fmla="*/ 123 h 1325"/>
              <a:gd name="T14" fmla="*/ 206 w 3654"/>
              <a:gd name="T15" fmla="*/ 288 h 1325"/>
              <a:gd name="T16" fmla="*/ 214 w 3654"/>
              <a:gd name="T17" fmla="*/ 206 h 1325"/>
              <a:gd name="T18" fmla="*/ 2378 w 3654"/>
              <a:gd name="T19" fmla="*/ 568 h 1325"/>
              <a:gd name="T20" fmla="*/ 3654 w 3654"/>
              <a:gd name="T21" fmla="*/ 1168 h 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54" h="1325">
                <a:moveTo>
                  <a:pt x="3654" y="1168"/>
                </a:moveTo>
                <a:cubicBezTo>
                  <a:pt x="3563" y="1176"/>
                  <a:pt x="3473" y="1185"/>
                  <a:pt x="3473" y="1185"/>
                </a:cubicBezTo>
                <a:cubicBezTo>
                  <a:pt x="3473" y="1185"/>
                  <a:pt x="3506" y="1255"/>
                  <a:pt x="3539" y="1325"/>
                </a:cubicBezTo>
                <a:cubicBezTo>
                  <a:pt x="2946" y="1160"/>
                  <a:pt x="2265" y="585"/>
                  <a:pt x="1712" y="378"/>
                </a:cubicBezTo>
                <a:cubicBezTo>
                  <a:pt x="1095" y="222"/>
                  <a:pt x="502" y="145"/>
                  <a:pt x="222" y="82"/>
                </a:cubicBezTo>
                <a:lnTo>
                  <a:pt x="247" y="0"/>
                </a:lnTo>
                <a:lnTo>
                  <a:pt x="0" y="123"/>
                </a:lnTo>
                <a:lnTo>
                  <a:pt x="206" y="288"/>
                </a:lnTo>
                <a:lnTo>
                  <a:pt x="214" y="206"/>
                </a:lnTo>
                <a:cubicBezTo>
                  <a:pt x="576" y="253"/>
                  <a:pt x="1793" y="338"/>
                  <a:pt x="2378" y="568"/>
                </a:cubicBezTo>
                <a:cubicBezTo>
                  <a:pt x="2963" y="798"/>
                  <a:pt x="2979" y="963"/>
                  <a:pt x="3654" y="116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0" name="Freeform 14"/>
          <p:cNvSpPr>
            <a:spLocks/>
          </p:cNvSpPr>
          <p:nvPr/>
        </p:nvSpPr>
        <p:spPr bwMode="auto">
          <a:xfrm rot="21324703">
            <a:off x="6424719" y="4460548"/>
            <a:ext cx="1184586" cy="1055658"/>
          </a:xfrm>
          <a:custGeom>
            <a:avLst/>
            <a:gdLst>
              <a:gd name="T0" fmla="*/ 1021 w 1021"/>
              <a:gd name="T1" fmla="*/ 0 h 593"/>
              <a:gd name="T2" fmla="*/ 922 w 1021"/>
              <a:gd name="T3" fmla="*/ 24 h 593"/>
              <a:gd name="T4" fmla="*/ 833 w 1021"/>
              <a:gd name="T5" fmla="*/ 52 h 593"/>
              <a:gd name="T6" fmla="*/ 753 w 1021"/>
              <a:gd name="T7" fmla="*/ 80 h 593"/>
              <a:gd name="T8" fmla="*/ 677 w 1021"/>
              <a:gd name="T9" fmla="*/ 108 h 593"/>
              <a:gd name="T10" fmla="*/ 546 w 1021"/>
              <a:gd name="T11" fmla="*/ 174 h 593"/>
              <a:gd name="T12" fmla="*/ 437 w 1021"/>
              <a:gd name="T13" fmla="*/ 245 h 593"/>
              <a:gd name="T14" fmla="*/ 348 w 1021"/>
              <a:gd name="T15" fmla="*/ 320 h 593"/>
              <a:gd name="T16" fmla="*/ 268 w 1021"/>
              <a:gd name="T17" fmla="*/ 391 h 593"/>
              <a:gd name="T18" fmla="*/ 132 w 1021"/>
              <a:gd name="T19" fmla="*/ 536 h 593"/>
              <a:gd name="T20" fmla="*/ 127 w 1021"/>
              <a:gd name="T21" fmla="*/ 546 h 593"/>
              <a:gd name="T22" fmla="*/ 132 w 1021"/>
              <a:gd name="T23" fmla="*/ 551 h 593"/>
              <a:gd name="T24" fmla="*/ 179 w 1021"/>
              <a:gd name="T25" fmla="*/ 569 h 593"/>
              <a:gd name="T26" fmla="*/ 188 w 1021"/>
              <a:gd name="T27" fmla="*/ 579 h 593"/>
              <a:gd name="T28" fmla="*/ 188 w 1021"/>
              <a:gd name="T29" fmla="*/ 593 h 593"/>
              <a:gd name="T30" fmla="*/ 5 w 1021"/>
              <a:gd name="T31" fmla="*/ 574 h 593"/>
              <a:gd name="T32" fmla="*/ 5 w 1021"/>
              <a:gd name="T33" fmla="*/ 489 h 593"/>
              <a:gd name="T34" fmla="*/ 0 w 1021"/>
              <a:gd name="T35" fmla="*/ 447 h 593"/>
              <a:gd name="T36" fmla="*/ 5 w 1021"/>
              <a:gd name="T37" fmla="*/ 409 h 593"/>
              <a:gd name="T38" fmla="*/ 9 w 1021"/>
              <a:gd name="T39" fmla="*/ 405 h 593"/>
              <a:gd name="T40" fmla="*/ 14 w 1021"/>
              <a:gd name="T41" fmla="*/ 405 h 593"/>
              <a:gd name="T42" fmla="*/ 28 w 1021"/>
              <a:gd name="T43" fmla="*/ 428 h 593"/>
              <a:gd name="T44" fmla="*/ 47 w 1021"/>
              <a:gd name="T45" fmla="*/ 456 h 593"/>
              <a:gd name="T46" fmla="*/ 52 w 1021"/>
              <a:gd name="T47" fmla="*/ 461 h 593"/>
              <a:gd name="T48" fmla="*/ 61 w 1021"/>
              <a:gd name="T49" fmla="*/ 461 h 593"/>
              <a:gd name="T50" fmla="*/ 221 w 1021"/>
              <a:gd name="T51" fmla="*/ 306 h 593"/>
              <a:gd name="T52" fmla="*/ 306 w 1021"/>
              <a:gd name="T53" fmla="*/ 235 h 593"/>
              <a:gd name="T54" fmla="*/ 404 w 1021"/>
              <a:gd name="T55" fmla="*/ 169 h 593"/>
              <a:gd name="T56" fmla="*/ 517 w 1021"/>
              <a:gd name="T57" fmla="*/ 113 h 593"/>
              <a:gd name="T58" fmla="*/ 649 w 1021"/>
              <a:gd name="T59" fmla="*/ 66 h 593"/>
              <a:gd name="T60" fmla="*/ 720 w 1021"/>
              <a:gd name="T61" fmla="*/ 47 h 593"/>
              <a:gd name="T62" fmla="*/ 804 w 1021"/>
              <a:gd name="T63" fmla="*/ 28 h 593"/>
              <a:gd name="T64" fmla="*/ 889 w 1021"/>
              <a:gd name="T65" fmla="*/ 14 h 593"/>
              <a:gd name="T66" fmla="*/ 983 w 1021"/>
              <a:gd name="T67" fmla="*/ 0 h 593"/>
              <a:gd name="T68" fmla="*/ 1021 w 1021"/>
              <a:gd name="T69" fmla="*/ 0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21" h="593">
                <a:moveTo>
                  <a:pt x="1021" y="0"/>
                </a:moveTo>
                <a:lnTo>
                  <a:pt x="922" y="24"/>
                </a:lnTo>
                <a:lnTo>
                  <a:pt x="833" y="52"/>
                </a:lnTo>
                <a:lnTo>
                  <a:pt x="753" y="80"/>
                </a:lnTo>
                <a:lnTo>
                  <a:pt x="677" y="108"/>
                </a:lnTo>
                <a:lnTo>
                  <a:pt x="546" y="174"/>
                </a:lnTo>
                <a:lnTo>
                  <a:pt x="437" y="245"/>
                </a:lnTo>
                <a:lnTo>
                  <a:pt x="348" y="320"/>
                </a:lnTo>
                <a:lnTo>
                  <a:pt x="268" y="391"/>
                </a:lnTo>
                <a:lnTo>
                  <a:pt x="132" y="536"/>
                </a:lnTo>
                <a:lnTo>
                  <a:pt x="127" y="546"/>
                </a:lnTo>
                <a:lnTo>
                  <a:pt x="132" y="551"/>
                </a:lnTo>
                <a:lnTo>
                  <a:pt x="179" y="569"/>
                </a:lnTo>
                <a:lnTo>
                  <a:pt x="188" y="579"/>
                </a:lnTo>
                <a:lnTo>
                  <a:pt x="188" y="593"/>
                </a:lnTo>
                <a:lnTo>
                  <a:pt x="5" y="574"/>
                </a:lnTo>
                <a:lnTo>
                  <a:pt x="5" y="489"/>
                </a:lnTo>
                <a:lnTo>
                  <a:pt x="0" y="447"/>
                </a:lnTo>
                <a:lnTo>
                  <a:pt x="5" y="409"/>
                </a:lnTo>
                <a:lnTo>
                  <a:pt x="9" y="405"/>
                </a:lnTo>
                <a:lnTo>
                  <a:pt x="14" y="405"/>
                </a:lnTo>
                <a:lnTo>
                  <a:pt x="28" y="428"/>
                </a:lnTo>
                <a:lnTo>
                  <a:pt x="47" y="456"/>
                </a:lnTo>
                <a:lnTo>
                  <a:pt x="52" y="461"/>
                </a:lnTo>
                <a:lnTo>
                  <a:pt x="61" y="461"/>
                </a:lnTo>
                <a:lnTo>
                  <a:pt x="221" y="306"/>
                </a:lnTo>
                <a:lnTo>
                  <a:pt x="306" y="235"/>
                </a:lnTo>
                <a:lnTo>
                  <a:pt x="404" y="169"/>
                </a:lnTo>
                <a:lnTo>
                  <a:pt x="517" y="113"/>
                </a:lnTo>
                <a:lnTo>
                  <a:pt x="649" y="66"/>
                </a:lnTo>
                <a:lnTo>
                  <a:pt x="720" y="47"/>
                </a:lnTo>
                <a:lnTo>
                  <a:pt x="804" y="28"/>
                </a:lnTo>
                <a:lnTo>
                  <a:pt x="889" y="14"/>
                </a:lnTo>
                <a:lnTo>
                  <a:pt x="983" y="0"/>
                </a:lnTo>
                <a:lnTo>
                  <a:pt x="1021" y="0"/>
                </a:lnTo>
                <a:close/>
              </a:path>
            </a:pathLst>
          </a:custGeom>
          <a:solidFill>
            <a:srgbClr val="FF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4" name="Rectangle 26"/>
          <p:cNvSpPr>
            <a:spLocks noChangeArrowheads="1"/>
          </p:cNvSpPr>
          <p:nvPr/>
        </p:nvSpPr>
        <p:spPr bwMode="auto">
          <a:xfrm>
            <a:off x="7402123" y="3768528"/>
            <a:ext cx="169483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957263" eaLnBrk="0" hangingPunct="0"/>
            <a:r>
              <a:rPr lang="fr-FR" sz="1400" b="1" u="sng" dirty="0" smtClean="0">
                <a:solidFill>
                  <a:srgbClr val="FF0000"/>
                </a:solidFill>
              </a:rPr>
              <a:t> Energie entrante par :</a:t>
            </a:r>
          </a:p>
          <a:p>
            <a:pPr marL="285750" indent="-285750" defTabSz="957263" eaLnBrk="0" hangingPunct="0">
              <a:buFont typeface="Arial" pitchFamily="34" charset="0"/>
              <a:buChar char="•"/>
            </a:pPr>
            <a:r>
              <a:rPr lang="fr-FR" sz="1400" b="1" u="sng" dirty="0" smtClean="0">
                <a:solidFill>
                  <a:srgbClr val="FF0000"/>
                </a:solidFill>
              </a:rPr>
              <a:t> transferts thermiques</a:t>
            </a:r>
          </a:p>
          <a:p>
            <a:pPr marL="285750" indent="-285750" defTabSz="957263" eaLnBrk="0" hangingPunct="0">
              <a:buFont typeface="Arial" pitchFamily="34" charset="0"/>
              <a:buChar char="•"/>
            </a:pPr>
            <a:r>
              <a:rPr lang="fr-FR" sz="1400" b="1" u="sng" dirty="0" smtClean="0">
                <a:solidFill>
                  <a:srgbClr val="FF0000"/>
                </a:solidFill>
              </a:rPr>
              <a:t>Apports solaires</a:t>
            </a:r>
            <a:endParaRPr lang="fr-FR" sz="1000" b="1" u="sng" dirty="0">
              <a:solidFill>
                <a:srgbClr val="FF0000"/>
              </a:solidFill>
            </a:endParaRPr>
          </a:p>
        </p:txBody>
      </p:sp>
      <p:sp>
        <p:nvSpPr>
          <p:cNvPr id="75" name="Rectangle 941"/>
          <p:cNvSpPr>
            <a:spLocks noChangeArrowheads="1"/>
          </p:cNvSpPr>
          <p:nvPr/>
        </p:nvSpPr>
        <p:spPr bwMode="auto">
          <a:xfrm>
            <a:off x="550730" y="5472202"/>
            <a:ext cx="176758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57263" eaLnBrk="0" hangingPunct="0"/>
            <a:r>
              <a:rPr lang="fr-FR" sz="1400" b="1" u="sng" dirty="0" smtClean="0">
                <a:solidFill>
                  <a:srgbClr val="FF0000"/>
                </a:solidFill>
              </a:rPr>
              <a:t>Energie  </a:t>
            </a:r>
            <a:r>
              <a:rPr lang="fr-FR" sz="1400" b="1" u="sng" dirty="0" err="1" smtClean="0">
                <a:solidFill>
                  <a:srgbClr val="FF0000"/>
                </a:solidFill>
              </a:rPr>
              <a:t>élec</a:t>
            </a:r>
            <a:r>
              <a:rPr lang="fr-FR" sz="1400" b="1" u="sng" dirty="0" smtClean="0">
                <a:solidFill>
                  <a:srgbClr val="FF0000"/>
                </a:solidFill>
              </a:rPr>
              <a:t> </a:t>
            </a:r>
            <a:r>
              <a:rPr lang="fr-FR" sz="1400" b="1" u="sng" dirty="0" smtClean="0">
                <a:solidFill>
                  <a:srgbClr val="FF0000"/>
                </a:solidFill>
              </a:rPr>
              <a:t>annuelle clim </a:t>
            </a:r>
            <a:r>
              <a:rPr lang="fr-FR" sz="1400" b="1" u="sng" dirty="0" smtClean="0">
                <a:solidFill>
                  <a:srgbClr val="FF0000"/>
                </a:solidFill>
              </a:rPr>
              <a:t> </a:t>
            </a:r>
            <a:endParaRPr lang="fr-CH" sz="1400" b="1" u="sng" dirty="0">
              <a:solidFill>
                <a:srgbClr val="FF0000"/>
              </a:solidFill>
            </a:endParaRPr>
          </a:p>
        </p:txBody>
      </p:sp>
      <p:pic>
        <p:nvPicPr>
          <p:cNvPr id="53275" name="Picture 2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350" y="3775540"/>
            <a:ext cx="1063331" cy="75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185" y="3775959"/>
            <a:ext cx="902731" cy="752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fr-FR" sz="3200" dirty="0"/>
              <a:t>Dimensionnement des systèmes</a:t>
            </a:r>
          </a:p>
        </p:txBody>
      </p:sp>
    </p:spTree>
    <p:extLst>
      <p:ext uri="{BB962C8B-B14F-4D97-AF65-F5344CB8AC3E}">
        <p14:creationId xmlns:p14="http://schemas.microsoft.com/office/powerpoint/2010/main" val="406600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7" grpId="0" animBg="1"/>
      <p:bldP spid="7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72" name="Picture 20" descr="https://encrypted-tbn1.gstatic.com/images?q=tbn:ANd9GcT8vE9gKxbACDgqBj_PP24M0hF-q_oXZNo3S-lY1VJLenieW6_1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919" y="5212728"/>
            <a:ext cx="1095375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itre 2"/>
          <p:cNvSpPr txBox="1">
            <a:spLocks/>
          </p:cNvSpPr>
          <p:nvPr/>
        </p:nvSpPr>
        <p:spPr>
          <a:xfrm>
            <a:off x="198362" y="764704"/>
            <a:ext cx="8945638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fr-FR" sz="2800" dirty="0">
                <a:solidFill>
                  <a:schemeClr val="tx1"/>
                </a:solidFill>
              </a:rPr>
              <a:t>Bilan</a:t>
            </a:r>
            <a:r>
              <a:rPr lang="fr-FR" sz="2800" b="1" u="sng" dirty="0">
                <a:solidFill>
                  <a:schemeClr val="tx1"/>
                </a:solidFill>
              </a:rPr>
              <a:t> </a:t>
            </a:r>
            <a:r>
              <a:rPr lang="fr-FR" sz="2800" b="1" u="sng" dirty="0" smtClean="0">
                <a:solidFill>
                  <a:schemeClr val="tx1"/>
                </a:solidFill>
              </a:rPr>
              <a:t>hydrique </a:t>
            </a:r>
            <a:r>
              <a:rPr lang="fr-FR" sz="2800" dirty="0">
                <a:solidFill>
                  <a:schemeClr val="tx1"/>
                </a:solidFill>
              </a:rPr>
              <a:t>(chaleur </a:t>
            </a:r>
            <a:r>
              <a:rPr lang="fr-FR" sz="2800" dirty="0" smtClean="0">
                <a:solidFill>
                  <a:schemeClr val="tx1"/>
                </a:solidFill>
              </a:rPr>
              <a:t>latente</a:t>
            </a:r>
            <a:r>
              <a:rPr lang="fr-FR" sz="2800" dirty="0">
                <a:solidFill>
                  <a:schemeClr val="tx1"/>
                </a:solidFill>
              </a:rPr>
              <a:t>) pour un système S :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6138" y="1843726"/>
            <a:ext cx="89916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Symbol" pitchFamily="18" charset="2"/>
              <a:buNone/>
            </a:pPr>
            <a:r>
              <a:rPr lang="fr-FR" dirty="0" smtClean="0"/>
              <a:t>Cas ou le système est un local climatisé:</a:t>
            </a:r>
          </a:p>
          <a:p>
            <a:pPr algn="just"/>
            <a:endParaRPr lang="fr-FR" dirty="0" smtClean="0"/>
          </a:p>
        </p:txBody>
      </p:sp>
      <p:cxnSp>
        <p:nvCxnSpPr>
          <p:cNvPr id="10" name="Connecteur droit avec flèche 9"/>
          <p:cNvCxnSpPr/>
          <p:nvPr/>
        </p:nvCxnSpPr>
        <p:spPr bwMode="auto">
          <a:xfrm>
            <a:off x="3475761" y="3146976"/>
            <a:ext cx="792088" cy="249576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 bwMode="auto">
          <a:xfrm flipV="1">
            <a:off x="7104720" y="2897400"/>
            <a:ext cx="1080120" cy="249576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856390"/>
              </p:ext>
            </p:extLst>
          </p:nvPr>
        </p:nvGraphicFramePr>
        <p:xfrm>
          <a:off x="2987824" y="2473711"/>
          <a:ext cx="603250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Équation" r:id="rId4" imgW="164880" imgH="190440" progId="Equation.3">
                  <p:embed/>
                </p:oleObj>
              </mc:Choice>
              <mc:Fallback>
                <p:oleObj name="Équation" r:id="rId4" imgW="1648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2473711"/>
                        <a:ext cx="603250" cy="6969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829389"/>
              </p:ext>
            </p:extLst>
          </p:nvPr>
        </p:nvGraphicFramePr>
        <p:xfrm>
          <a:off x="8028384" y="2137951"/>
          <a:ext cx="766763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4" name="Équation" r:id="rId6" imgW="164880" imgH="190440" progId="Equation.3">
                  <p:embed/>
                </p:oleObj>
              </mc:Choice>
              <mc:Fallback>
                <p:oleObj name="Équation" r:id="rId6" imgW="1648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2137951"/>
                        <a:ext cx="766763" cy="884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1456388"/>
              </p:ext>
            </p:extLst>
          </p:nvPr>
        </p:nvGraphicFramePr>
        <p:xfrm>
          <a:off x="395536" y="2596426"/>
          <a:ext cx="2287588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" name="Équation" r:id="rId8" imgW="850680" imgH="203040" progId="Equation.3">
                  <p:embed/>
                </p:oleObj>
              </mc:Choice>
              <mc:Fallback>
                <p:oleObj name="Équation" r:id="rId8" imgW="850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596426"/>
                        <a:ext cx="2287588" cy="5476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riangle isocèle 21"/>
          <p:cNvSpPr/>
          <p:nvPr/>
        </p:nvSpPr>
        <p:spPr>
          <a:xfrm>
            <a:off x="3779912" y="2603912"/>
            <a:ext cx="3737587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8154" name="Picture 2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479" y="3459781"/>
            <a:ext cx="1782414" cy="2889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3779912" y="2963952"/>
            <a:ext cx="3737587" cy="34563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917553"/>
              </p:ext>
            </p:extLst>
          </p:nvPr>
        </p:nvGraphicFramePr>
        <p:xfrm>
          <a:off x="3778098" y="4958892"/>
          <a:ext cx="953153" cy="103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Équation" r:id="rId11" imgW="279360" imgH="304560" progId="Equation.3">
                  <p:embed/>
                </p:oleObj>
              </mc:Choice>
              <mc:Fallback>
                <p:oleObj name="Équation" r:id="rId11" imgW="279360" imgH="304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098" y="4958892"/>
                        <a:ext cx="953153" cy="103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4643812" y="3001620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Système = local</a:t>
            </a:r>
          </a:p>
          <a:p>
            <a:endParaRPr lang="fr-FR" dirty="0">
              <a:solidFill>
                <a:schemeClr val="tx2"/>
              </a:solidFill>
            </a:endParaRPr>
          </a:p>
        </p:txBody>
      </p:sp>
      <p:graphicFrame>
        <p:nvGraphicFramePr>
          <p:cNvPr id="24" name="Obje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624809"/>
              </p:ext>
            </p:extLst>
          </p:nvPr>
        </p:nvGraphicFramePr>
        <p:xfrm>
          <a:off x="6549047" y="4478561"/>
          <a:ext cx="830605" cy="734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7" name="Équation" r:id="rId13" imgW="215640" imgH="190440" progId="Equation.3">
                  <p:embed/>
                </p:oleObj>
              </mc:Choice>
              <mc:Fallback>
                <p:oleObj name="Équation" r:id="rId13" imgW="21564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9047" y="4478561"/>
                        <a:ext cx="830605" cy="7341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43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249" y="4170312"/>
            <a:ext cx="1060202" cy="788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45" name="Picture 21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249" y="3383504"/>
            <a:ext cx="792088" cy="78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51" name="Picture 2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189" y="5052184"/>
            <a:ext cx="808207" cy="1141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fr-FR" sz="3200" dirty="0"/>
              <a:t>Dimensionnement des systèmes</a:t>
            </a:r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4726871"/>
              </p:ext>
            </p:extLst>
          </p:nvPr>
        </p:nvGraphicFramePr>
        <p:xfrm>
          <a:off x="5249250" y="5385511"/>
          <a:ext cx="716820" cy="808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Équation" r:id="rId18" imgW="203040" imgH="228600" progId="Equation.3">
                  <p:embed/>
                </p:oleObj>
              </mc:Choice>
              <mc:Fallback>
                <p:oleObj name="Équation" r:id="rId18" imgW="203040" imgH="228600" progId="Equation.3">
                  <p:embed/>
                  <p:pic>
                    <p:nvPicPr>
                      <p:cNvPr id="0" name="Obje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9250" y="5385511"/>
                        <a:ext cx="716820" cy="8082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944"/>
          <p:cNvGrpSpPr>
            <a:grpSpLocks/>
          </p:cNvGrpSpPr>
          <p:nvPr/>
        </p:nvGrpSpPr>
        <p:grpSpPr bwMode="auto">
          <a:xfrm>
            <a:off x="2202630" y="1778661"/>
            <a:ext cx="4318000" cy="3981450"/>
            <a:chOff x="1386" y="1249"/>
            <a:chExt cx="2720" cy="2508"/>
          </a:xfrm>
        </p:grpSpPr>
        <p:sp>
          <p:nvSpPr>
            <p:cNvPr id="20" name="Freeform 2"/>
            <p:cNvSpPr>
              <a:spLocks/>
            </p:cNvSpPr>
            <p:nvPr/>
          </p:nvSpPr>
          <p:spPr bwMode="auto">
            <a:xfrm>
              <a:off x="1386" y="1249"/>
              <a:ext cx="2720" cy="974"/>
            </a:xfrm>
            <a:custGeom>
              <a:avLst/>
              <a:gdLst>
                <a:gd name="T0" fmla="*/ 14 w 2719"/>
                <a:gd name="T1" fmla="*/ 974 h 974"/>
                <a:gd name="T2" fmla="*/ 1359 w 2719"/>
                <a:gd name="T3" fmla="*/ 38 h 974"/>
                <a:gd name="T4" fmla="*/ 2705 w 2719"/>
                <a:gd name="T5" fmla="*/ 974 h 974"/>
                <a:gd name="T6" fmla="*/ 2719 w 2719"/>
                <a:gd name="T7" fmla="*/ 951 h 974"/>
                <a:gd name="T8" fmla="*/ 1359 w 2719"/>
                <a:gd name="T9" fmla="*/ 0 h 974"/>
                <a:gd name="T10" fmla="*/ 0 w 2719"/>
                <a:gd name="T11" fmla="*/ 951 h 974"/>
                <a:gd name="T12" fmla="*/ 14 w 2719"/>
                <a:gd name="T1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19" h="974">
                  <a:moveTo>
                    <a:pt x="14" y="974"/>
                  </a:moveTo>
                  <a:lnTo>
                    <a:pt x="1359" y="38"/>
                  </a:lnTo>
                  <a:lnTo>
                    <a:pt x="2705" y="974"/>
                  </a:lnTo>
                  <a:lnTo>
                    <a:pt x="2719" y="951"/>
                  </a:lnTo>
                  <a:lnTo>
                    <a:pt x="1359" y="0"/>
                  </a:lnTo>
                  <a:lnTo>
                    <a:pt x="0" y="951"/>
                  </a:lnTo>
                  <a:lnTo>
                    <a:pt x="14" y="974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1" name="Group 3"/>
            <p:cNvGrpSpPr>
              <a:grpSpLocks/>
            </p:cNvGrpSpPr>
            <p:nvPr/>
          </p:nvGrpSpPr>
          <p:grpSpPr bwMode="auto">
            <a:xfrm>
              <a:off x="1570" y="2073"/>
              <a:ext cx="2343" cy="1684"/>
              <a:chOff x="1570" y="2073"/>
              <a:chExt cx="2343" cy="1684"/>
            </a:xfrm>
          </p:grpSpPr>
          <p:sp>
            <p:nvSpPr>
              <p:cNvPr id="22" name="Rectangle 4"/>
              <p:cNvSpPr>
                <a:spLocks noChangeArrowheads="1"/>
              </p:cNvSpPr>
              <p:nvPr/>
            </p:nvSpPr>
            <p:spPr bwMode="auto">
              <a:xfrm>
                <a:off x="1584" y="2087"/>
                <a:ext cx="2320" cy="1661"/>
              </a:xfrm>
              <a:prstGeom prst="rect">
                <a:avLst/>
              </a:prstGeom>
              <a:pattFill prst="openDmnd">
                <a:fgClr>
                  <a:srgbClr val="000000"/>
                </a:fgClr>
                <a:bgClr>
                  <a:srgbClr val="FFFFFF"/>
                </a:bgClr>
              </a:patt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1570" y="2073"/>
                <a:ext cx="2343" cy="1684"/>
              </a:xfrm>
              <a:custGeom>
                <a:avLst/>
                <a:gdLst>
                  <a:gd name="T0" fmla="*/ 0 w 2343"/>
                  <a:gd name="T1" fmla="*/ 0 h 1684"/>
                  <a:gd name="T2" fmla="*/ 0 w 2343"/>
                  <a:gd name="T3" fmla="*/ 1684 h 1684"/>
                  <a:gd name="T4" fmla="*/ 2343 w 2343"/>
                  <a:gd name="T5" fmla="*/ 1684 h 1684"/>
                  <a:gd name="T6" fmla="*/ 2343 w 2343"/>
                  <a:gd name="T7" fmla="*/ 0 h 1684"/>
                  <a:gd name="T8" fmla="*/ 0 w 2343"/>
                  <a:gd name="T9" fmla="*/ 0 h 1684"/>
                  <a:gd name="T10" fmla="*/ 28 w 2343"/>
                  <a:gd name="T11" fmla="*/ 28 h 1684"/>
                  <a:gd name="T12" fmla="*/ 2315 w 2343"/>
                  <a:gd name="T13" fmla="*/ 28 h 1684"/>
                  <a:gd name="T14" fmla="*/ 2315 w 2343"/>
                  <a:gd name="T15" fmla="*/ 1656 h 1684"/>
                  <a:gd name="T16" fmla="*/ 28 w 2343"/>
                  <a:gd name="T17" fmla="*/ 1656 h 1684"/>
                  <a:gd name="T18" fmla="*/ 28 w 2343"/>
                  <a:gd name="T19" fmla="*/ 28 h 1684"/>
                  <a:gd name="T20" fmla="*/ 0 w 2343"/>
                  <a:gd name="T21" fmla="*/ 0 h 1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43" h="1684">
                    <a:moveTo>
                      <a:pt x="0" y="0"/>
                    </a:moveTo>
                    <a:lnTo>
                      <a:pt x="0" y="1684"/>
                    </a:lnTo>
                    <a:lnTo>
                      <a:pt x="2343" y="1684"/>
                    </a:lnTo>
                    <a:lnTo>
                      <a:pt x="2343" y="0"/>
                    </a:lnTo>
                    <a:lnTo>
                      <a:pt x="0" y="0"/>
                    </a:lnTo>
                    <a:lnTo>
                      <a:pt x="28" y="28"/>
                    </a:lnTo>
                    <a:lnTo>
                      <a:pt x="2315" y="28"/>
                    </a:lnTo>
                    <a:lnTo>
                      <a:pt x="2315" y="1656"/>
                    </a:lnTo>
                    <a:lnTo>
                      <a:pt x="28" y="1656"/>
                    </a:lnTo>
                    <a:lnTo>
                      <a:pt x="28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4" name="Rectangle 6"/>
              <p:cNvSpPr>
                <a:spLocks noChangeArrowheads="1"/>
              </p:cNvSpPr>
              <p:nvPr/>
            </p:nvSpPr>
            <p:spPr bwMode="auto">
              <a:xfrm>
                <a:off x="1716" y="2233"/>
                <a:ext cx="2061" cy="140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>
                <a:off x="1702" y="2218"/>
                <a:ext cx="2084" cy="1426"/>
              </a:xfrm>
              <a:custGeom>
                <a:avLst/>
                <a:gdLst>
                  <a:gd name="T0" fmla="*/ 0 w 2084"/>
                  <a:gd name="T1" fmla="*/ 0 h 1426"/>
                  <a:gd name="T2" fmla="*/ 0 w 2084"/>
                  <a:gd name="T3" fmla="*/ 1426 h 1426"/>
                  <a:gd name="T4" fmla="*/ 2084 w 2084"/>
                  <a:gd name="T5" fmla="*/ 1426 h 1426"/>
                  <a:gd name="T6" fmla="*/ 2084 w 2084"/>
                  <a:gd name="T7" fmla="*/ 0 h 1426"/>
                  <a:gd name="T8" fmla="*/ 0 w 2084"/>
                  <a:gd name="T9" fmla="*/ 0 h 1426"/>
                  <a:gd name="T10" fmla="*/ 28 w 2084"/>
                  <a:gd name="T11" fmla="*/ 29 h 1426"/>
                  <a:gd name="T12" fmla="*/ 2056 w 2084"/>
                  <a:gd name="T13" fmla="*/ 29 h 1426"/>
                  <a:gd name="T14" fmla="*/ 2056 w 2084"/>
                  <a:gd name="T15" fmla="*/ 1398 h 1426"/>
                  <a:gd name="T16" fmla="*/ 28 w 2084"/>
                  <a:gd name="T17" fmla="*/ 1398 h 1426"/>
                  <a:gd name="T18" fmla="*/ 28 w 2084"/>
                  <a:gd name="T19" fmla="*/ 29 h 1426"/>
                  <a:gd name="T20" fmla="*/ 0 w 2084"/>
                  <a:gd name="T21" fmla="*/ 0 h 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84" h="1426">
                    <a:moveTo>
                      <a:pt x="0" y="0"/>
                    </a:moveTo>
                    <a:lnTo>
                      <a:pt x="0" y="1426"/>
                    </a:lnTo>
                    <a:lnTo>
                      <a:pt x="2084" y="1426"/>
                    </a:lnTo>
                    <a:lnTo>
                      <a:pt x="2084" y="0"/>
                    </a:lnTo>
                    <a:lnTo>
                      <a:pt x="0" y="0"/>
                    </a:lnTo>
                    <a:lnTo>
                      <a:pt x="28" y="29"/>
                    </a:lnTo>
                    <a:lnTo>
                      <a:pt x="2056" y="29"/>
                    </a:lnTo>
                    <a:lnTo>
                      <a:pt x="2056" y="1398"/>
                    </a:lnTo>
                    <a:lnTo>
                      <a:pt x="28" y="1398"/>
                    </a:lnTo>
                    <a:lnTo>
                      <a:pt x="28" y="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6" name="Rectangle 8"/>
              <p:cNvSpPr>
                <a:spLocks noChangeArrowheads="1"/>
              </p:cNvSpPr>
              <p:nvPr/>
            </p:nvSpPr>
            <p:spPr bwMode="auto">
              <a:xfrm>
                <a:off x="1725" y="2873"/>
                <a:ext cx="2042" cy="753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3767" y="2313"/>
                <a:ext cx="142" cy="931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1762" y="2653"/>
                <a:ext cx="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57263" eaLnBrk="0" hangingPunct="0"/>
                <a:endParaRPr lang="fr-FR" sz="1600" dirty="0"/>
              </a:p>
            </p:txBody>
          </p:sp>
          <p:sp>
            <p:nvSpPr>
              <p:cNvPr id="29" name="Rectangle 11"/>
              <p:cNvSpPr>
                <a:spLocks noChangeArrowheads="1"/>
              </p:cNvSpPr>
              <p:nvPr/>
            </p:nvSpPr>
            <p:spPr bwMode="auto">
              <a:xfrm>
                <a:off x="1888" y="2529"/>
                <a:ext cx="614" cy="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57263" eaLnBrk="0" hangingPunct="0"/>
                <a:endParaRPr lang="fr-FR" sz="2700" dirty="0" smtClean="0">
                  <a:solidFill>
                    <a:srgbClr val="000000"/>
                  </a:solidFill>
                </a:endParaRPr>
              </a:p>
              <a:p>
                <a:pPr defTabSz="957263" eaLnBrk="0" hangingPunct="0"/>
                <a:r>
                  <a:rPr lang="fr-FR" sz="2700" dirty="0">
                    <a:solidFill>
                      <a:srgbClr val="000000"/>
                    </a:solidFill>
                  </a:rPr>
                  <a:t>w</a:t>
                </a:r>
                <a:r>
                  <a:rPr lang="fr-FR" sz="2700" dirty="0" smtClean="0">
                    <a:solidFill>
                      <a:srgbClr val="000000"/>
                    </a:solidFill>
                  </a:rPr>
                  <a:t>= </a:t>
                </a:r>
                <a:r>
                  <a:rPr lang="fr-FR" sz="2700" dirty="0" err="1" smtClean="0">
                    <a:solidFill>
                      <a:srgbClr val="000000"/>
                    </a:solidFill>
                  </a:rPr>
                  <a:t>cte</a:t>
                </a:r>
                <a:endParaRPr lang="fr-FR" sz="1600" dirty="0"/>
              </a:p>
            </p:txBody>
          </p:sp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1594" y="2256"/>
                <a:ext cx="117" cy="301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31" name="Freeform 14"/>
          <p:cNvSpPr>
            <a:spLocks/>
          </p:cNvSpPr>
          <p:nvPr/>
        </p:nvSpPr>
        <p:spPr bwMode="auto">
          <a:xfrm rot="12599630">
            <a:off x="2118777" y="4540827"/>
            <a:ext cx="1620837" cy="941388"/>
          </a:xfrm>
          <a:custGeom>
            <a:avLst/>
            <a:gdLst>
              <a:gd name="T0" fmla="*/ 1021 w 1021"/>
              <a:gd name="T1" fmla="*/ 0 h 593"/>
              <a:gd name="T2" fmla="*/ 922 w 1021"/>
              <a:gd name="T3" fmla="*/ 24 h 593"/>
              <a:gd name="T4" fmla="*/ 833 w 1021"/>
              <a:gd name="T5" fmla="*/ 52 h 593"/>
              <a:gd name="T6" fmla="*/ 753 w 1021"/>
              <a:gd name="T7" fmla="*/ 80 h 593"/>
              <a:gd name="T8" fmla="*/ 677 w 1021"/>
              <a:gd name="T9" fmla="*/ 108 h 593"/>
              <a:gd name="T10" fmla="*/ 546 w 1021"/>
              <a:gd name="T11" fmla="*/ 174 h 593"/>
              <a:gd name="T12" fmla="*/ 437 w 1021"/>
              <a:gd name="T13" fmla="*/ 245 h 593"/>
              <a:gd name="T14" fmla="*/ 348 w 1021"/>
              <a:gd name="T15" fmla="*/ 320 h 593"/>
              <a:gd name="T16" fmla="*/ 268 w 1021"/>
              <a:gd name="T17" fmla="*/ 391 h 593"/>
              <a:gd name="T18" fmla="*/ 132 w 1021"/>
              <a:gd name="T19" fmla="*/ 536 h 593"/>
              <a:gd name="T20" fmla="*/ 127 w 1021"/>
              <a:gd name="T21" fmla="*/ 546 h 593"/>
              <a:gd name="T22" fmla="*/ 132 w 1021"/>
              <a:gd name="T23" fmla="*/ 551 h 593"/>
              <a:gd name="T24" fmla="*/ 179 w 1021"/>
              <a:gd name="T25" fmla="*/ 569 h 593"/>
              <a:gd name="T26" fmla="*/ 188 w 1021"/>
              <a:gd name="T27" fmla="*/ 579 h 593"/>
              <a:gd name="T28" fmla="*/ 188 w 1021"/>
              <a:gd name="T29" fmla="*/ 593 h 593"/>
              <a:gd name="T30" fmla="*/ 5 w 1021"/>
              <a:gd name="T31" fmla="*/ 574 h 593"/>
              <a:gd name="T32" fmla="*/ 5 w 1021"/>
              <a:gd name="T33" fmla="*/ 489 h 593"/>
              <a:gd name="T34" fmla="*/ 0 w 1021"/>
              <a:gd name="T35" fmla="*/ 447 h 593"/>
              <a:gd name="T36" fmla="*/ 5 w 1021"/>
              <a:gd name="T37" fmla="*/ 409 h 593"/>
              <a:gd name="T38" fmla="*/ 9 w 1021"/>
              <a:gd name="T39" fmla="*/ 405 h 593"/>
              <a:gd name="T40" fmla="*/ 14 w 1021"/>
              <a:gd name="T41" fmla="*/ 405 h 593"/>
              <a:gd name="T42" fmla="*/ 28 w 1021"/>
              <a:gd name="T43" fmla="*/ 428 h 593"/>
              <a:gd name="T44" fmla="*/ 47 w 1021"/>
              <a:gd name="T45" fmla="*/ 456 h 593"/>
              <a:gd name="T46" fmla="*/ 52 w 1021"/>
              <a:gd name="T47" fmla="*/ 461 h 593"/>
              <a:gd name="T48" fmla="*/ 61 w 1021"/>
              <a:gd name="T49" fmla="*/ 461 h 593"/>
              <a:gd name="T50" fmla="*/ 221 w 1021"/>
              <a:gd name="T51" fmla="*/ 306 h 593"/>
              <a:gd name="T52" fmla="*/ 306 w 1021"/>
              <a:gd name="T53" fmla="*/ 235 h 593"/>
              <a:gd name="T54" fmla="*/ 404 w 1021"/>
              <a:gd name="T55" fmla="*/ 169 h 593"/>
              <a:gd name="T56" fmla="*/ 517 w 1021"/>
              <a:gd name="T57" fmla="*/ 113 h 593"/>
              <a:gd name="T58" fmla="*/ 649 w 1021"/>
              <a:gd name="T59" fmla="*/ 66 h 593"/>
              <a:gd name="T60" fmla="*/ 720 w 1021"/>
              <a:gd name="T61" fmla="*/ 47 h 593"/>
              <a:gd name="T62" fmla="*/ 804 w 1021"/>
              <a:gd name="T63" fmla="*/ 28 h 593"/>
              <a:gd name="T64" fmla="*/ 889 w 1021"/>
              <a:gd name="T65" fmla="*/ 14 h 593"/>
              <a:gd name="T66" fmla="*/ 983 w 1021"/>
              <a:gd name="T67" fmla="*/ 0 h 593"/>
              <a:gd name="T68" fmla="*/ 1021 w 1021"/>
              <a:gd name="T69" fmla="*/ 0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21" h="593">
                <a:moveTo>
                  <a:pt x="1021" y="0"/>
                </a:moveTo>
                <a:lnTo>
                  <a:pt x="922" y="24"/>
                </a:lnTo>
                <a:lnTo>
                  <a:pt x="833" y="52"/>
                </a:lnTo>
                <a:lnTo>
                  <a:pt x="753" y="80"/>
                </a:lnTo>
                <a:lnTo>
                  <a:pt x="677" y="108"/>
                </a:lnTo>
                <a:lnTo>
                  <a:pt x="546" y="174"/>
                </a:lnTo>
                <a:lnTo>
                  <a:pt x="437" y="245"/>
                </a:lnTo>
                <a:lnTo>
                  <a:pt x="348" y="320"/>
                </a:lnTo>
                <a:lnTo>
                  <a:pt x="268" y="391"/>
                </a:lnTo>
                <a:lnTo>
                  <a:pt x="132" y="536"/>
                </a:lnTo>
                <a:lnTo>
                  <a:pt x="127" y="546"/>
                </a:lnTo>
                <a:lnTo>
                  <a:pt x="132" y="551"/>
                </a:lnTo>
                <a:lnTo>
                  <a:pt x="179" y="569"/>
                </a:lnTo>
                <a:lnTo>
                  <a:pt x="188" y="579"/>
                </a:lnTo>
                <a:lnTo>
                  <a:pt x="188" y="593"/>
                </a:lnTo>
                <a:lnTo>
                  <a:pt x="5" y="574"/>
                </a:lnTo>
                <a:lnTo>
                  <a:pt x="5" y="489"/>
                </a:lnTo>
                <a:lnTo>
                  <a:pt x="0" y="447"/>
                </a:lnTo>
                <a:lnTo>
                  <a:pt x="5" y="409"/>
                </a:lnTo>
                <a:lnTo>
                  <a:pt x="9" y="405"/>
                </a:lnTo>
                <a:lnTo>
                  <a:pt x="14" y="405"/>
                </a:lnTo>
                <a:lnTo>
                  <a:pt x="28" y="428"/>
                </a:lnTo>
                <a:lnTo>
                  <a:pt x="47" y="456"/>
                </a:lnTo>
                <a:lnTo>
                  <a:pt x="52" y="461"/>
                </a:lnTo>
                <a:lnTo>
                  <a:pt x="61" y="461"/>
                </a:lnTo>
                <a:lnTo>
                  <a:pt x="221" y="306"/>
                </a:lnTo>
                <a:lnTo>
                  <a:pt x="306" y="235"/>
                </a:lnTo>
                <a:lnTo>
                  <a:pt x="404" y="169"/>
                </a:lnTo>
                <a:lnTo>
                  <a:pt x="517" y="113"/>
                </a:lnTo>
                <a:lnTo>
                  <a:pt x="649" y="66"/>
                </a:lnTo>
                <a:lnTo>
                  <a:pt x="720" y="47"/>
                </a:lnTo>
                <a:lnTo>
                  <a:pt x="804" y="28"/>
                </a:lnTo>
                <a:lnTo>
                  <a:pt x="889" y="14"/>
                </a:lnTo>
                <a:lnTo>
                  <a:pt x="983" y="0"/>
                </a:lnTo>
                <a:lnTo>
                  <a:pt x="1021" y="0"/>
                </a:lnTo>
                <a:close/>
              </a:path>
            </a:pathLst>
          </a:custGeom>
          <a:solidFill>
            <a:srgbClr val="FF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33" name="Group 16"/>
          <p:cNvGrpSpPr>
            <a:grpSpLocks/>
          </p:cNvGrpSpPr>
          <p:nvPr/>
        </p:nvGrpSpPr>
        <p:grpSpPr bwMode="auto">
          <a:xfrm>
            <a:off x="1299343" y="1651661"/>
            <a:ext cx="1457326" cy="874712"/>
            <a:chOff x="817" y="1169"/>
            <a:chExt cx="918" cy="551"/>
          </a:xfrm>
          <a:solidFill>
            <a:schemeClr val="bg2">
              <a:lumMod val="50000"/>
            </a:schemeClr>
          </a:solidFill>
        </p:grpSpPr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817" y="1169"/>
              <a:ext cx="278" cy="551"/>
            </a:xfrm>
            <a:custGeom>
              <a:avLst/>
              <a:gdLst>
                <a:gd name="T0" fmla="*/ 141 w 278"/>
                <a:gd name="T1" fmla="*/ 0 h 551"/>
                <a:gd name="T2" fmla="*/ 113 w 278"/>
                <a:gd name="T3" fmla="*/ 5 h 551"/>
                <a:gd name="T4" fmla="*/ 85 w 278"/>
                <a:gd name="T5" fmla="*/ 24 h 551"/>
                <a:gd name="T6" fmla="*/ 61 w 278"/>
                <a:gd name="T7" fmla="*/ 47 h 551"/>
                <a:gd name="T8" fmla="*/ 43 w 278"/>
                <a:gd name="T9" fmla="*/ 80 h 551"/>
                <a:gd name="T10" fmla="*/ 24 w 278"/>
                <a:gd name="T11" fmla="*/ 122 h 551"/>
                <a:gd name="T12" fmla="*/ 10 w 278"/>
                <a:gd name="T13" fmla="*/ 169 h 551"/>
                <a:gd name="T14" fmla="*/ 0 w 278"/>
                <a:gd name="T15" fmla="*/ 278 h 551"/>
                <a:gd name="T16" fmla="*/ 10 w 278"/>
                <a:gd name="T17" fmla="*/ 386 h 551"/>
                <a:gd name="T18" fmla="*/ 24 w 278"/>
                <a:gd name="T19" fmla="*/ 428 h 551"/>
                <a:gd name="T20" fmla="*/ 43 w 278"/>
                <a:gd name="T21" fmla="*/ 471 h 551"/>
                <a:gd name="T22" fmla="*/ 61 w 278"/>
                <a:gd name="T23" fmla="*/ 504 h 551"/>
                <a:gd name="T24" fmla="*/ 85 w 278"/>
                <a:gd name="T25" fmla="*/ 527 h 551"/>
                <a:gd name="T26" fmla="*/ 113 w 278"/>
                <a:gd name="T27" fmla="*/ 546 h 551"/>
                <a:gd name="T28" fmla="*/ 141 w 278"/>
                <a:gd name="T29" fmla="*/ 551 h 551"/>
                <a:gd name="T30" fmla="*/ 170 w 278"/>
                <a:gd name="T31" fmla="*/ 546 h 551"/>
                <a:gd name="T32" fmla="*/ 193 w 278"/>
                <a:gd name="T33" fmla="*/ 527 h 551"/>
                <a:gd name="T34" fmla="*/ 217 w 278"/>
                <a:gd name="T35" fmla="*/ 504 h 551"/>
                <a:gd name="T36" fmla="*/ 240 w 278"/>
                <a:gd name="T37" fmla="*/ 471 h 551"/>
                <a:gd name="T38" fmla="*/ 268 w 278"/>
                <a:gd name="T39" fmla="*/ 386 h 551"/>
                <a:gd name="T40" fmla="*/ 278 w 278"/>
                <a:gd name="T41" fmla="*/ 278 h 551"/>
                <a:gd name="T42" fmla="*/ 268 w 278"/>
                <a:gd name="T43" fmla="*/ 169 h 551"/>
                <a:gd name="T44" fmla="*/ 254 w 278"/>
                <a:gd name="T45" fmla="*/ 122 h 551"/>
                <a:gd name="T46" fmla="*/ 240 w 278"/>
                <a:gd name="T47" fmla="*/ 80 h 551"/>
                <a:gd name="T48" fmla="*/ 217 w 278"/>
                <a:gd name="T49" fmla="*/ 47 h 551"/>
                <a:gd name="T50" fmla="*/ 193 w 278"/>
                <a:gd name="T51" fmla="*/ 24 h 551"/>
                <a:gd name="T52" fmla="*/ 170 w 278"/>
                <a:gd name="T53" fmla="*/ 5 h 551"/>
                <a:gd name="T54" fmla="*/ 141 w 278"/>
                <a:gd name="T55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8" h="551">
                  <a:moveTo>
                    <a:pt x="141" y="0"/>
                  </a:moveTo>
                  <a:lnTo>
                    <a:pt x="113" y="5"/>
                  </a:lnTo>
                  <a:lnTo>
                    <a:pt x="85" y="24"/>
                  </a:lnTo>
                  <a:lnTo>
                    <a:pt x="61" y="47"/>
                  </a:lnTo>
                  <a:lnTo>
                    <a:pt x="43" y="80"/>
                  </a:lnTo>
                  <a:lnTo>
                    <a:pt x="24" y="122"/>
                  </a:lnTo>
                  <a:lnTo>
                    <a:pt x="10" y="169"/>
                  </a:lnTo>
                  <a:lnTo>
                    <a:pt x="0" y="278"/>
                  </a:lnTo>
                  <a:lnTo>
                    <a:pt x="10" y="386"/>
                  </a:lnTo>
                  <a:lnTo>
                    <a:pt x="24" y="428"/>
                  </a:lnTo>
                  <a:lnTo>
                    <a:pt x="43" y="471"/>
                  </a:lnTo>
                  <a:lnTo>
                    <a:pt x="61" y="504"/>
                  </a:lnTo>
                  <a:lnTo>
                    <a:pt x="85" y="527"/>
                  </a:lnTo>
                  <a:lnTo>
                    <a:pt x="113" y="546"/>
                  </a:lnTo>
                  <a:lnTo>
                    <a:pt x="141" y="551"/>
                  </a:lnTo>
                  <a:lnTo>
                    <a:pt x="170" y="546"/>
                  </a:lnTo>
                  <a:lnTo>
                    <a:pt x="193" y="527"/>
                  </a:lnTo>
                  <a:lnTo>
                    <a:pt x="217" y="504"/>
                  </a:lnTo>
                  <a:lnTo>
                    <a:pt x="240" y="471"/>
                  </a:lnTo>
                  <a:lnTo>
                    <a:pt x="268" y="386"/>
                  </a:lnTo>
                  <a:lnTo>
                    <a:pt x="278" y="278"/>
                  </a:lnTo>
                  <a:lnTo>
                    <a:pt x="268" y="169"/>
                  </a:lnTo>
                  <a:lnTo>
                    <a:pt x="254" y="122"/>
                  </a:lnTo>
                  <a:lnTo>
                    <a:pt x="240" y="80"/>
                  </a:lnTo>
                  <a:lnTo>
                    <a:pt x="217" y="47"/>
                  </a:lnTo>
                  <a:lnTo>
                    <a:pt x="193" y="24"/>
                  </a:lnTo>
                  <a:lnTo>
                    <a:pt x="170" y="5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fr-FR"/>
            </a:p>
          </p:txBody>
        </p:sp>
        <p:sp>
          <p:nvSpPr>
            <p:cNvPr id="35" name="Rectangle 18"/>
            <p:cNvSpPr>
              <a:spLocks noChangeArrowheads="1"/>
            </p:cNvSpPr>
            <p:nvPr/>
          </p:nvSpPr>
          <p:spPr bwMode="auto">
            <a:xfrm>
              <a:off x="958" y="1169"/>
              <a:ext cx="556" cy="5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fr-FR"/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auto">
            <a:xfrm>
              <a:off x="1372" y="1169"/>
              <a:ext cx="278" cy="551"/>
            </a:xfrm>
            <a:custGeom>
              <a:avLst/>
              <a:gdLst>
                <a:gd name="T0" fmla="*/ 142 w 278"/>
                <a:gd name="T1" fmla="*/ 0 h 551"/>
                <a:gd name="T2" fmla="*/ 113 w 278"/>
                <a:gd name="T3" fmla="*/ 5 h 551"/>
                <a:gd name="T4" fmla="*/ 85 w 278"/>
                <a:gd name="T5" fmla="*/ 24 h 551"/>
                <a:gd name="T6" fmla="*/ 62 w 278"/>
                <a:gd name="T7" fmla="*/ 47 h 551"/>
                <a:gd name="T8" fmla="*/ 43 w 278"/>
                <a:gd name="T9" fmla="*/ 80 h 551"/>
                <a:gd name="T10" fmla="*/ 24 w 278"/>
                <a:gd name="T11" fmla="*/ 122 h 551"/>
                <a:gd name="T12" fmla="*/ 10 w 278"/>
                <a:gd name="T13" fmla="*/ 169 h 551"/>
                <a:gd name="T14" fmla="*/ 0 w 278"/>
                <a:gd name="T15" fmla="*/ 278 h 551"/>
                <a:gd name="T16" fmla="*/ 10 w 278"/>
                <a:gd name="T17" fmla="*/ 386 h 551"/>
                <a:gd name="T18" fmla="*/ 24 w 278"/>
                <a:gd name="T19" fmla="*/ 428 h 551"/>
                <a:gd name="T20" fmla="*/ 43 w 278"/>
                <a:gd name="T21" fmla="*/ 471 h 551"/>
                <a:gd name="T22" fmla="*/ 62 w 278"/>
                <a:gd name="T23" fmla="*/ 504 h 551"/>
                <a:gd name="T24" fmla="*/ 85 w 278"/>
                <a:gd name="T25" fmla="*/ 527 h 551"/>
                <a:gd name="T26" fmla="*/ 113 w 278"/>
                <a:gd name="T27" fmla="*/ 546 h 551"/>
                <a:gd name="T28" fmla="*/ 142 w 278"/>
                <a:gd name="T29" fmla="*/ 551 h 551"/>
                <a:gd name="T30" fmla="*/ 170 w 278"/>
                <a:gd name="T31" fmla="*/ 546 h 551"/>
                <a:gd name="T32" fmla="*/ 193 w 278"/>
                <a:gd name="T33" fmla="*/ 527 h 551"/>
                <a:gd name="T34" fmla="*/ 217 w 278"/>
                <a:gd name="T35" fmla="*/ 504 h 551"/>
                <a:gd name="T36" fmla="*/ 240 w 278"/>
                <a:gd name="T37" fmla="*/ 471 h 551"/>
                <a:gd name="T38" fmla="*/ 269 w 278"/>
                <a:gd name="T39" fmla="*/ 386 h 551"/>
                <a:gd name="T40" fmla="*/ 278 w 278"/>
                <a:gd name="T41" fmla="*/ 278 h 551"/>
                <a:gd name="T42" fmla="*/ 269 w 278"/>
                <a:gd name="T43" fmla="*/ 169 h 551"/>
                <a:gd name="T44" fmla="*/ 255 w 278"/>
                <a:gd name="T45" fmla="*/ 122 h 551"/>
                <a:gd name="T46" fmla="*/ 240 w 278"/>
                <a:gd name="T47" fmla="*/ 80 h 551"/>
                <a:gd name="T48" fmla="*/ 217 w 278"/>
                <a:gd name="T49" fmla="*/ 47 h 551"/>
                <a:gd name="T50" fmla="*/ 193 w 278"/>
                <a:gd name="T51" fmla="*/ 24 h 551"/>
                <a:gd name="T52" fmla="*/ 170 w 278"/>
                <a:gd name="T53" fmla="*/ 5 h 551"/>
                <a:gd name="T54" fmla="*/ 142 w 278"/>
                <a:gd name="T55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8" h="551">
                  <a:moveTo>
                    <a:pt x="142" y="0"/>
                  </a:moveTo>
                  <a:lnTo>
                    <a:pt x="113" y="5"/>
                  </a:lnTo>
                  <a:lnTo>
                    <a:pt x="85" y="24"/>
                  </a:lnTo>
                  <a:lnTo>
                    <a:pt x="62" y="47"/>
                  </a:lnTo>
                  <a:lnTo>
                    <a:pt x="43" y="80"/>
                  </a:lnTo>
                  <a:lnTo>
                    <a:pt x="24" y="122"/>
                  </a:lnTo>
                  <a:lnTo>
                    <a:pt x="10" y="169"/>
                  </a:lnTo>
                  <a:lnTo>
                    <a:pt x="0" y="278"/>
                  </a:lnTo>
                  <a:lnTo>
                    <a:pt x="10" y="386"/>
                  </a:lnTo>
                  <a:lnTo>
                    <a:pt x="24" y="428"/>
                  </a:lnTo>
                  <a:lnTo>
                    <a:pt x="43" y="471"/>
                  </a:lnTo>
                  <a:lnTo>
                    <a:pt x="62" y="504"/>
                  </a:lnTo>
                  <a:lnTo>
                    <a:pt x="85" y="527"/>
                  </a:lnTo>
                  <a:lnTo>
                    <a:pt x="113" y="546"/>
                  </a:lnTo>
                  <a:lnTo>
                    <a:pt x="142" y="551"/>
                  </a:lnTo>
                  <a:lnTo>
                    <a:pt x="170" y="546"/>
                  </a:lnTo>
                  <a:lnTo>
                    <a:pt x="193" y="527"/>
                  </a:lnTo>
                  <a:lnTo>
                    <a:pt x="217" y="504"/>
                  </a:lnTo>
                  <a:lnTo>
                    <a:pt x="240" y="471"/>
                  </a:lnTo>
                  <a:lnTo>
                    <a:pt x="269" y="386"/>
                  </a:lnTo>
                  <a:lnTo>
                    <a:pt x="278" y="278"/>
                  </a:lnTo>
                  <a:lnTo>
                    <a:pt x="269" y="169"/>
                  </a:lnTo>
                  <a:lnTo>
                    <a:pt x="255" y="122"/>
                  </a:lnTo>
                  <a:lnTo>
                    <a:pt x="240" y="80"/>
                  </a:lnTo>
                  <a:lnTo>
                    <a:pt x="217" y="47"/>
                  </a:lnTo>
                  <a:lnTo>
                    <a:pt x="193" y="24"/>
                  </a:lnTo>
                  <a:lnTo>
                    <a:pt x="170" y="5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fr-FR"/>
            </a:p>
          </p:txBody>
        </p:sp>
        <p:grpSp>
          <p:nvGrpSpPr>
            <p:cNvPr id="37" name="Group 20"/>
            <p:cNvGrpSpPr>
              <a:grpSpLocks/>
            </p:cNvGrpSpPr>
            <p:nvPr/>
          </p:nvGrpSpPr>
          <p:grpSpPr bwMode="auto">
            <a:xfrm>
              <a:off x="850" y="1216"/>
              <a:ext cx="885" cy="459"/>
              <a:chOff x="850" y="1216"/>
              <a:chExt cx="885" cy="459"/>
            </a:xfrm>
            <a:grpFill/>
          </p:grpSpPr>
          <p:sp>
            <p:nvSpPr>
              <p:cNvPr id="39" name="Rectangle 21"/>
              <p:cNvSpPr>
                <a:spLocks noChangeArrowheads="1"/>
              </p:cNvSpPr>
              <p:nvPr/>
            </p:nvSpPr>
            <p:spPr bwMode="auto">
              <a:xfrm>
                <a:off x="894" y="1216"/>
                <a:ext cx="647" cy="23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57263" eaLnBrk="0" hangingPunct="0"/>
                <a:r>
                  <a:rPr lang="fr-FR" sz="2400" dirty="0" smtClean="0">
                    <a:solidFill>
                      <a:srgbClr val="FFFF00"/>
                    </a:solidFill>
                  </a:rPr>
                  <a:t>Retrait  </a:t>
                </a:r>
                <a:endParaRPr lang="fr-FR" sz="1400" dirty="0"/>
              </a:p>
            </p:txBody>
          </p:sp>
          <p:sp>
            <p:nvSpPr>
              <p:cNvPr id="40" name="Rectangle 22"/>
              <p:cNvSpPr>
                <a:spLocks noChangeArrowheads="1"/>
              </p:cNvSpPr>
              <p:nvPr/>
            </p:nvSpPr>
            <p:spPr bwMode="auto">
              <a:xfrm>
                <a:off x="850" y="1442"/>
                <a:ext cx="885" cy="23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57263" eaLnBrk="0" hangingPunct="0"/>
                <a:r>
                  <a:rPr lang="fr-FR" sz="2400" dirty="0" smtClean="0">
                    <a:solidFill>
                      <a:srgbClr val="FFFF00"/>
                    </a:solidFill>
                  </a:rPr>
                  <a:t>d‘humidité</a:t>
                </a:r>
                <a:endParaRPr lang="fr-FR" sz="1600" dirty="0"/>
              </a:p>
            </p:txBody>
          </p:sp>
        </p:grpSp>
      </p:grpSp>
      <p:sp>
        <p:nvSpPr>
          <p:cNvPr id="44" name="Rectangle 26"/>
          <p:cNvSpPr>
            <a:spLocks noChangeArrowheads="1"/>
          </p:cNvSpPr>
          <p:nvPr/>
        </p:nvSpPr>
        <p:spPr bwMode="auto">
          <a:xfrm>
            <a:off x="-22224" y="4339052"/>
            <a:ext cx="238696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57263" eaLnBrk="0" hangingPunct="0"/>
            <a:r>
              <a:rPr lang="fr-FR" sz="2700" b="1" u="sng" dirty="0" smtClean="0">
                <a:solidFill>
                  <a:srgbClr val="FF0000"/>
                </a:solidFill>
              </a:rPr>
              <a:t>Transferts par parois :</a:t>
            </a:r>
          </a:p>
          <a:p>
            <a:pPr algn="ctr" defTabSz="957263" eaLnBrk="0" hangingPunct="0"/>
            <a:r>
              <a:rPr lang="fr-FR" dirty="0" smtClean="0">
                <a:solidFill>
                  <a:srgbClr val="FF0000"/>
                </a:solidFill>
              </a:rPr>
              <a:t>Généralement négligé…</a:t>
            </a:r>
            <a:endParaRPr lang="fr-FR" sz="1100" dirty="0">
              <a:solidFill>
                <a:srgbClr val="FF0000"/>
              </a:solidFill>
            </a:endParaRPr>
          </a:p>
        </p:txBody>
      </p:sp>
      <p:grpSp>
        <p:nvGrpSpPr>
          <p:cNvPr id="45" name="Group 27"/>
          <p:cNvGrpSpPr>
            <a:grpSpLocks/>
          </p:cNvGrpSpPr>
          <p:nvPr/>
        </p:nvGrpSpPr>
        <p:grpSpPr bwMode="auto">
          <a:xfrm>
            <a:off x="145869" y="2693060"/>
            <a:ext cx="1668463" cy="774701"/>
            <a:chOff x="141" y="2242"/>
            <a:chExt cx="1051" cy="488"/>
          </a:xfrm>
        </p:grpSpPr>
        <p:sp>
          <p:nvSpPr>
            <p:cNvPr id="46" name="Rectangle 28"/>
            <p:cNvSpPr>
              <a:spLocks noChangeArrowheads="1"/>
            </p:cNvSpPr>
            <p:nvPr/>
          </p:nvSpPr>
          <p:spPr bwMode="auto">
            <a:xfrm>
              <a:off x="141" y="2242"/>
              <a:ext cx="841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r>
                <a:rPr lang="fr-FR" sz="2700" dirty="0" smtClean="0">
                  <a:solidFill>
                    <a:schemeClr val="accent5">
                      <a:lumMod val="75000"/>
                    </a:schemeClr>
                  </a:solidFill>
                </a:rPr>
                <a:t>Apports  </a:t>
              </a:r>
              <a:endParaRPr lang="fr-FR" sz="16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47" name="Rectangle 29"/>
            <p:cNvSpPr>
              <a:spLocks noChangeArrowheads="1"/>
            </p:cNvSpPr>
            <p:nvPr/>
          </p:nvSpPr>
          <p:spPr bwMode="auto">
            <a:xfrm>
              <a:off x="164" y="2468"/>
              <a:ext cx="1028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r>
                <a:rPr lang="fr-FR" sz="2700" dirty="0">
                  <a:solidFill>
                    <a:schemeClr val="accent5">
                      <a:lumMod val="75000"/>
                    </a:schemeClr>
                  </a:solidFill>
                </a:rPr>
                <a:t>p</a:t>
              </a:r>
              <a:r>
                <a:rPr lang="fr-FR" sz="2700" dirty="0" smtClean="0">
                  <a:solidFill>
                    <a:schemeClr val="accent5">
                      <a:lumMod val="75000"/>
                    </a:schemeClr>
                  </a:solidFill>
                </a:rPr>
                <a:t>ar </a:t>
              </a:r>
              <a:r>
                <a:rPr lang="fr-FR" sz="2700" dirty="0">
                  <a:solidFill>
                    <a:schemeClr val="accent5">
                      <a:lumMod val="75000"/>
                    </a:schemeClr>
                  </a:solidFill>
                </a:rPr>
                <a:t>air </a:t>
              </a:r>
              <a:r>
                <a:rPr lang="fr-FR" sz="2700" dirty="0" err="1">
                  <a:solidFill>
                    <a:schemeClr val="accent5">
                      <a:lumMod val="75000"/>
                    </a:schemeClr>
                  </a:solidFill>
                </a:rPr>
                <a:t>ext</a:t>
              </a:r>
              <a:endParaRPr lang="fr-FR" sz="27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48" name="Freeform 30"/>
          <p:cNvSpPr>
            <a:spLocks/>
          </p:cNvSpPr>
          <p:nvPr/>
        </p:nvSpPr>
        <p:spPr bwMode="auto">
          <a:xfrm rot="10800000">
            <a:off x="1740667" y="3286736"/>
            <a:ext cx="2377060" cy="861141"/>
          </a:xfrm>
          <a:custGeom>
            <a:avLst/>
            <a:gdLst>
              <a:gd name="T0" fmla="*/ 3654 w 3654"/>
              <a:gd name="T1" fmla="*/ 1168 h 1325"/>
              <a:gd name="T2" fmla="*/ 3473 w 3654"/>
              <a:gd name="T3" fmla="*/ 1185 h 1325"/>
              <a:gd name="T4" fmla="*/ 3539 w 3654"/>
              <a:gd name="T5" fmla="*/ 1325 h 1325"/>
              <a:gd name="T6" fmla="*/ 1712 w 3654"/>
              <a:gd name="T7" fmla="*/ 378 h 1325"/>
              <a:gd name="T8" fmla="*/ 222 w 3654"/>
              <a:gd name="T9" fmla="*/ 82 h 1325"/>
              <a:gd name="T10" fmla="*/ 247 w 3654"/>
              <a:gd name="T11" fmla="*/ 0 h 1325"/>
              <a:gd name="T12" fmla="*/ 0 w 3654"/>
              <a:gd name="T13" fmla="*/ 123 h 1325"/>
              <a:gd name="T14" fmla="*/ 206 w 3654"/>
              <a:gd name="T15" fmla="*/ 288 h 1325"/>
              <a:gd name="T16" fmla="*/ 214 w 3654"/>
              <a:gd name="T17" fmla="*/ 206 h 1325"/>
              <a:gd name="T18" fmla="*/ 2378 w 3654"/>
              <a:gd name="T19" fmla="*/ 568 h 1325"/>
              <a:gd name="T20" fmla="*/ 3654 w 3654"/>
              <a:gd name="T21" fmla="*/ 1168 h 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54" h="1325">
                <a:moveTo>
                  <a:pt x="3654" y="1168"/>
                </a:moveTo>
                <a:cubicBezTo>
                  <a:pt x="3563" y="1176"/>
                  <a:pt x="3473" y="1185"/>
                  <a:pt x="3473" y="1185"/>
                </a:cubicBezTo>
                <a:cubicBezTo>
                  <a:pt x="3473" y="1185"/>
                  <a:pt x="3506" y="1255"/>
                  <a:pt x="3539" y="1325"/>
                </a:cubicBezTo>
                <a:cubicBezTo>
                  <a:pt x="2946" y="1160"/>
                  <a:pt x="2265" y="585"/>
                  <a:pt x="1712" y="378"/>
                </a:cubicBezTo>
                <a:cubicBezTo>
                  <a:pt x="1095" y="222"/>
                  <a:pt x="502" y="145"/>
                  <a:pt x="222" y="82"/>
                </a:cubicBezTo>
                <a:lnTo>
                  <a:pt x="247" y="0"/>
                </a:lnTo>
                <a:lnTo>
                  <a:pt x="0" y="123"/>
                </a:lnTo>
                <a:lnTo>
                  <a:pt x="206" y="288"/>
                </a:lnTo>
                <a:lnTo>
                  <a:pt x="214" y="206"/>
                </a:lnTo>
                <a:cubicBezTo>
                  <a:pt x="576" y="253"/>
                  <a:pt x="1793" y="338"/>
                  <a:pt x="2378" y="568"/>
                </a:cubicBezTo>
                <a:cubicBezTo>
                  <a:pt x="2963" y="798"/>
                  <a:pt x="2979" y="963"/>
                  <a:pt x="3654" y="116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9" name="Freeform 943"/>
          <p:cNvSpPr>
            <a:spLocks/>
          </p:cNvSpPr>
          <p:nvPr/>
        </p:nvSpPr>
        <p:spPr bwMode="auto">
          <a:xfrm rot="9283452">
            <a:off x="2919680" y="2267431"/>
            <a:ext cx="776581" cy="1854268"/>
          </a:xfrm>
          <a:custGeom>
            <a:avLst/>
            <a:gdLst>
              <a:gd name="T0" fmla="*/ 0 w 682"/>
              <a:gd name="T1" fmla="*/ 37 h 1468"/>
              <a:gd name="T2" fmla="*/ 80 w 682"/>
              <a:gd name="T3" fmla="*/ 75 h 1468"/>
              <a:gd name="T4" fmla="*/ 151 w 682"/>
              <a:gd name="T5" fmla="*/ 136 h 1468"/>
              <a:gd name="T6" fmla="*/ 216 w 682"/>
              <a:gd name="T7" fmla="*/ 216 h 1468"/>
              <a:gd name="T8" fmla="*/ 268 w 682"/>
              <a:gd name="T9" fmla="*/ 310 h 1468"/>
              <a:gd name="T10" fmla="*/ 320 w 682"/>
              <a:gd name="T11" fmla="*/ 414 h 1468"/>
              <a:gd name="T12" fmla="*/ 358 w 682"/>
              <a:gd name="T13" fmla="*/ 527 h 1468"/>
              <a:gd name="T14" fmla="*/ 423 w 682"/>
              <a:gd name="T15" fmla="*/ 762 h 1468"/>
              <a:gd name="T16" fmla="*/ 447 w 682"/>
              <a:gd name="T17" fmla="*/ 875 h 1468"/>
              <a:gd name="T18" fmla="*/ 466 w 682"/>
              <a:gd name="T19" fmla="*/ 988 h 1468"/>
              <a:gd name="T20" fmla="*/ 480 w 682"/>
              <a:gd name="T21" fmla="*/ 1092 h 1468"/>
              <a:gd name="T22" fmla="*/ 494 w 682"/>
              <a:gd name="T23" fmla="*/ 1181 h 1468"/>
              <a:gd name="T24" fmla="*/ 499 w 682"/>
              <a:gd name="T25" fmla="*/ 1261 h 1468"/>
              <a:gd name="T26" fmla="*/ 503 w 682"/>
              <a:gd name="T27" fmla="*/ 1318 h 1468"/>
              <a:gd name="T28" fmla="*/ 508 w 682"/>
              <a:gd name="T29" fmla="*/ 1355 h 1468"/>
              <a:gd name="T30" fmla="*/ 508 w 682"/>
              <a:gd name="T31" fmla="*/ 1369 h 1468"/>
              <a:gd name="T32" fmla="*/ 447 w 682"/>
              <a:gd name="T33" fmla="*/ 1369 h 1468"/>
              <a:gd name="T34" fmla="*/ 452 w 682"/>
              <a:gd name="T35" fmla="*/ 1374 h 1468"/>
              <a:gd name="T36" fmla="*/ 466 w 682"/>
              <a:gd name="T37" fmla="*/ 1383 h 1468"/>
              <a:gd name="T38" fmla="*/ 508 w 682"/>
              <a:gd name="T39" fmla="*/ 1412 h 1468"/>
              <a:gd name="T40" fmla="*/ 550 w 682"/>
              <a:gd name="T41" fmla="*/ 1445 h 1468"/>
              <a:gd name="T42" fmla="*/ 565 w 682"/>
              <a:gd name="T43" fmla="*/ 1459 h 1468"/>
              <a:gd name="T44" fmla="*/ 569 w 682"/>
              <a:gd name="T45" fmla="*/ 1468 h 1468"/>
              <a:gd name="T46" fmla="*/ 682 w 682"/>
              <a:gd name="T47" fmla="*/ 1360 h 1468"/>
              <a:gd name="T48" fmla="*/ 654 w 682"/>
              <a:gd name="T49" fmla="*/ 1360 h 1468"/>
              <a:gd name="T50" fmla="*/ 649 w 682"/>
              <a:gd name="T51" fmla="*/ 1289 h 1468"/>
              <a:gd name="T52" fmla="*/ 635 w 682"/>
              <a:gd name="T53" fmla="*/ 1209 h 1468"/>
              <a:gd name="T54" fmla="*/ 607 w 682"/>
              <a:gd name="T55" fmla="*/ 1035 h 1468"/>
              <a:gd name="T56" fmla="*/ 560 w 682"/>
              <a:gd name="T57" fmla="*/ 842 h 1468"/>
              <a:gd name="T58" fmla="*/ 499 w 682"/>
              <a:gd name="T59" fmla="*/ 649 h 1468"/>
              <a:gd name="T60" fmla="*/ 414 w 682"/>
              <a:gd name="T61" fmla="*/ 461 h 1468"/>
              <a:gd name="T62" fmla="*/ 362 w 682"/>
              <a:gd name="T63" fmla="*/ 367 h 1468"/>
              <a:gd name="T64" fmla="*/ 306 w 682"/>
              <a:gd name="T65" fmla="*/ 282 h 1468"/>
              <a:gd name="T66" fmla="*/ 240 w 682"/>
              <a:gd name="T67" fmla="*/ 202 h 1468"/>
              <a:gd name="T68" fmla="*/ 169 w 682"/>
              <a:gd name="T69" fmla="*/ 127 h 1468"/>
              <a:gd name="T70" fmla="*/ 94 w 682"/>
              <a:gd name="T71" fmla="*/ 56 h 1468"/>
              <a:gd name="T72" fmla="*/ 9 w 682"/>
              <a:gd name="T73" fmla="*/ 0 h 1468"/>
              <a:gd name="T74" fmla="*/ 0 w 682"/>
              <a:gd name="T75" fmla="*/ 37 h 1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82" h="1468">
                <a:moveTo>
                  <a:pt x="0" y="37"/>
                </a:moveTo>
                <a:lnTo>
                  <a:pt x="80" y="75"/>
                </a:lnTo>
                <a:lnTo>
                  <a:pt x="151" y="136"/>
                </a:lnTo>
                <a:lnTo>
                  <a:pt x="216" y="216"/>
                </a:lnTo>
                <a:lnTo>
                  <a:pt x="268" y="310"/>
                </a:lnTo>
                <a:lnTo>
                  <a:pt x="320" y="414"/>
                </a:lnTo>
                <a:lnTo>
                  <a:pt x="358" y="527"/>
                </a:lnTo>
                <a:lnTo>
                  <a:pt x="423" y="762"/>
                </a:lnTo>
                <a:lnTo>
                  <a:pt x="447" y="875"/>
                </a:lnTo>
                <a:lnTo>
                  <a:pt x="466" y="988"/>
                </a:lnTo>
                <a:lnTo>
                  <a:pt x="480" y="1092"/>
                </a:lnTo>
                <a:lnTo>
                  <a:pt x="494" y="1181"/>
                </a:lnTo>
                <a:lnTo>
                  <a:pt x="499" y="1261"/>
                </a:lnTo>
                <a:lnTo>
                  <a:pt x="503" y="1318"/>
                </a:lnTo>
                <a:lnTo>
                  <a:pt x="508" y="1355"/>
                </a:lnTo>
                <a:lnTo>
                  <a:pt x="508" y="1369"/>
                </a:lnTo>
                <a:lnTo>
                  <a:pt x="447" y="1369"/>
                </a:lnTo>
                <a:lnTo>
                  <a:pt x="452" y="1374"/>
                </a:lnTo>
                <a:lnTo>
                  <a:pt x="466" y="1383"/>
                </a:lnTo>
                <a:lnTo>
                  <a:pt x="508" y="1412"/>
                </a:lnTo>
                <a:lnTo>
                  <a:pt x="550" y="1445"/>
                </a:lnTo>
                <a:lnTo>
                  <a:pt x="565" y="1459"/>
                </a:lnTo>
                <a:lnTo>
                  <a:pt x="569" y="1468"/>
                </a:lnTo>
                <a:lnTo>
                  <a:pt x="682" y="1360"/>
                </a:lnTo>
                <a:lnTo>
                  <a:pt x="654" y="1360"/>
                </a:lnTo>
                <a:lnTo>
                  <a:pt x="649" y="1289"/>
                </a:lnTo>
                <a:lnTo>
                  <a:pt x="635" y="1209"/>
                </a:lnTo>
                <a:lnTo>
                  <a:pt x="607" y="1035"/>
                </a:lnTo>
                <a:lnTo>
                  <a:pt x="560" y="842"/>
                </a:lnTo>
                <a:lnTo>
                  <a:pt x="499" y="649"/>
                </a:lnTo>
                <a:lnTo>
                  <a:pt x="414" y="461"/>
                </a:lnTo>
                <a:lnTo>
                  <a:pt x="362" y="367"/>
                </a:lnTo>
                <a:lnTo>
                  <a:pt x="306" y="282"/>
                </a:lnTo>
                <a:lnTo>
                  <a:pt x="240" y="202"/>
                </a:lnTo>
                <a:lnTo>
                  <a:pt x="169" y="127"/>
                </a:lnTo>
                <a:lnTo>
                  <a:pt x="94" y="56"/>
                </a:lnTo>
                <a:lnTo>
                  <a:pt x="9" y="0"/>
                </a:lnTo>
                <a:lnTo>
                  <a:pt x="0" y="3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grpSp>
        <p:nvGrpSpPr>
          <p:cNvPr id="58" name="Group 27"/>
          <p:cNvGrpSpPr>
            <a:grpSpLocks/>
          </p:cNvGrpSpPr>
          <p:nvPr/>
        </p:nvGrpSpPr>
        <p:grpSpPr bwMode="auto">
          <a:xfrm>
            <a:off x="5167879" y="1880260"/>
            <a:ext cx="1844679" cy="574675"/>
            <a:chOff x="141" y="2242"/>
            <a:chExt cx="1162" cy="362"/>
          </a:xfrm>
        </p:grpSpPr>
        <p:sp>
          <p:nvSpPr>
            <p:cNvPr id="59" name="Rectangle 28"/>
            <p:cNvSpPr>
              <a:spLocks noChangeArrowheads="1"/>
            </p:cNvSpPr>
            <p:nvPr/>
          </p:nvSpPr>
          <p:spPr bwMode="auto">
            <a:xfrm>
              <a:off x="141" y="2242"/>
              <a:ext cx="1162" cy="1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r>
                <a:rPr lang="fr-FR" sz="2000" dirty="0" err="1">
                  <a:solidFill>
                    <a:srgbClr val="C00000"/>
                  </a:solidFill>
                </a:rPr>
                <a:t>W</a:t>
              </a:r>
              <a:r>
                <a:rPr lang="fr-FR" sz="2000" dirty="0" err="1" smtClean="0">
                  <a:solidFill>
                    <a:srgbClr val="C00000"/>
                  </a:solidFill>
                </a:rPr>
                <a:t>ext</a:t>
              </a:r>
              <a:r>
                <a:rPr lang="fr-FR" sz="2000" dirty="0" smtClean="0">
                  <a:solidFill>
                    <a:srgbClr val="C00000"/>
                  </a:solidFill>
                </a:rPr>
                <a:t> =15 </a:t>
              </a:r>
              <a:r>
                <a:rPr lang="fr-FR" sz="2000" dirty="0" err="1" smtClean="0">
                  <a:solidFill>
                    <a:srgbClr val="C00000"/>
                  </a:solidFill>
                </a:rPr>
                <a:t>g</a:t>
              </a:r>
              <a:r>
                <a:rPr lang="fr-FR" sz="2000" baseline="-25000" dirty="0" err="1" smtClean="0">
                  <a:solidFill>
                    <a:srgbClr val="C00000"/>
                  </a:solidFill>
                </a:rPr>
                <a:t>e</a:t>
              </a:r>
              <a:r>
                <a:rPr lang="fr-FR" sz="2000" dirty="0" smtClean="0">
                  <a:solidFill>
                    <a:srgbClr val="C00000"/>
                  </a:solidFill>
                </a:rPr>
                <a:t>/kg </a:t>
              </a:r>
              <a:r>
                <a:rPr lang="fr-FR" sz="2000" baseline="-25000" dirty="0" smtClean="0">
                  <a:solidFill>
                    <a:srgbClr val="C00000"/>
                  </a:solidFill>
                </a:rPr>
                <a:t>as</a:t>
              </a:r>
              <a:endParaRPr lang="fr-FR" sz="1200" baseline="-25000" dirty="0">
                <a:solidFill>
                  <a:srgbClr val="C00000"/>
                </a:solidFill>
              </a:endParaRPr>
            </a:p>
          </p:txBody>
        </p:sp>
        <p:sp>
          <p:nvSpPr>
            <p:cNvPr id="60" name="Rectangle 29"/>
            <p:cNvSpPr>
              <a:spLocks noChangeArrowheads="1"/>
            </p:cNvSpPr>
            <p:nvPr/>
          </p:nvSpPr>
          <p:spPr bwMode="auto">
            <a:xfrm>
              <a:off x="164" y="2468"/>
              <a:ext cx="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57263" eaLnBrk="0" hangingPunct="0"/>
              <a:endParaRPr lang="fr-FR" sz="1400" dirty="0">
                <a:solidFill>
                  <a:srgbClr val="99CCFF"/>
                </a:solidFill>
              </a:endParaRPr>
            </a:p>
          </p:txBody>
        </p:sp>
      </p:grpSp>
      <p:sp>
        <p:nvSpPr>
          <p:cNvPr id="61" name="Rectangle 941"/>
          <p:cNvSpPr>
            <a:spLocks noChangeArrowheads="1"/>
          </p:cNvSpPr>
          <p:nvPr/>
        </p:nvSpPr>
        <p:spPr bwMode="auto">
          <a:xfrm>
            <a:off x="4409139" y="4350260"/>
            <a:ext cx="149916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57263" eaLnBrk="0" hangingPunct="0"/>
            <a:r>
              <a:rPr lang="fr-FR" sz="2400" b="1" u="sng" dirty="0" smtClean="0">
                <a:solidFill>
                  <a:srgbClr val="FF0000"/>
                </a:solidFill>
              </a:rPr>
              <a:t>Charges internes</a:t>
            </a:r>
            <a:endParaRPr lang="fr-CH" sz="2400" b="1" u="sng" dirty="0">
              <a:solidFill>
                <a:srgbClr val="FF0000"/>
              </a:solidFill>
            </a:endParaRPr>
          </a:p>
        </p:txBody>
      </p:sp>
      <p:pic>
        <p:nvPicPr>
          <p:cNvPr id="50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302" y="3377275"/>
            <a:ext cx="1020471" cy="972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Connecteur droit 2"/>
          <p:cNvCxnSpPr/>
          <p:nvPr/>
        </p:nvCxnSpPr>
        <p:spPr bwMode="auto">
          <a:xfrm>
            <a:off x="379845" y="4051225"/>
            <a:ext cx="2098830" cy="1788997"/>
          </a:xfrm>
          <a:prstGeom prst="line">
            <a:avLst/>
          </a:prstGeom>
          <a:ln w="25400">
            <a:solidFill>
              <a:schemeClr val="tx1"/>
            </a:solidFill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 bwMode="auto">
          <a:xfrm flipV="1">
            <a:off x="229296" y="4073191"/>
            <a:ext cx="1973334" cy="1642518"/>
          </a:xfrm>
          <a:prstGeom prst="line">
            <a:avLst/>
          </a:prstGeom>
          <a:ln w="25400">
            <a:solidFill>
              <a:schemeClr val="tx1"/>
            </a:solidFill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itre 1"/>
          <p:cNvSpPr txBox="1">
            <a:spLocks/>
          </p:cNvSpPr>
          <p:nvPr/>
        </p:nvSpPr>
        <p:spPr>
          <a:xfrm>
            <a:off x="899592" y="0"/>
            <a:ext cx="882047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fr-FR" sz="3200" dirty="0"/>
              <a:t>Dimensionnement des systèmes</a:t>
            </a:r>
          </a:p>
        </p:txBody>
      </p:sp>
      <p:sp>
        <p:nvSpPr>
          <p:cNvPr id="42" name="Titre 2"/>
          <p:cNvSpPr txBox="1">
            <a:spLocks/>
          </p:cNvSpPr>
          <p:nvPr/>
        </p:nvSpPr>
        <p:spPr>
          <a:xfrm>
            <a:off x="229296" y="574357"/>
            <a:ext cx="8945638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fr-FR" sz="2800" dirty="0">
                <a:solidFill>
                  <a:schemeClr val="tx1"/>
                </a:solidFill>
              </a:rPr>
              <a:t>Bilan</a:t>
            </a:r>
            <a:r>
              <a:rPr lang="fr-FR" sz="2800" b="1" u="sng" dirty="0">
                <a:solidFill>
                  <a:schemeClr val="tx1"/>
                </a:solidFill>
              </a:rPr>
              <a:t> </a:t>
            </a:r>
            <a:r>
              <a:rPr lang="fr-FR" sz="2800" b="1" u="sng" dirty="0" smtClean="0">
                <a:solidFill>
                  <a:schemeClr val="tx1"/>
                </a:solidFill>
              </a:rPr>
              <a:t>hydrique </a:t>
            </a:r>
            <a:r>
              <a:rPr lang="fr-FR" sz="2800" dirty="0">
                <a:solidFill>
                  <a:schemeClr val="tx1"/>
                </a:solidFill>
              </a:rPr>
              <a:t>(chaleur </a:t>
            </a:r>
            <a:r>
              <a:rPr lang="fr-FR" sz="2800" dirty="0" smtClean="0">
                <a:solidFill>
                  <a:schemeClr val="tx1"/>
                </a:solidFill>
              </a:rPr>
              <a:t>latente</a:t>
            </a:r>
            <a:r>
              <a:rPr lang="fr-FR" sz="2800" dirty="0">
                <a:solidFill>
                  <a:schemeClr val="tx1"/>
                </a:solidFill>
              </a:rPr>
              <a:t>) pour un système S :</a:t>
            </a:r>
            <a:endParaRPr lang="fr-F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16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 animBg="1"/>
      <p:bldP spid="4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12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>
                <a:effectLst/>
              </a:rPr>
              <a:t>Problématique des systèmes de petite climatisation dans le contexte de la démarche d’efficacité énergétique dans les bâtiments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4279404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 smtClean="0"/>
              <a:t>Brainstorming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276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Espace réservé du contenu 2"/>
          <p:cNvSpPr>
            <a:spLocks noGrp="1"/>
          </p:cNvSpPr>
          <p:nvPr>
            <p:ph idx="4294967295"/>
          </p:nvPr>
        </p:nvSpPr>
        <p:spPr>
          <a:xfrm>
            <a:off x="251520" y="1196752"/>
            <a:ext cx="8229600" cy="4389437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fr-FR" dirty="0" smtClean="0"/>
              <a:t>Point sensibles de la performance d’une installation </a:t>
            </a:r>
          </a:p>
          <a:p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/>
              <a:t>O</a:t>
            </a:r>
            <a:r>
              <a:rPr lang="fr-FR" dirty="0" smtClean="0"/>
              <a:t>ptimisation </a:t>
            </a:r>
            <a:r>
              <a:rPr lang="fr-FR" dirty="0"/>
              <a:t>des performances </a:t>
            </a:r>
            <a:r>
              <a:rPr lang="fr-FR" dirty="0" smtClean="0"/>
              <a:t> </a:t>
            </a:r>
            <a:endParaRPr lang="fr-FR" dirty="0"/>
          </a:p>
          <a:p>
            <a:pPr lvl="1">
              <a:buFont typeface="Courier New" pitchFamily="49" charset="0"/>
              <a:buChar char="o"/>
            </a:pPr>
            <a:r>
              <a:rPr lang="fr-FR" dirty="0" smtClean="0"/>
              <a:t>De l’enveloppe</a:t>
            </a:r>
          </a:p>
          <a:p>
            <a:pPr lvl="1">
              <a:buFont typeface="Courier New" pitchFamily="49" charset="0"/>
              <a:buChar char="o"/>
            </a:pPr>
            <a:r>
              <a:rPr lang="fr-FR" dirty="0"/>
              <a:t>D</a:t>
            </a:r>
            <a:r>
              <a:rPr lang="fr-FR" dirty="0" smtClean="0"/>
              <a:t>u système</a:t>
            </a:r>
          </a:p>
        </p:txBody>
      </p:sp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dirty="0" smtClean="0"/>
              <a:t>6. Brainstorming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64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12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>
                <a:effectLst/>
              </a:rPr>
              <a:t>Problématique des systèmes de petite climatisation dans le contexte de la démarche d’efficacité énergétique dans les bâtiments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4279404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 smtClean="0"/>
              <a:t>Evaluation et optimisation des performances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276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Espace réservé du contenu 7"/>
          <p:cNvSpPr>
            <a:spLocks noGrp="1"/>
          </p:cNvSpPr>
          <p:nvPr>
            <p:ph idx="4294967295"/>
          </p:nvPr>
        </p:nvSpPr>
        <p:spPr>
          <a:xfrm>
            <a:off x="1176" y="1268760"/>
            <a:ext cx="9144000" cy="580526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sz="2000" b="1" dirty="0" smtClean="0"/>
              <a:t>L’efficacité des systèmes de climatisation : EER / COP</a:t>
            </a:r>
          </a:p>
          <a:p>
            <a:pPr>
              <a:buFont typeface="Arial" pitchFamily="34" charset="0"/>
              <a:buChar char="•"/>
            </a:pPr>
            <a:r>
              <a:rPr lang="fr-FR" sz="2000" b="1" dirty="0" smtClean="0"/>
              <a:t>Attention aux approches diverses  !!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dirty="0" smtClean="0"/>
              <a:t>Définition suivant méthodes américaines : « Air-</a:t>
            </a:r>
            <a:r>
              <a:rPr lang="fr-FR" sz="1800" dirty="0" err="1" smtClean="0"/>
              <a:t>Conditioning</a:t>
            </a:r>
            <a:r>
              <a:rPr lang="fr-FR" sz="1800" dirty="0" smtClean="0"/>
              <a:t>, </a:t>
            </a:r>
            <a:r>
              <a:rPr lang="fr-FR" sz="1800" dirty="0" err="1" smtClean="0"/>
              <a:t>Heating</a:t>
            </a:r>
            <a:r>
              <a:rPr lang="fr-FR" sz="1800" dirty="0" smtClean="0"/>
              <a:t>, and </a:t>
            </a:r>
            <a:r>
              <a:rPr lang="fr-FR" sz="1800" dirty="0" err="1" smtClean="0"/>
              <a:t>Refrigeration</a:t>
            </a:r>
            <a:r>
              <a:rPr lang="fr-FR" sz="1800" dirty="0" smtClean="0"/>
              <a:t> Institute » (AHRI)</a:t>
            </a:r>
          </a:p>
          <a:p>
            <a:pPr lvl="2">
              <a:buFont typeface="Wingdings" pitchFamily="2" charset="2"/>
              <a:buChar char="§"/>
            </a:pPr>
            <a:r>
              <a:rPr lang="fr-FR" sz="1600" b="1" u="sng" dirty="0" smtClean="0"/>
              <a:t>L’EER </a:t>
            </a:r>
            <a:r>
              <a:rPr lang="fr-FR" sz="1600" dirty="0" smtClean="0"/>
              <a:t>(</a:t>
            </a:r>
            <a:r>
              <a:rPr lang="fr-FR" sz="1600" dirty="0" err="1" smtClean="0"/>
              <a:t>Energy</a:t>
            </a:r>
            <a:r>
              <a:rPr lang="fr-FR" sz="1600" dirty="0" smtClean="0"/>
              <a:t> 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Ratio) </a:t>
            </a:r>
          </a:p>
          <a:p>
            <a:pPr lvl="2">
              <a:buFont typeface="Wingdings 2" pitchFamily="18" charset="2"/>
              <a:buNone/>
            </a:pPr>
            <a:endParaRPr lang="fr-FR" sz="1600" dirty="0" smtClean="0"/>
          </a:p>
          <a:p>
            <a:pPr lvl="2">
              <a:buFont typeface="Wingdings 2" pitchFamily="18" charset="2"/>
              <a:buNone/>
            </a:pPr>
            <a:endParaRPr lang="fr-FR" sz="1600" dirty="0"/>
          </a:p>
          <a:p>
            <a:pPr lvl="2">
              <a:buFont typeface="Wingdings 2" pitchFamily="18" charset="2"/>
              <a:buNone/>
            </a:pPr>
            <a:endParaRPr lang="fr-FR" sz="1400" dirty="0" smtClean="0"/>
          </a:p>
          <a:p>
            <a:pPr lvl="2">
              <a:buFont typeface="Wingdings 2" pitchFamily="18" charset="2"/>
              <a:buNone/>
            </a:pPr>
            <a:r>
              <a:rPr lang="fr-FR" sz="1400" dirty="0" smtClean="0"/>
              <a:t> </a:t>
            </a:r>
            <a:r>
              <a:rPr lang="fr-FR" sz="1400" dirty="0"/>
              <a:t>Mesures faites </a:t>
            </a:r>
            <a:r>
              <a:rPr lang="fr-FR" sz="1400" dirty="0" smtClean="0"/>
              <a:t>à </a:t>
            </a:r>
            <a:r>
              <a:rPr lang="fr-FR" sz="1400" dirty="0"/>
              <a:t>charge pleine  et Conditions de fonctionnement </a:t>
            </a:r>
            <a:r>
              <a:rPr lang="fr-FR" sz="1400" dirty="0" smtClean="0"/>
              <a:t>stabilisées (Table  1)</a:t>
            </a:r>
          </a:p>
          <a:p>
            <a:pPr lvl="2">
              <a:buFont typeface="Wingdings" pitchFamily="2" charset="2"/>
              <a:buChar char="§"/>
            </a:pPr>
            <a:r>
              <a:rPr lang="fr-FR" sz="1600" b="1" u="sng" dirty="0" smtClean="0"/>
              <a:t>Le  COP  (Coefficient of performance)</a:t>
            </a:r>
            <a:endParaRPr lang="fr-FR" sz="1600" dirty="0" smtClean="0"/>
          </a:p>
          <a:p>
            <a:pPr lvl="3"/>
            <a:endParaRPr lang="fr-FR" sz="1400" dirty="0" smtClean="0"/>
          </a:p>
          <a:p>
            <a:pPr lvl="3"/>
            <a:endParaRPr lang="fr-FR" sz="1400" dirty="0"/>
          </a:p>
          <a:p>
            <a:pPr lvl="3"/>
            <a:endParaRPr lang="fr-FR" sz="1400" b="1" dirty="0" smtClean="0"/>
          </a:p>
          <a:p>
            <a:pPr lvl="3"/>
            <a:endParaRPr lang="fr-FR" sz="1400" b="1" dirty="0"/>
          </a:p>
          <a:p>
            <a:pPr marL="914400" lvl="3" indent="0">
              <a:buNone/>
            </a:pPr>
            <a:r>
              <a:rPr lang="fr-FR" sz="1400" b="1" dirty="0" smtClean="0"/>
              <a:t>D ’ou : </a:t>
            </a:r>
          </a:p>
          <a:p>
            <a:pPr lvl="3"/>
            <a:endParaRPr lang="fr-FR" sz="1400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061904"/>
              </p:ext>
            </p:extLst>
          </p:nvPr>
        </p:nvGraphicFramePr>
        <p:xfrm>
          <a:off x="1115616" y="3174401"/>
          <a:ext cx="3384376" cy="54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8" name="Équation" r:id="rId3" imgW="2247840" imgH="355320" progId="Equation.3">
                  <p:embed/>
                </p:oleObj>
              </mc:Choice>
              <mc:Fallback>
                <p:oleObj name="Équation" r:id="rId3" imgW="224784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3174401"/>
                        <a:ext cx="3384376" cy="54263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699323"/>
              </p:ext>
            </p:extLst>
          </p:nvPr>
        </p:nvGraphicFramePr>
        <p:xfrm>
          <a:off x="1848396" y="4941168"/>
          <a:ext cx="3879230" cy="506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9" name="Équation" r:id="rId5" imgW="2705040" imgH="355320" progId="Equation.3">
                  <p:embed/>
                </p:oleObj>
              </mc:Choice>
              <mc:Fallback>
                <p:oleObj name="Équation" r:id="rId5" imgW="270504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8396" y="4941168"/>
                        <a:ext cx="3879230" cy="50663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1835696" y="5949280"/>
            <a:ext cx="1512168" cy="30777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sz="1400" dirty="0"/>
              <a:t>EER = 3.413 COP</a:t>
            </a:r>
          </a:p>
        </p:txBody>
      </p:sp>
      <p:pic>
        <p:nvPicPr>
          <p:cNvPr id="141327" name="Picture 15" descr="http://www.powerknot.com/images/an-cop/tbl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96952"/>
            <a:ext cx="3835592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281906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Espace réservé du contenu 7"/>
          <p:cNvSpPr>
            <a:spLocks noGrp="1"/>
          </p:cNvSpPr>
          <p:nvPr>
            <p:ph idx="4294967295"/>
          </p:nvPr>
        </p:nvSpPr>
        <p:spPr>
          <a:xfrm>
            <a:off x="35600" y="1052736"/>
            <a:ext cx="9144000" cy="580526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sz="2000" b="1" dirty="0" smtClean="0"/>
              <a:t>L’efficacité des systèmes de climatisation : EER / COP</a:t>
            </a:r>
          </a:p>
          <a:p>
            <a:pPr>
              <a:buFont typeface="Arial" pitchFamily="34" charset="0"/>
              <a:buChar char="•"/>
            </a:pPr>
            <a:r>
              <a:rPr lang="fr-FR" sz="2000" b="1" dirty="0" smtClean="0"/>
              <a:t>Attention aux approches diverses  !!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dirty="0" smtClean="0"/>
              <a:t>Définition suivant méthodes américaines : « Air-</a:t>
            </a:r>
            <a:r>
              <a:rPr lang="fr-FR" sz="1800" dirty="0" err="1" smtClean="0"/>
              <a:t>Conditioning</a:t>
            </a:r>
            <a:r>
              <a:rPr lang="fr-FR" sz="1800" dirty="0" smtClean="0"/>
              <a:t>, </a:t>
            </a:r>
            <a:r>
              <a:rPr lang="fr-FR" sz="1800" dirty="0" err="1" smtClean="0"/>
              <a:t>Heating</a:t>
            </a:r>
            <a:r>
              <a:rPr lang="fr-FR" sz="1800" dirty="0" smtClean="0"/>
              <a:t>, and </a:t>
            </a:r>
            <a:r>
              <a:rPr lang="fr-FR" sz="1800" dirty="0" err="1" smtClean="0"/>
              <a:t>Refrigeration</a:t>
            </a:r>
            <a:r>
              <a:rPr lang="fr-FR" sz="1800" dirty="0" smtClean="0"/>
              <a:t> Institute » (AHRI)</a:t>
            </a:r>
          </a:p>
          <a:p>
            <a:pPr lvl="2">
              <a:buFont typeface="Wingdings" pitchFamily="2" charset="2"/>
              <a:buChar char="§"/>
            </a:pPr>
            <a:r>
              <a:rPr lang="fr-FR" sz="1600" b="1" u="sng" dirty="0" smtClean="0"/>
              <a:t>Le SEER </a:t>
            </a:r>
            <a:r>
              <a:rPr lang="fr-FR" sz="1600" dirty="0" smtClean="0"/>
              <a:t>(</a:t>
            </a:r>
            <a:r>
              <a:rPr lang="fr-FR" sz="1600" dirty="0" err="1"/>
              <a:t>Seasonal</a:t>
            </a:r>
            <a:r>
              <a:rPr lang="fr-FR" sz="1600" dirty="0"/>
              <a:t> </a:t>
            </a:r>
            <a:r>
              <a:rPr lang="fr-FR" sz="1600" dirty="0" err="1"/>
              <a:t>Energy</a:t>
            </a:r>
            <a:r>
              <a:rPr lang="fr-FR" sz="1600" dirty="0"/>
              <a:t> </a:t>
            </a:r>
            <a:r>
              <a:rPr lang="fr-FR" sz="1600" dirty="0" err="1"/>
              <a:t>Efficiency</a:t>
            </a:r>
            <a:r>
              <a:rPr lang="fr-FR" sz="1600" dirty="0"/>
              <a:t> Ratio) de l’AHRI </a:t>
            </a:r>
          </a:p>
          <a:p>
            <a:pPr lvl="1"/>
            <a:endParaRPr lang="fr-FR" sz="1800" dirty="0" smtClean="0"/>
          </a:p>
          <a:p>
            <a:pPr marL="365760" lvl="1" indent="0">
              <a:buNone/>
            </a:pPr>
            <a:r>
              <a:rPr lang="fr-FR" sz="1800" dirty="0" smtClean="0"/>
              <a:t>Evaluation par  </a:t>
            </a:r>
          </a:p>
          <a:p>
            <a:pPr lvl="1"/>
            <a:endParaRPr lang="fr-FR" sz="1100" dirty="0" smtClean="0"/>
          </a:p>
          <a:p>
            <a:pPr lvl="1">
              <a:buFont typeface="Wingdings" pitchFamily="2" charset="2"/>
              <a:buChar char="§"/>
            </a:pPr>
            <a:r>
              <a:rPr lang="fr-FR" sz="1800" dirty="0" smtClean="0"/>
              <a:t>À conditions </a:t>
            </a:r>
            <a:r>
              <a:rPr lang="fr-FR" sz="1800" dirty="0"/>
              <a:t>d’opération (Tint et </a:t>
            </a:r>
            <a:r>
              <a:rPr lang="fr-FR" sz="1800" dirty="0" err="1"/>
              <a:t>Text</a:t>
            </a:r>
            <a:r>
              <a:rPr lang="fr-FR" sz="1800" dirty="0"/>
              <a:t>) variables</a:t>
            </a:r>
          </a:p>
          <a:p>
            <a:pPr lvl="1">
              <a:buFont typeface="Wingdings" pitchFamily="2" charset="2"/>
              <a:buChar char="§"/>
            </a:pPr>
            <a:r>
              <a:rPr lang="fr-FR" sz="1800" dirty="0" smtClean="0"/>
              <a:t>Et fonctionnement </a:t>
            </a:r>
            <a:r>
              <a:rPr lang="fr-FR" sz="1800" dirty="0"/>
              <a:t>à charge </a:t>
            </a:r>
            <a:r>
              <a:rPr lang="fr-FR" sz="1800" dirty="0" smtClean="0"/>
              <a:t>partielle : taux de charge  variant de 0 à 100%.  </a:t>
            </a:r>
          </a:p>
          <a:p>
            <a:pPr marL="365760" lvl="1" indent="0">
              <a:buNone/>
            </a:pPr>
            <a:r>
              <a:rPr lang="fr-FR" sz="1800" dirty="0" smtClean="0"/>
              <a:t>Avec </a:t>
            </a:r>
          </a:p>
          <a:p>
            <a:pPr lvl="1"/>
            <a:endParaRPr lang="fr-FR" sz="1800" dirty="0"/>
          </a:p>
          <a:p>
            <a:pPr lvl="1"/>
            <a:endParaRPr lang="fr-FR" sz="1800" dirty="0" smtClean="0"/>
          </a:p>
          <a:p>
            <a:pPr marL="365760" lvl="1" indent="0">
              <a:buNone/>
            </a:pPr>
            <a:r>
              <a:rPr lang="fr-FR" sz="1800" dirty="0" smtClean="0"/>
              <a:t>Et : </a:t>
            </a:r>
            <a:endParaRPr lang="fr-FR" sz="1800" dirty="0"/>
          </a:p>
          <a:p>
            <a:pPr lvl="3"/>
            <a:endParaRPr lang="fr-FR" sz="1600" dirty="0" smtClean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475522"/>
              </p:ext>
            </p:extLst>
          </p:nvPr>
        </p:nvGraphicFramePr>
        <p:xfrm>
          <a:off x="2110800" y="3068960"/>
          <a:ext cx="4607021" cy="554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Équation" r:id="rId3" imgW="2933640" imgH="355320" progId="Equation.3">
                  <p:embed/>
                </p:oleObj>
              </mc:Choice>
              <mc:Fallback>
                <p:oleObj name="Équation" r:id="rId3" imgW="293364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0800" y="3068960"/>
                        <a:ext cx="4607021" cy="55480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123728" y="46063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SEER </a:t>
            </a:r>
            <a:r>
              <a:rPr lang="en-US" dirty="0"/>
              <a:t>= A.EER</a:t>
            </a:r>
            <a:r>
              <a:rPr lang="en-US" baseline="-25000" dirty="0"/>
              <a:t>100% </a:t>
            </a:r>
            <a:r>
              <a:rPr lang="en-US" dirty="0"/>
              <a:t>+ B.EER</a:t>
            </a:r>
            <a:r>
              <a:rPr lang="en-US" baseline="-25000" dirty="0"/>
              <a:t>75% </a:t>
            </a:r>
            <a:r>
              <a:rPr lang="en-US" dirty="0"/>
              <a:t>+ C.EER</a:t>
            </a:r>
            <a:r>
              <a:rPr lang="en-US" baseline="-25000" dirty="0"/>
              <a:t>50% </a:t>
            </a:r>
            <a:r>
              <a:rPr lang="en-US" dirty="0"/>
              <a:t>+ D.EER</a:t>
            </a:r>
            <a:r>
              <a:rPr lang="en-US" baseline="-25000" dirty="0"/>
              <a:t>25% 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346189"/>
              </p:ext>
            </p:extLst>
          </p:nvPr>
        </p:nvGraphicFramePr>
        <p:xfrm>
          <a:off x="3131840" y="4975721"/>
          <a:ext cx="2520280" cy="14596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736"/>
                <a:gridCol w="795980"/>
                <a:gridCol w="541033"/>
                <a:gridCol w="643531"/>
              </a:tblGrid>
              <a:tr h="253479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/>
                      </a:r>
                      <a:br>
                        <a:rPr lang="fr-FR" sz="1200" dirty="0">
                          <a:effectLst/>
                        </a:rPr>
                      </a:br>
                      <a:endParaRPr lang="fr-F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>SEER (AHRI)</a:t>
                      </a:r>
                      <a:endParaRPr lang="fr-F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11455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PLR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Text (°C)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Coefficients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1145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100%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35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A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1%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145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75%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26,7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B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42%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145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50%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18,3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C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45%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145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25%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>12,8</a:t>
                      </a:r>
                      <a:endParaRPr lang="fr-F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D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>12%</a:t>
                      </a:r>
                      <a:endParaRPr lang="fr-F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288136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Espace réservé du contenu 7"/>
          <p:cNvSpPr>
            <a:spLocks noGrp="1"/>
          </p:cNvSpPr>
          <p:nvPr>
            <p:ph idx="4294967295"/>
          </p:nvPr>
        </p:nvSpPr>
        <p:spPr>
          <a:xfrm>
            <a:off x="107504" y="1196752"/>
            <a:ext cx="9144000" cy="551723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sz="2000" b="1" dirty="0" smtClean="0"/>
              <a:t>L’efficacité des systèmes de climatisation : EER / COP</a:t>
            </a:r>
          </a:p>
          <a:p>
            <a:pPr>
              <a:buFont typeface="Arial" pitchFamily="34" charset="0"/>
              <a:buChar char="•"/>
            </a:pPr>
            <a:r>
              <a:rPr lang="fr-FR" sz="2000" b="1" dirty="0" smtClean="0"/>
              <a:t>Attention aux approches diverses  !!</a:t>
            </a:r>
          </a:p>
          <a:p>
            <a:pPr>
              <a:buFont typeface="Courier New" pitchFamily="49" charset="0"/>
              <a:buChar char="o"/>
            </a:pPr>
            <a:r>
              <a:rPr lang="fr-FR" sz="1800" dirty="0" smtClean="0"/>
              <a:t>Méthode européenne : Norme </a:t>
            </a:r>
            <a:r>
              <a:rPr lang="fr-FR" dirty="0" smtClean="0"/>
              <a:t>EN 14511:2004</a:t>
            </a:r>
            <a:r>
              <a:rPr lang="fr-FR" sz="1400" dirty="0" smtClean="0"/>
              <a:t>: </a:t>
            </a:r>
          </a:p>
          <a:p>
            <a:pPr lvl="1">
              <a:buFont typeface="Wingdings" pitchFamily="2" charset="2"/>
              <a:buChar char="§"/>
            </a:pPr>
            <a:r>
              <a:rPr lang="fr-FR" sz="1600" b="1" u="sng" dirty="0" smtClean="0"/>
              <a:t>L’EER </a:t>
            </a:r>
            <a:r>
              <a:rPr lang="fr-FR" sz="1600" dirty="0" smtClean="0"/>
              <a:t>(</a:t>
            </a:r>
            <a:r>
              <a:rPr lang="fr-FR" sz="1600" dirty="0" err="1" smtClean="0"/>
              <a:t>Energy</a:t>
            </a:r>
            <a:r>
              <a:rPr lang="fr-FR" sz="1600" dirty="0" smtClean="0"/>
              <a:t> 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Ratio) </a:t>
            </a:r>
          </a:p>
          <a:p>
            <a:pPr lvl="2">
              <a:buFont typeface="Wingdings 2" pitchFamily="18" charset="2"/>
              <a:buNone/>
            </a:pPr>
            <a:endParaRPr lang="fr-FR" sz="1600" dirty="0" smtClean="0"/>
          </a:p>
          <a:p>
            <a:pPr lvl="2">
              <a:buFont typeface="Wingdings 2" pitchFamily="18" charset="2"/>
              <a:buNone/>
            </a:pPr>
            <a:endParaRPr lang="fr-FR" sz="1600" dirty="0" smtClean="0"/>
          </a:p>
          <a:p>
            <a:pPr lvl="2">
              <a:buFont typeface="Wingdings 2" pitchFamily="18" charset="2"/>
              <a:buNone/>
            </a:pPr>
            <a:endParaRPr lang="fr-FR" sz="1600" dirty="0" smtClean="0"/>
          </a:p>
          <a:p>
            <a:pPr lvl="2">
              <a:buFont typeface="Wingdings 2" pitchFamily="18" charset="2"/>
              <a:buNone/>
            </a:pPr>
            <a:endParaRPr lang="fr-FR" sz="1600" dirty="0" smtClean="0"/>
          </a:p>
          <a:p>
            <a:pPr lvl="2">
              <a:buFont typeface="Wingdings 2" pitchFamily="18" charset="2"/>
              <a:buNone/>
            </a:pPr>
            <a:r>
              <a:rPr lang="fr-FR" sz="1400" dirty="0"/>
              <a:t> Mesures faites </a:t>
            </a:r>
            <a:r>
              <a:rPr lang="fr-FR" sz="1400" dirty="0" smtClean="0"/>
              <a:t>à </a:t>
            </a:r>
            <a:r>
              <a:rPr lang="fr-FR" sz="1400" dirty="0"/>
              <a:t>charge pleine  et Conditions de fonctionnement </a:t>
            </a:r>
            <a:r>
              <a:rPr lang="fr-FR" sz="1400" dirty="0" smtClean="0"/>
              <a:t>stabilisées (T</a:t>
            </a:r>
            <a:r>
              <a:rPr lang="fr-FR" sz="1400" baseline="-25000" dirty="0" smtClean="0"/>
              <a:t>int</a:t>
            </a:r>
            <a:r>
              <a:rPr lang="fr-FR" sz="1400" dirty="0" smtClean="0"/>
              <a:t> = 26°C et </a:t>
            </a:r>
            <a:r>
              <a:rPr lang="fr-FR" sz="1400" dirty="0" err="1" smtClean="0"/>
              <a:t>T</a:t>
            </a:r>
            <a:r>
              <a:rPr lang="fr-FR" sz="1400" baseline="-25000" dirty="0" err="1" smtClean="0"/>
              <a:t>ext</a:t>
            </a:r>
            <a:r>
              <a:rPr lang="fr-FR" sz="1400" dirty="0" smtClean="0"/>
              <a:t>=35°C)</a:t>
            </a:r>
          </a:p>
          <a:p>
            <a:pPr lvl="2">
              <a:buFont typeface="Wingdings" pitchFamily="2" charset="2"/>
              <a:buChar char="§"/>
            </a:pPr>
            <a:r>
              <a:rPr lang="fr-FR" sz="1600" b="1" u="sng" dirty="0" smtClean="0"/>
              <a:t>Le </a:t>
            </a:r>
            <a:r>
              <a:rPr lang="fr-FR" sz="1600" b="1" u="sng" dirty="0"/>
              <a:t> </a:t>
            </a:r>
            <a:r>
              <a:rPr lang="fr-FR" sz="1600" b="1" u="sng" dirty="0" smtClean="0"/>
              <a:t>COP  (Coefficient of performance)</a:t>
            </a:r>
            <a:endParaRPr lang="fr-FR" sz="1600" dirty="0" smtClean="0"/>
          </a:p>
          <a:p>
            <a:pPr marL="914400" lvl="3" indent="0">
              <a:buNone/>
            </a:pPr>
            <a:endParaRPr lang="fr-FR" sz="1400" dirty="0" smtClean="0"/>
          </a:p>
          <a:p>
            <a:pPr marL="914400" lvl="3" indent="0">
              <a:buNone/>
            </a:pPr>
            <a:endParaRPr lang="fr-FR" sz="1400" dirty="0" smtClean="0"/>
          </a:p>
          <a:p>
            <a:pPr marL="914400" lvl="3" indent="0">
              <a:buNone/>
            </a:pPr>
            <a:endParaRPr lang="fr-FR" sz="1400" dirty="0"/>
          </a:p>
          <a:p>
            <a:pPr lvl="3"/>
            <a:endParaRPr lang="fr-FR" sz="1400" dirty="0"/>
          </a:p>
          <a:p>
            <a:pPr lvl="3"/>
            <a:endParaRPr lang="fr-FR" sz="1400" dirty="0" smtClean="0"/>
          </a:p>
          <a:p>
            <a:pPr lvl="3"/>
            <a:endParaRPr lang="fr-FR" sz="1400" dirty="0" smtClean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4230705"/>
              </p:ext>
            </p:extLst>
          </p:nvPr>
        </p:nvGraphicFramePr>
        <p:xfrm>
          <a:off x="2411760" y="2996952"/>
          <a:ext cx="38020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4" name="Équation" r:id="rId3" imgW="2247840" imgH="355320" progId="Equation.3">
                  <p:embed/>
                </p:oleObj>
              </mc:Choice>
              <mc:Fallback>
                <p:oleObj name="Équation" r:id="rId3" imgW="224784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996952"/>
                        <a:ext cx="3802063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217194"/>
              </p:ext>
            </p:extLst>
          </p:nvPr>
        </p:nvGraphicFramePr>
        <p:xfrm>
          <a:off x="2267744" y="5085184"/>
          <a:ext cx="49593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5" name="Équation" r:id="rId5" imgW="2705040" imgH="355320" progId="Equation.3">
                  <p:embed/>
                </p:oleObj>
              </mc:Choice>
              <mc:Fallback>
                <p:oleObj name="Équation" r:id="rId5" imgW="270504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5085184"/>
                        <a:ext cx="4959350" cy="647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238717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Espace réservé du contenu 7"/>
          <p:cNvSpPr>
            <a:spLocks noGrp="1"/>
          </p:cNvSpPr>
          <p:nvPr>
            <p:ph idx="4294967295"/>
          </p:nvPr>
        </p:nvSpPr>
        <p:spPr>
          <a:xfrm>
            <a:off x="107504" y="1196752"/>
            <a:ext cx="9144000" cy="551723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sz="2000" b="1" dirty="0" smtClean="0"/>
              <a:t>L’efficacité des systèmes de climatisation : EER / COP</a:t>
            </a:r>
          </a:p>
          <a:p>
            <a:r>
              <a:rPr lang="fr-FR" sz="2000" b="1" dirty="0" smtClean="0"/>
              <a:t>Attention aux approches diverses  !!</a:t>
            </a:r>
          </a:p>
          <a:p>
            <a:r>
              <a:rPr lang="fr-FR" sz="1800" dirty="0" smtClean="0"/>
              <a:t>Méthode européenne : Norme </a:t>
            </a:r>
            <a:r>
              <a:rPr lang="fr-FR" dirty="0" smtClean="0"/>
              <a:t>EN 14511:2004</a:t>
            </a:r>
            <a:r>
              <a:rPr lang="fr-FR" sz="1400" dirty="0" smtClean="0"/>
              <a:t>: </a:t>
            </a:r>
          </a:p>
          <a:p>
            <a:pPr marL="914400" lvl="3" indent="0">
              <a:buNone/>
            </a:pPr>
            <a:endParaRPr lang="fr-FR" sz="1600" dirty="0" smtClean="0"/>
          </a:p>
          <a:p>
            <a:pPr marL="914400" lvl="3" indent="0">
              <a:buNone/>
            </a:pPr>
            <a:r>
              <a:rPr lang="fr-FR" b="1" u="sng" dirty="0" smtClean="0"/>
              <a:t>L’ESEER  </a:t>
            </a:r>
            <a:r>
              <a:rPr lang="fr-FR" dirty="0" smtClean="0"/>
              <a:t>(</a:t>
            </a:r>
            <a:r>
              <a:rPr lang="fr-FR" dirty="0" err="1" smtClean="0"/>
              <a:t>European</a:t>
            </a:r>
            <a:r>
              <a:rPr lang="fr-FR" dirty="0" smtClean="0"/>
              <a:t> </a:t>
            </a:r>
            <a:r>
              <a:rPr lang="fr-FR" dirty="0" err="1"/>
              <a:t>Seasonal</a:t>
            </a:r>
            <a:r>
              <a:rPr lang="fr-FR" dirty="0"/>
              <a:t> </a:t>
            </a:r>
            <a:r>
              <a:rPr lang="fr-FR" dirty="0" err="1"/>
              <a:t>Energy</a:t>
            </a:r>
            <a:r>
              <a:rPr lang="fr-FR" dirty="0"/>
              <a:t> </a:t>
            </a:r>
            <a:r>
              <a:rPr lang="fr-FR" dirty="0" err="1"/>
              <a:t>Efficiency</a:t>
            </a:r>
            <a:r>
              <a:rPr lang="fr-FR" dirty="0"/>
              <a:t> Ratio) </a:t>
            </a:r>
          </a:p>
          <a:p>
            <a:pPr marL="914400" lvl="3" indent="0">
              <a:buNone/>
            </a:pPr>
            <a:r>
              <a:rPr lang="fr-FR" sz="1600" dirty="0" smtClean="0"/>
              <a:t>Idem SEER mais avec des conditions et </a:t>
            </a:r>
            <a:r>
              <a:rPr lang="fr-FR" sz="1600" u="sng" dirty="0" smtClean="0"/>
              <a:t>des unités </a:t>
            </a:r>
            <a:r>
              <a:rPr lang="fr-FR" sz="1600" dirty="0" smtClean="0"/>
              <a:t>Européennes</a:t>
            </a:r>
          </a:p>
          <a:p>
            <a:pPr lvl="3"/>
            <a:endParaRPr lang="fr-FR" sz="1400" dirty="0"/>
          </a:p>
          <a:p>
            <a:pPr lvl="3"/>
            <a:endParaRPr lang="fr-FR" sz="1400" dirty="0" smtClean="0"/>
          </a:p>
          <a:p>
            <a:pPr lvl="3"/>
            <a:endParaRPr lang="fr-FR" sz="1400" dirty="0" smtClean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466108"/>
              </p:ext>
            </p:extLst>
          </p:nvPr>
        </p:nvGraphicFramePr>
        <p:xfrm>
          <a:off x="1907704" y="4149080"/>
          <a:ext cx="4194810" cy="1609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8320"/>
                <a:gridCol w="556895"/>
                <a:gridCol w="577215"/>
                <a:gridCol w="593725"/>
                <a:gridCol w="779145"/>
                <a:gridCol w="529590"/>
                <a:gridCol w="62992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/>
                      </a:r>
                      <a:br>
                        <a:rPr lang="fr-FR" sz="1200" dirty="0">
                          <a:effectLst/>
                        </a:rPr>
                      </a:br>
                      <a:endParaRPr lang="fr-F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ESEER (Eurovent)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SEER (AHRI)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PLR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Text (°C)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Coefficients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 err="1">
                          <a:effectLst/>
                        </a:rPr>
                        <a:t>Text</a:t>
                      </a:r>
                      <a:r>
                        <a:rPr lang="fr-FR" sz="1200" dirty="0">
                          <a:effectLst/>
                        </a:rPr>
                        <a:t> (°C)</a:t>
                      </a:r>
                      <a:endParaRPr lang="fr-F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Coefficients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100%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35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A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3%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35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A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1%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75%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30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B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33%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26,7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B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42%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50%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25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C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41%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18,3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C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45%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25%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19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D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23%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12,8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D</a:t>
                      </a:r>
                      <a:endParaRPr lang="fr-F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>12%</a:t>
                      </a:r>
                      <a:endParaRPr lang="fr-F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547664" y="3419708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SEER </a:t>
            </a:r>
            <a:r>
              <a:rPr lang="en-US" dirty="0"/>
              <a:t>= A.EER</a:t>
            </a:r>
            <a:r>
              <a:rPr lang="en-US" baseline="-25000" dirty="0"/>
              <a:t>100% </a:t>
            </a:r>
            <a:r>
              <a:rPr lang="en-US" dirty="0"/>
              <a:t>+ B.EER</a:t>
            </a:r>
            <a:r>
              <a:rPr lang="en-US" baseline="-25000" dirty="0"/>
              <a:t>75% </a:t>
            </a:r>
            <a:r>
              <a:rPr lang="en-US" dirty="0"/>
              <a:t>+ C.EER</a:t>
            </a:r>
            <a:r>
              <a:rPr lang="en-US" baseline="-25000" dirty="0"/>
              <a:t>50% </a:t>
            </a:r>
            <a:r>
              <a:rPr lang="en-US" dirty="0"/>
              <a:t>+ D.EER</a:t>
            </a:r>
            <a:r>
              <a:rPr lang="en-US" baseline="-25000" dirty="0"/>
              <a:t>25% </a:t>
            </a:r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275389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Espace réservé du contenu 7"/>
          <p:cNvSpPr>
            <a:spLocks noGrp="1"/>
          </p:cNvSpPr>
          <p:nvPr>
            <p:ph idx="4294967295"/>
          </p:nvPr>
        </p:nvSpPr>
        <p:spPr>
          <a:xfrm>
            <a:off x="251520" y="1331707"/>
            <a:ext cx="9144000" cy="551723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b="1" dirty="0" smtClean="0"/>
              <a:t>Méthodes d’évaluation EUROVENT</a:t>
            </a:r>
          </a:p>
          <a:p>
            <a:r>
              <a:rPr lang="fr-FR" b="1" dirty="0" smtClean="0"/>
              <a:t> </a:t>
            </a:r>
            <a:r>
              <a:rPr lang="fr-FR" b="1" dirty="0" err="1" smtClean="0"/>
              <a:t>E</a:t>
            </a:r>
            <a:r>
              <a:rPr lang="fr-FR" sz="1800" b="1" dirty="0" err="1" smtClean="0"/>
              <a:t>urovent</a:t>
            </a:r>
            <a:r>
              <a:rPr lang="fr-FR" sz="1800" b="1" dirty="0" smtClean="0"/>
              <a:t> </a:t>
            </a:r>
            <a:r>
              <a:rPr lang="fr-FR" sz="1800" b="1" dirty="0"/>
              <a:t>Certification</a:t>
            </a:r>
            <a:r>
              <a:rPr lang="fr-FR" sz="1800" dirty="0"/>
              <a:t> certifie les performances de produits de climatisation et de réfrigération, en accord avec les normes européennes et internationales</a:t>
            </a:r>
            <a:r>
              <a:rPr lang="fr-FR" sz="1800" dirty="0" smtClean="0"/>
              <a:t>.</a:t>
            </a:r>
          </a:p>
          <a:p>
            <a:r>
              <a:rPr lang="fr-FR" sz="1800" dirty="0" smtClean="0"/>
              <a:t>Suivant norme EN 14511</a:t>
            </a:r>
          </a:p>
          <a:p>
            <a:pPr lvl="1"/>
            <a:r>
              <a:rPr lang="fr-FR" sz="1600" dirty="0" smtClean="0"/>
              <a:t>Extrait de certification : modèle réversible</a:t>
            </a:r>
            <a:endParaRPr lang="fr-FR" sz="1600" dirty="0"/>
          </a:p>
          <a:p>
            <a:endParaRPr lang="fr-FR" sz="1800" dirty="0" smtClean="0"/>
          </a:p>
          <a:p>
            <a:endParaRPr lang="fr-FR" sz="1800" dirty="0"/>
          </a:p>
          <a:p>
            <a:endParaRPr lang="fr-FR" sz="1800" dirty="0" smtClean="0"/>
          </a:p>
          <a:p>
            <a:endParaRPr lang="fr-FR" sz="1800" dirty="0"/>
          </a:p>
          <a:p>
            <a:endParaRPr lang="fr-FR" sz="1800" dirty="0" smtClean="0"/>
          </a:p>
          <a:p>
            <a:pPr marL="45720" indent="0">
              <a:buNone/>
            </a:pPr>
            <a:endParaRPr lang="fr-FR" sz="1600" dirty="0" smtClean="0"/>
          </a:p>
        </p:txBody>
      </p:sp>
      <p:pic>
        <p:nvPicPr>
          <p:cNvPr id="12493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80728"/>
            <a:ext cx="864096" cy="842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4938" name="Picture 10" descr="http://www.eurovent-certification.com/pics/blank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379571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1" name="Picture 13" descr="http://www.eurovent-certification.com/pics/tableau/fleche_bleu_h.gif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2" name="Picture 14" descr="http://www.eurovent-certification.com/pics/tableau/fleche_bleu_h.gif">
            <a:hlinkClick r:id="rId6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3" name="Picture 15" descr="http://www.eurovent-certification.com/pics/tableau/fleche_bleu_h.gif">
            <a:hlinkClick r:id="rId7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4" name="Picture 16" descr="http://www.eurovent-certification.com/pics/tableau/fleche_bleu_h.gif">
            <a:hlinkClick r:id="rId8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5" name="Picture 17" descr="http://www.eurovent-certification.com/pics/tableau/fleche_bleu_h.gif">
            <a:hlinkClick r:id="rId9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6" name="Picture 18" descr="http://www.eurovent-certification.com/pics/tableau/fleche_bleu_h.gif">
            <a:hlinkClick r:id="rId10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7" name="Picture 19" descr="http://www.eurovent-certification.com/pics/tableau/fleche_bleu_h.gif">
            <a:hlinkClick r:id="rId11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8" name="Picture 20" descr="http://www.eurovent-certification.com/pics/tableau/fleche_bleu_h.gif">
            <a:hlinkClick r:id="rId12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9" name="Picture 21" descr="http://www.eurovent-certification.com/pics/tableau/fleche_bleu_h.gif">
            <a:hlinkClick r:id="rId13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50" name="Picture 22" descr="http://www.eurovent-certification.com/pics/tableau/fleche_bleu_h.gif">
            <a:hlinkClick r:id="rId1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51" name="Picture 23" descr="http://www.eurovent-certification.com/pics/tableau/fleche_bleu_h.gif">
            <a:hlinkClick r:id="rId15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52" name="Picture 24" descr="http://www.eurovent-certification.com/pics/tableau/fleche_bleu_h.gif">
            <a:hlinkClick r:id="rId16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53" name="Picture 25" descr="http://www.eurovent-certification.com/pics/tableau/fleche_bleu_h.gif">
            <a:hlinkClick r:id="rId17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54" name="Picture 26" descr="http://www.eurovent-certification.com/pics/tableau/fleche_bleu_h.gif">
            <a:hlinkClick r:id="rId18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55" name="Picture 27" descr="http://www.eurovent-certification.com/pics/tableau/fleche_bleu_h.gif">
            <a:hlinkClick r:id="rId19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56" name="Picture 28" descr="http://www.eurovent-certification.com/pics/tableau/fleche_bleu_h.gif">
            <a:hlinkClick r:id="rId20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57" name="Picture 29" descr="http://www.eurovent-certification.com/pics/tableau/fleche_bleu_h.gif">
            <a:hlinkClick r:id="rId21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0" name="Picture 12" descr="http://www.eurovent-certification.com/pics/tableau/fleche_bleu_h.gif">
            <a:hlinkClick r:id="rId22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414588"/>
            <a:ext cx="66675" cy="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16" y="2489892"/>
            <a:ext cx="7973665" cy="192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16" y="4581128"/>
            <a:ext cx="8045673" cy="1911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84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Espace réservé du contenu 7"/>
          <p:cNvSpPr>
            <a:spLocks noGrp="1"/>
          </p:cNvSpPr>
          <p:nvPr>
            <p:ph idx="4294967295"/>
          </p:nvPr>
        </p:nvSpPr>
        <p:spPr>
          <a:xfrm>
            <a:off x="107504" y="1196752"/>
            <a:ext cx="9144000" cy="551723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sz="2000" b="1" dirty="0" smtClean="0"/>
              <a:t>L’efficacité des systèmes de climatisation</a:t>
            </a:r>
          </a:p>
          <a:p>
            <a:pPr>
              <a:buFont typeface="Wingdings 2" pitchFamily="18" charset="2"/>
              <a:buNone/>
            </a:pPr>
            <a:endParaRPr lang="fr-FR" sz="2000" b="1" dirty="0" smtClean="0"/>
          </a:p>
        </p:txBody>
      </p:sp>
      <p:pic>
        <p:nvPicPr>
          <p:cNvPr id="141314" name="Picture 2" descr="Airedale Technical D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12833"/>
            <a:ext cx="6234554" cy="335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23863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Espace réservé du contenu 7"/>
          <p:cNvSpPr>
            <a:spLocks noGrp="1"/>
          </p:cNvSpPr>
          <p:nvPr>
            <p:ph idx="4294967295"/>
          </p:nvPr>
        </p:nvSpPr>
        <p:spPr>
          <a:xfrm>
            <a:off x="107504" y="1196752"/>
            <a:ext cx="9144000" cy="551723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sz="2000" b="1" dirty="0" smtClean="0"/>
              <a:t>L’efficacité des systèmes de climatisation</a:t>
            </a:r>
          </a:p>
          <a:p>
            <a:pPr>
              <a:buFont typeface="Wingdings 2" pitchFamily="18" charset="2"/>
              <a:buNone/>
            </a:pPr>
            <a:endParaRPr lang="fr-FR" sz="2000" b="1" dirty="0" smtClean="0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81" y="1988840"/>
            <a:ext cx="8266533" cy="4637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169299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Espace réservé du contenu 2"/>
          <p:cNvSpPr>
            <a:spLocks noGrp="1"/>
          </p:cNvSpPr>
          <p:nvPr>
            <p:ph idx="4294967295"/>
          </p:nvPr>
        </p:nvSpPr>
        <p:spPr>
          <a:xfrm>
            <a:off x="179512" y="2132856"/>
            <a:ext cx="9144000" cy="4532312"/>
          </a:xfrm>
          <a:prstGeom prst="rect">
            <a:avLst/>
          </a:prstGeo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fr-FR" dirty="0" smtClean="0"/>
              <a:t>Optimisation des performances</a:t>
            </a:r>
          </a:p>
          <a:p>
            <a:r>
              <a:rPr lang="fr-FR" sz="2800" dirty="0" smtClean="0"/>
              <a:t>Limiter l’écart entre Tf et Tc:</a:t>
            </a:r>
          </a:p>
          <a:p>
            <a:pPr lvl="1"/>
            <a:r>
              <a:rPr lang="fr-FR" dirty="0" smtClean="0"/>
              <a:t>Conditions climatiques d’opération</a:t>
            </a:r>
          </a:p>
          <a:p>
            <a:pPr lvl="1"/>
            <a:r>
              <a:rPr lang="fr-FR" dirty="0" smtClean="0"/>
              <a:t>Coefficient d’échange sur les batteries</a:t>
            </a:r>
          </a:p>
          <a:p>
            <a:pPr lvl="2"/>
            <a:r>
              <a:rPr lang="fr-FR" sz="1800" dirty="0" smtClean="0"/>
              <a:t>Encrassement, corrosion</a:t>
            </a:r>
          </a:p>
          <a:p>
            <a:pPr lvl="2"/>
            <a:r>
              <a:rPr lang="fr-FR" sz="1800" dirty="0" smtClean="0"/>
              <a:t>Vitesse d’air (?)</a:t>
            </a:r>
          </a:p>
          <a:p>
            <a:pPr lvl="1"/>
            <a:r>
              <a:rPr lang="fr-FR" sz="2000" dirty="0" smtClean="0"/>
              <a:t>Pertes de charge (pression) dans les conduites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311524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Espace réservé du contenu 2"/>
          <p:cNvSpPr>
            <a:spLocks noGrp="1"/>
          </p:cNvSpPr>
          <p:nvPr>
            <p:ph idx="4294967295"/>
          </p:nvPr>
        </p:nvSpPr>
        <p:spPr bwMode="auto">
          <a:xfrm>
            <a:off x="251520" y="1268760"/>
            <a:ext cx="9167813" cy="536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2400" b="1" dirty="0" smtClean="0">
                <a:latin typeface="Arial" pitchFamily="34" charset="0"/>
                <a:ea typeface="ＭＳ Ｐゴシック" pitchFamily="34" charset="-128"/>
              </a:rPr>
              <a:t>Aspect pratique :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2400" dirty="0" smtClean="0">
                <a:latin typeface="Arial" pitchFamily="34" charset="0"/>
                <a:ea typeface="ＭＳ Ｐゴシック" pitchFamily="34" charset="-128"/>
              </a:rPr>
              <a:t>Trois problématiques essentielles : </a:t>
            </a:r>
          </a:p>
          <a:p>
            <a:pPr>
              <a:lnSpc>
                <a:spcPct val="80000"/>
              </a:lnSpc>
            </a:pPr>
            <a:r>
              <a:rPr lang="fr-FR" sz="2400" dirty="0" smtClean="0">
                <a:latin typeface="Arial" pitchFamily="34" charset="0"/>
                <a:ea typeface="ＭＳ Ｐゴシック" pitchFamily="34" charset="-128"/>
              </a:rPr>
              <a:t>La sélection </a:t>
            </a:r>
          </a:p>
          <a:p>
            <a:pPr>
              <a:lnSpc>
                <a:spcPct val="80000"/>
              </a:lnSpc>
            </a:pPr>
            <a:r>
              <a:rPr lang="fr-FR" sz="2400" dirty="0" smtClean="0">
                <a:latin typeface="Arial" pitchFamily="34" charset="0"/>
                <a:ea typeface="ＭＳ Ｐゴシック" pitchFamily="34" charset="-128"/>
              </a:rPr>
              <a:t>La mise en œuvre </a:t>
            </a:r>
          </a:p>
          <a:p>
            <a:pPr>
              <a:lnSpc>
                <a:spcPct val="80000"/>
              </a:lnSpc>
            </a:pPr>
            <a:r>
              <a:rPr lang="fr-FR" sz="2400" dirty="0" smtClean="0">
                <a:latin typeface="Arial" pitchFamily="34" charset="0"/>
                <a:ea typeface="ＭＳ Ｐゴシック" pitchFamily="34" charset="-128"/>
              </a:rPr>
              <a:t>La maintenance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fr-FR" sz="2400" dirty="0" smtClean="0">
              <a:latin typeface="Arial" pitchFamily="34" charset="0"/>
              <a:ea typeface="ＭＳ Ｐゴシック" pitchFamily="34" charset="-128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2400" b="1" dirty="0" smtClean="0">
                <a:latin typeface="Arial" pitchFamily="34" charset="0"/>
                <a:ea typeface="ＭＳ Ｐゴシック" pitchFamily="34" charset="-128"/>
              </a:rPr>
              <a:t>Maintenance des installations : </a:t>
            </a:r>
          </a:p>
          <a:p>
            <a:pPr>
              <a:lnSpc>
                <a:spcPct val="80000"/>
              </a:lnSpc>
            </a:pPr>
            <a:r>
              <a:rPr lang="fr-FR" sz="2400" dirty="0" smtClean="0">
                <a:latin typeface="Arial" pitchFamily="34" charset="0"/>
                <a:ea typeface="ＭＳ Ｐゴシック" pitchFamily="34" charset="-128"/>
              </a:rPr>
              <a:t>Encrassement des unités intérieure et extérieure : visualisation de la dégradation par le givrage</a:t>
            </a:r>
          </a:p>
          <a:p>
            <a:pPr>
              <a:lnSpc>
                <a:spcPct val="80000"/>
              </a:lnSpc>
            </a:pPr>
            <a:r>
              <a:rPr lang="fr-FR" sz="2400" dirty="0" smtClean="0">
                <a:latin typeface="Arial" pitchFamily="34" charset="0"/>
                <a:ea typeface="ＭＳ Ｐゴシック" pitchFamily="34" charset="-128"/>
              </a:rPr>
              <a:t>Corrosion des parties extérieures : jusqu’à 20% de chute d’efficacité.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endParaRPr lang="fr-FR" sz="3000" dirty="0" smtClean="0"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69988" name="Picture 5" descr="C:\Users\lucas\Desktop\P1010515  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013176"/>
            <a:ext cx="2846388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6120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Espace réservé du contenu 2"/>
          <p:cNvSpPr>
            <a:spLocks noGrp="1"/>
          </p:cNvSpPr>
          <p:nvPr>
            <p:ph idx="4294967295"/>
          </p:nvPr>
        </p:nvSpPr>
        <p:spPr bwMode="auto">
          <a:xfrm>
            <a:off x="-57150" y="1268413"/>
            <a:ext cx="9167813" cy="536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2400" b="1" dirty="0" smtClean="0">
                <a:latin typeface="Arial" pitchFamily="34" charset="0"/>
                <a:ea typeface="ＭＳ Ｐゴシック" pitchFamily="34" charset="-128"/>
              </a:rPr>
              <a:t>Sélection du matériel: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2400" dirty="0" smtClean="0">
                <a:latin typeface="Arial" pitchFamily="34" charset="0"/>
                <a:ea typeface="ＭＳ Ｐゴシック" pitchFamily="34" charset="-128"/>
              </a:rPr>
              <a:t>Performances acoustiques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fr-FR" sz="1600" dirty="0" smtClean="0">
              <a:latin typeface="Arial" pitchFamily="34" charset="0"/>
              <a:ea typeface="ＭＳ Ｐゴシック" pitchFamily="34" charset="-128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1600" dirty="0" smtClean="0">
                <a:latin typeface="Arial" pitchFamily="34" charset="0"/>
                <a:ea typeface="ＭＳ Ｐゴシック" pitchFamily="34" charset="-128"/>
              </a:rPr>
              <a:t>Sélectionner des équipements &lt; 55dB pour les unités intérieures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fr-FR" sz="1600" dirty="0" smtClean="0">
              <a:latin typeface="Arial" pitchFamily="34" charset="0"/>
              <a:ea typeface="ＭＳ Ｐゴシック" pitchFamily="34" charset="-128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1600" dirty="0" smtClean="0">
                <a:latin typeface="Arial" pitchFamily="34" charset="0"/>
                <a:ea typeface="ＭＳ Ｐゴシック" pitchFamily="34" charset="-128"/>
              </a:rPr>
              <a:t>Attention aux « vrais » mesures</a:t>
            </a:r>
          </a:p>
        </p:txBody>
      </p:sp>
      <p:pic>
        <p:nvPicPr>
          <p:cNvPr id="172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2924175"/>
            <a:ext cx="5094288" cy="348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2037" name="Rectangle 1"/>
          <p:cNvSpPr>
            <a:spLocks noChangeArrowheads="1"/>
          </p:cNvSpPr>
          <p:nvPr/>
        </p:nvSpPr>
        <p:spPr bwMode="auto">
          <a:xfrm>
            <a:off x="2058988" y="6308725"/>
            <a:ext cx="457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Sources : Philippe RIVIERE, ARMINES, “TECHNICAL ANALYSIS OF EXISTING PRODUCT”S”:</a:t>
            </a:r>
            <a:endParaRPr lang="fr-FR" sz="1200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216519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Espace réservé du contenu 7"/>
          <p:cNvSpPr>
            <a:spLocks noGrp="1"/>
          </p:cNvSpPr>
          <p:nvPr>
            <p:ph idx="4294967295"/>
          </p:nvPr>
        </p:nvSpPr>
        <p:spPr>
          <a:xfrm>
            <a:off x="0" y="1046956"/>
            <a:ext cx="9144000" cy="55165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fr-FR" sz="2400" b="1" dirty="0" smtClean="0"/>
              <a:t>Sélection du matériel</a:t>
            </a:r>
          </a:p>
          <a:p>
            <a:pPr>
              <a:buFont typeface="Wingdings 2" pitchFamily="18" charset="2"/>
              <a:buNone/>
              <a:defRPr/>
            </a:pPr>
            <a:r>
              <a:rPr lang="fr-FR" sz="1800" b="1" dirty="0" smtClean="0"/>
              <a:t>Méthodes d’évaluation EUROVENT</a:t>
            </a:r>
          </a:p>
          <a:p>
            <a:pPr>
              <a:buFont typeface="Wingdings 2" pitchFamily="18" charset="2"/>
              <a:buNone/>
              <a:defRPr/>
            </a:pPr>
            <a:r>
              <a:rPr lang="fr-FR" sz="1400" b="1" dirty="0" err="1"/>
              <a:t>Eurovent</a:t>
            </a:r>
            <a:r>
              <a:rPr lang="fr-FR" sz="1400" b="1" dirty="0"/>
              <a:t> Certification</a:t>
            </a:r>
            <a:r>
              <a:rPr lang="fr-FR" sz="1400" dirty="0"/>
              <a:t> certifie les performances de produits de climatisation et de réfrigération, en accord avec les normes européennes et internationales</a:t>
            </a:r>
            <a:r>
              <a:rPr lang="fr-FR" sz="1400" dirty="0" smtClean="0"/>
              <a:t>.</a:t>
            </a:r>
          </a:p>
          <a:p>
            <a:pPr>
              <a:defRPr/>
            </a:pPr>
            <a:r>
              <a:rPr lang="fr-FR" sz="1400" dirty="0" smtClean="0"/>
              <a:t>Extrait de certification : modèle réversible</a:t>
            </a:r>
            <a:endParaRPr lang="fr-FR" sz="1400" dirty="0"/>
          </a:p>
          <a:p>
            <a:pPr>
              <a:defRPr/>
            </a:pPr>
            <a:endParaRPr lang="fr-FR" sz="1400" dirty="0" smtClean="0"/>
          </a:p>
          <a:p>
            <a:pPr>
              <a:defRPr/>
            </a:pPr>
            <a:endParaRPr lang="fr-FR" sz="1400" dirty="0"/>
          </a:p>
          <a:p>
            <a:pPr>
              <a:defRPr/>
            </a:pPr>
            <a:endParaRPr lang="fr-FR" sz="1400" dirty="0" smtClean="0"/>
          </a:p>
          <a:p>
            <a:pPr>
              <a:defRPr/>
            </a:pPr>
            <a:endParaRPr lang="fr-FR" sz="1400" dirty="0"/>
          </a:p>
          <a:p>
            <a:pPr marL="45720" indent="0">
              <a:buNone/>
              <a:defRPr/>
            </a:pPr>
            <a:endParaRPr lang="fr-FR" sz="2400" dirty="0" smtClean="0"/>
          </a:p>
          <a:p>
            <a:pPr>
              <a:defRPr/>
            </a:pPr>
            <a:r>
              <a:rPr lang="fr-FR" sz="1400" dirty="0"/>
              <a:t>Extrait de certification : modèle </a:t>
            </a:r>
            <a:r>
              <a:rPr lang="fr-FR" sz="1400" dirty="0" smtClean="0"/>
              <a:t>climatiseur </a:t>
            </a:r>
            <a:endParaRPr lang="fr-FR" sz="1400" dirty="0"/>
          </a:p>
          <a:p>
            <a:pPr marL="0" indent="0">
              <a:buFont typeface="Arial" pitchFamily="34" charset="0"/>
              <a:buNone/>
              <a:defRPr/>
            </a:pPr>
            <a:r>
              <a:rPr lang="fr-FR" sz="1400" dirty="0" smtClean="0"/>
              <a:t> </a:t>
            </a:r>
            <a:endParaRPr lang="fr-FR" sz="1200" dirty="0" smtClean="0"/>
          </a:p>
        </p:txBody>
      </p:sp>
      <p:pic>
        <p:nvPicPr>
          <p:cNvPr id="17305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963" y="2403475"/>
            <a:ext cx="865187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060" name="Picture 10" descr="http://www.eurovent-certification.com/pics/blan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3795713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1" name="Picture 13" descr="http://www.eurovent-certification.com/pics/tableau/fleche_bleu_h.gif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2" name="Picture 14" descr="http://www.eurovent-certification.com/pics/tableau/fleche_bleu_h.gif">
            <a:hlinkClick r:id="rId6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3" name="Picture 15" descr="http://www.eurovent-certification.com/pics/tableau/fleche_bleu_h.gif">
            <a:hlinkClick r:id="rId7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4" name="Picture 16" descr="http://www.eurovent-certification.com/pics/tableau/fleche_bleu_h.gif">
            <a:hlinkClick r:id="rId8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5" name="Picture 17" descr="http://www.eurovent-certification.com/pics/tableau/fleche_bleu_h.gif">
            <a:hlinkClick r:id="rId9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6" name="Picture 18" descr="http://www.eurovent-certification.com/pics/tableau/fleche_bleu_h.gif">
            <a:hlinkClick r:id="rId10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7" name="Picture 19" descr="http://www.eurovent-certification.com/pics/tableau/fleche_bleu_h.gif">
            <a:hlinkClick r:id="rId11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8" name="Picture 20" descr="http://www.eurovent-certification.com/pics/tableau/fleche_bleu_h.gif">
            <a:hlinkClick r:id="rId12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9" name="Picture 21" descr="http://www.eurovent-certification.com/pics/tableau/fleche_bleu_h.gif">
            <a:hlinkClick r:id="rId13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70" name="Picture 22" descr="http://www.eurovent-certification.com/pics/tableau/fleche_bleu_h.gif">
            <a:hlinkClick r:id="rId1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71" name="Picture 23" descr="http://www.eurovent-certification.com/pics/tableau/fleche_bleu_h.gif">
            <a:hlinkClick r:id="rId15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72" name="Picture 24" descr="http://www.eurovent-certification.com/pics/tableau/fleche_bleu_h.gif">
            <a:hlinkClick r:id="rId16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73" name="Picture 25" descr="http://www.eurovent-certification.com/pics/tableau/fleche_bleu_h.gif">
            <a:hlinkClick r:id="rId17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74" name="Picture 26" descr="http://www.eurovent-certification.com/pics/tableau/fleche_bleu_h.gif">
            <a:hlinkClick r:id="rId18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75" name="Picture 27" descr="http://www.eurovent-certification.com/pics/tableau/fleche_bleu_h.gif">
            <a:hlinkClick r:id="rId19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76" name="Picture 28" descr="http://www.eurovent-certification.com/pics/tableau/fleche_bleu_h.gif">
            <a:hlinkClick r:id="rId20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77" name="Picture 29" descr="http://www.eurovent-certification.com/pics/tableau/fleche_bleu_h.gif">
            <a:hlinkClick r:id="rId21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551113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78" name="Picture 12" descr="http://www.eurovent-certification.com/pics/tableau/fleche_bleu_h.gif">
            <a:hlinkClick r:id="rId22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414588"/>
            <a:ext cx="66675" cy="3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79" name="Picture 3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62" y="2621221"/>
            <a:ext cx="72009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080" name="Picture 3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62" y="4653136"/>
            <a:ext cx="68961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293712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Espace réservé du contenu 2"/>
          <p:cNvSpPr>
            <a:spLocks noGrp="1"/>
          </p:cNvSpPr>
          <p:nvPr>
            <p:ph idx="4294967295"/>
          </p:nvPr>
        </p:nvSpPr>
        <p:spPr bwMode="auto">
          <a:xfrm>
            <a:off x="467544" y="1988840"/>
            <a:ext cx="9167813" cy="536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3200" b="1" dirty="0" smtClean="0">
                <a:latin typeface="Arial" pitchFamily="34" charset="0"/>
                <a:ea typeface="ＭＳ Ｐゴシック" pitchFamily="34" charset="-128"/>
              </a:rPr>
              <a:t>Optimisation (maximisation) des performances par: </a:t>
            </a:r>
          </a:p>
          <a:p>
            <a:pPr lvl="1">
              <a:lnSpc>
                <a:spcPct val="80000"/>
              </a:lnSpc>
            </a:pPr>
            <a:r>
              <a:rPr lang="fr-FR" sz="2800" dirty="0" smtClean="0">
                <a:latin typeface="Arial" pitchFamily="34" charset="0"/>
                <a:ea typeface="ＭＳ Ｐゴシック" pitchFamily="34" charset="-128"/>
              </a:rPr>
              <a:t>Sélection du matériel</a:t>
            </a:r>
          </a:p>
          <a:p>
            <a:pPr lvl="1">
              <a:lnSpc>
                <a:spcPct val="80000"/>
              </a:lnSpc>
            </a:pPr>
            <a:r>
              <a:rPr lang="fr-FR" sz="2800" dirty="0" smtClean="0">
                <a:latin typeface="Arial" pitchFamily="34" charset="0"/>
                <a:ea typeface="ＭＳ Ｐゴシック" pitchFamily="34" charset="-128"/>
              </a:rPr>
              <a:t> Mise en œuvre</a:t>
            </a:r>
          </a:p>
          <a:p>
            <a:pPr lvl="1">
              <a:lnSpc>
                <a:spcPct val="80000"/>
              </a:lnSpc>
            </a:pPr>
            <a:r>
              <a:rPr lang="fr-FR" sz="2800" dirty="0" smtClean="0">
                <a:latin typeface="Arial" pitchFamily="34" charset="0"/>
                <a:ea typeface="ＭＳ Ｐゴシック" pitchFamily="34" charset="-128"/>
              </a:rPr>
              <a:t> Maintenance 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251145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Espace réservé du contenu 2"/>
          <p:cNvSpPr>
            <a:spLocks noGrp="1"/>
          </p:cNvSpPr>
          <p:nvPr>
            <p:ph idx="4294967295"/>
          </p:nvPr>
        </p:nvSpPr>
        <p:spPr bwMode="auto">
          <a:xfrm>
            <a:off x="0" y="1268413"/>
            <a:ext cx="9167813" cy="536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2400" b="1" dirty="0" smtClean="0">
                <a:latin typeface="Arial" pitchFamily="34" charset="0"/>
                <a:ea typeface="ＭＳ Ｐゴシック" pitchFamily="34" charset="-128"/>
              </a:rPr>
              <a:t>Sélection du matériel: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2400" dirty="0" smtClean="0">
                <a:latin typeface="Arial" pitchFamily="34" charset="0"/>
                <a:ea typeface="ＭＳ Ｐゴシック" pitchFamily="34" charset="-128"/>
              </a:rPr>
              <a:t>Efficacité énergétiques : organismes certificateurs indépendants…</a:t>
            </a:r>
          </a:p>
          <a:p>
            <a:pPr>
              <a:lnSpc>
                <a:spcPct val="80000"/>
              </a:lnSpc>
            </a:pPr>
            <a:r>
              <a:rPr lang="fr-FR" sz="1800" dirty="0" err="1" smtClean="0">
                <a:latin typeface="Arial" pitchFamily="34" charset="0"/>
                <a:ea typeface="ＭＳ Ｐゴシック" pitchFamily="34" charset="-128"/>
              </a:rPr>
              <a:t>Eurovent</a:t>
            </a:r>
            <a:endParaRPr lang="fr-FR" sz="1800" dirty="0" smtClean="0">
              <a:latin typeface="Arial" pitchFamily="34" charset="0"/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fr-FR" sz="1800" dirty="0" smtClean="0">
                <a:latin typeface="Arial" pitchFamily="34" charset="0"/>
                <a:ea typeface="ＭＳ Ｐゴシック" pitchFamily="34" charset="-128"/>
              </a:rPr>
              <a:t>ARI</a:t>
            </a:r>
          </a:p>
          <a:p>
            <a:pPr>
              <a:lnSpc>
                <a:spcPct val="80000"/>
              </a:lnSpc>
            </a:pPr>
            <a:r>
              <a:rPr lang="fr-FR" sz="1800" dirty="0" smtClean="0">
                <a:latin typeface="Arial" pitchFamily="34" charset="0"/>
                <a:ea typeface="ＭＳ Ｐゴシック" pitchFamily="34" charset="-128"/>
              </a:rPr>
              <a:t>ISO</a:t>
            </a:r>
            <a:r>
              <a:rPr lang="fr-FR" sz="2400" dirty="0" smtClean="0">
                <a:latin typeface="Arial" pitchFamily="34" charset="0"/>
                <a:ea typeface="ＭＳ Ｐゴシック" pitchFamily="34" charset="-128"/>
              </a:rPr>
              <a:t>…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fr-FR" sz="2400" dirty="0" smtClean="0">
              <a:latin typeface="Arial" pitchFamily="34" charset="0"/>
              <a:ea typeface="ＭＳ Ｐゴシック" pitchFamily="34" charset="-128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fr-FR" sz="2400" dirty="0" smtClean="0">
              <a:latin typeface="Arial" pitchFamily="34" charset="0"/>
              <a:ea typeface="ＭＳ Ｐゴシック" pitchFamily="34" charset="-128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fr-FR" sz="2400" dirty="0" smtClean="0">
                <a:latin typeface="Arial" pitchFamily="34" charset="0"/>
                <a:ea typeface="ＭＳ Ｐゴシック" pitchFamily="34" charset="-128"/>
              </a:rPr>
              <a:t>Attention aux données constructeurs </a:t>
            </a:r>
          </a:p>
        </p:txBody>
      </p:sp>
      <p:pic>
        <p:nvPicPr>
          <p:cNvPr id="171012" name="Picture 2" descr="Airedale Technical D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063750"/>
            <a:ext cx="4032250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63" y="4687888"/>
            <a:ext cx="6103937" cy="160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1014" name="Rectangle 1"/>
          <p:cNvSpPr>
            <a:spLocks noChangeArrowheads="1"/>
          </p:cNvSpPr>
          <p:nvPr/>
        </p:nvSpPr>
        <p:spPr bwMode="auto">
          <a:xfrm>
            <a:off x="2125663" y="6297613"/>
            <a:ext cx="559752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sz="800"/>
              <a:t>Source : MERCHAT Michèle et al. «  Performances énergétiques globales des systèmes de réfrigération »  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310119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Espace réservé du contenu 2"/>
          <p:cNvSpPr>
            <a:spLocks noGrp="1"/>
          </p:cNvSpPr>
          <p:nvPr>
            <p:ph idx="4294967295"/>
          </p:nvPr>
        </p:nvSpPr>
        <p:spPr>
          <a:xfrm>
            <a:off x="179512" y="1086456"/>
            <a:ext cx="8964488" cy="4532312"/>
          </a:xfrm>
          <a:prstGeom prst="rect">
            <a:avLst/>
          </a:prstGeo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fr-FR" dirty="0" smtClean="0"/>
              <a:t>Optimisation des performances : Dimensionnement</a:t>
            </a:r>
          </a:p>
          <a:p>
            <a:r>
              <a:rPr lang="fr-FR" sz="2400" dirty="0" smtClean="0"/>
              <a:t>La question du taux de charge : 2 théories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90116" name="Picture 2"/>
          <p:cNvPicPr>
            <a:picLocks noChangeAspect="1" noChangeArrowheads="1"/>
          </p:cNvPicPr>
          <p:nvPr/>
        </p:nvPicPr>
        <p:blipFill>
          <a:blip r:embed="rId2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4929188" cy="287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888" y="3786188"/>
            <a:ext cx="5091112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500688" y="2643188"/>
            <a:ext cx="27860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000" dirty="0">
                <a:latin typeface="+mn-lt"/>
                <a:ea typeface="ＭＳ Ｐゴシック" charset="-128"/>
                <a:cs typeface="ＭＳ Ｐゴシック" charset="-128"/>
              </a:rPr>
              <a:t>Ancienne  étude (19xx)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5143500"/>
            <a:ext cx="357187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000" dirty="0">
                <a:latin typeface="+mn-lt"/>
                <a:ea typeface="ＭＳ Ｐゴシック" charset="-128"/>
                <a:cs typeface="ＭＳ Ｐゴシック" charset="-128"/>
              </a:rPr>
              <a:t>Etude de 2003 </a:t>
            </a:r>
          </a:p>
          <a:p>
            <a:pPr>
              <a:defRPr/>
            </a:pPr>
            <a:r>
              <a:rPr lang="fr-FR" sz="2000" dirty="0">
                <a:latin typeface="+mn-lt"/>
                <a:ea typeface="ＭＳ Ｐゴシック" charset="-128"/>
                <a:cs typeface="ＭＳ Ｐゴシック" charset="-128"/>
              </a:rPr>
              <a:t>(EECCAC J. </a:t>
            </a:r>
            <a:r>
              <a:rPr lang="fr-FR" sz="2000" dirty="0" err="1">
                <a:latin typeface="+mn-lt"/>
                <a:ea typeface="ＭＳ Ｐゴシック" charset="-128"/>
                <a:cs typeface="ＭＳ Ｐゴシック" charset="-128"/>
              </a:rPr>
              <a:t>Adnot</a:t>
            </a:r>
            <a:r>
              <a:rPr lang="fr-FR" sz="2000" dirty="0">
                <a:latin typeface="+mn-lt"/>
                <a:ea typeface="ＭＳ Ｐゴシック" charset="-128"/>
                <a:cs typeface="ＭＳ Ｐゴシック" charset="-128"/>
              </a:rPr>
              <a:t>, </a:t>
            </a:r>
            <a:r>
              <a:rPr lang="fr-FR" sz="2000" dirty="0" err="1">
                <a:latin typeface="+mn-lt"/>
                <a:ea typeface="ＭＳ Ｐゴシック" charset="-128"/>
                <a:cs typeface="ＭＳ Ｐゴシック" charset="-128"/>
              </a:rPr>
              <a:t>Armines</a:t>
            </a:r>
            <a:r>
              <a:rPr lang="fr-FR" sz="2000" dirty="0">
                <a:latin typeface="+mn-lt"/>
                <a:ea typeface="ＭＳ Ｐゴシック" charset="-128"/>
                <a:cs typeface="ＭＳ Ｐゴシック" charset="-128"/>
              </a:rPr>
              <a:t>)</a:t>
            </a:r>
          </a:p>
          <a:p>
            <a:pPr>
              <a:defRPr/>
            </a:pPr>
            <a:r>
              <a:rPr lang="fr-FR" sz="2000" dirty="0">
                <a:latin typeface="+mn-lt"/>
                <a:ea typeface="ＭＳ Ｐゴシック" charset="-128"/>
                <a:cs typeface="ＭＳ Ｐゴシック" charset="-128"/>
              </a:rPr>
              <a:t>Etude pour 5 </a:t>
            </a:r>
            <a:r>
              <a:rPr lang="fr-FR" sz="2000" dirty="0" err="1">
                <a:latin typeface="+mn-lt"/>
                <a:ea typeface="ＭＳ Ｐゴシック" charset="-128"/>
                <a:cs typeface="ＭＳ Ｐゴシック" charset="-128"/>
              </a:rPr>
              <a:t>splits</a:t>
            </a:r>
            <a:r>
              <a:rPr lang="fr-FR" sz="2000" dirty="0">
                <a:latin typeface="+mn-lt"/>
                <a:ea typeface="ＭＳ Ｐゴシック" charset="-128"/>
                <a:cs typeface="ＭＳ Ｐゴシック" charset="-128"/>
              </a:rPr>
              <a:t> différents </a:t>
            </a:r>
          </a:p>
        </p:txBody>
      </p:sp>
      <p:sp>
        <p:nvSpPr>
          <p:cNvPr id="8" name="Flèche gauche 7"/>
          <p:cNvSpPr/>
          <p:nvPr/>
        </p:nvSpPr>
        <p:spPr>
          <a:xfrm>
            <a:off x="4929188" y="2786063"/>
            <a:ext cx="500062" cy="2143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3357563" y="5429250"/>
            <a:ext cx="571500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192419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Espace réservé du contenu 7"/>
          <p:cNvSpPr>
            <a:spLocks noGrp="1"/>
          </p:cNvSpPr>
          <p:nvPr>
            <p:ph idx="4294967295"/>
          </p:nvPr>
        </p:nvSpPr>
        <p:spPr>
          <a:xfrm>
            <a:off x="311163" y="1268760"/>
            <a:ext cx="8820472" cy="304800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fr-FR" sz="2800" dirty="0"/>
              <a:t>Optimisation des </a:t>
            </a:r>
            <a:r>
              <a:rPr lang="fr-FR" sz="2800" dirty="0" smtClean="0"/>
              <a:t>performances: Technologie </a:t>
            </a:r>
            <a:r>
              <a:rPr lang="fr-FR" sz="2800" dirty="0" err="1"/>
              <a:t>I</a:t>
            </a:r>
            <a:r>
              <a:rPr lang="fr-FR" sz="2800" dirty="0" err="1" smtClean="0"/>
              <a:t>nverter</a:t>
            </a:r>
            <a:r>
              <a:rPr lang="fr-FR" sz="2800" dirty="0" smtClean="0"/>
              <a:t>:</a:t>
            </a:r>
          </a:p>
          <a:p>
            <a:r>
              <a:rPr lang="fr-FR" dirty="0" smtClean="0"/>
              <a:t>Ajustement électronique de la fréquence d’alimentation du compresseur pour moduler sa vitesse</a:t>
            </a:r>
          </a:p>
          <a:p>
            <a:r>
              <a:rPr lang="fr-FR" dirty="0" smtClean="0"/>
              <a:t>Moins de démarrage du compresseur : durée de vie allongée</a:t>
            </a:r>
          </a:p>
          <a:p>
            <a:r>
              <a:rPr lang="fr-FR" dirty="0" smtClean="0"/>
              <a:t>Régulation plus fine de la température du local</a:t>
            </a:r>
          </a:p>
          <a:p>
            <a:pPr>
              <a:buFont typeface="Wingdings 2" pitchFamily="18" charset="2"/>
              <a:buNone/>
            </a:pPr>
            <a:endParaRPr lang="fr-FR" dirty="0" smtClean="0"/>
          </a:p>
        </p:txBody>
      </p:sp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05064"/>
            <a:ext cx="781357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  <p:pic>
        <p:nvPicPr>
          <p:cNvPr id="24578" name="Picture 2" descr="Inve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92896"/>
            <a:ext cx="409575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30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Espace réservé du contenu 7"/>
          <p:cNvSpPr>
            <a:spLocks noGrp="1"/>
          </p:cNvSpPr>
          <p:nvPr>
            <p:ph idx="4294967295"/>
          </p:nvPr>
        </p:nvSpPr>
        <p:spPr>
          <a:xfrm>
            <a:off x="107504" y="1196752"/>
            <a:ext cx="9144000" cy="551723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sz="2000" dirty="0"/>
              <a:t>Optimisation des performances</a:t>
            </a:r>
          </a:p>
          <a:p>
            <a:pPr>
              <a:buFont typeface="Wingdings 2" pitchFamily="18" charset="2"/>
              <a:buNone/>
            </a:pPr>
            <a:endParaRPr lang="fr-FR" sz="2000" b="1" dirty="0" smtClean="0"/>
          </a:p>
        </p:txBody>
      </p:sp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211072"/>
            <a:ext cx="5400600" cy="2902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22570"/>
            <a:ext cx="4359647" cy="1288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932040" y="2475532"/>
            <a:ext cx="357187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000" dirty="0">
                <a:latin typeface="+mn-lt"/>
                <a:ea typeface="ＭＳ Ｐゴシック" charset="-128"/>
                <a:cs typeface="ＭＳ Ｐゴシック" charset="-128"/>
              </a:rPr>
              <a:t>Etude de </a:t>
            </a:r>
            <a:r>
              <a:rPr lang="fr-FR" sz="2000" dirty="0" smtClean="0">
                <a:ea typeface="ＭＳ Ｐゴシック" charset="-128"/>
                <a:cs typeface="ＭＳ Ｐゴシック" charset="-128"/>
              </a:rPr>
              <a:t>2009</a:t>
            </a:r>
          </a:p>
          <a:p>
            <a:pPr>
              <a:defRPr/>
            </a:pPr>
            <a:r>
              <a:rPr lang="fr-FR" sz="20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fr-FR" sz="2000" dirty="0">
                <a:ea typeface="ＭＳ Ｐゴシック" charset="-128"/>
                <a:cs typeface="ＭＳ Ｐゴシック" charset="-128"/>
              </a:rPr>
              <a:t>ECODESIGN </a:t>
            </a:r>
            <a:endParaRPr lang="fr-FR" sz="2000" dirty="0"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6165304"/>
            <a:ext cx="9144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200" dirty="0" smtClean="0">
                <a:latin typeface="+mn-lt"/>
                <a:ea typeface="ＭＳ Ｐゴシック" charset="-128"/>
                <a:cs typeface="ＭＳ Ｐゴシック" charset="-128"/>
              </a:rPr>
              <a:t>Si surdimensionnement incontournable =&gt; Modèle </a:t>
            </a:r>
            <a:r>
              <a:rPr lang="fr-FR" sz="2200" dirty="0" err="1" smtClean="0">
                <a:latin typeface="+mn-lt"/>
                <a:ea typeface="ＭＳ Ｐゴシック" charset="-128"/>
                <a:cs typeface="ＭＳ Ｐゴシック" charset="-128"/>
              </a:rPr>
              <a:t>inverter</a:t>
            </a:r>
            <a:r>
              <a:rPr lang="fr-FR" sz="2200" dirty="0" smtClean="0">
                <a:latin typeface="+mn-lt"/>
                <a:ea typeface="ＭＳ Ｐゴシック" charset="-128"/>
                <a:cs typeface="ＭＳ Ｐゴシック" charset="-128"/>
              </a:rPr>
              <a:t> à privilégier </a:t>
            </a:r>
            <a:endParaRPr lang="fr-FR" sz="2200" dirty="0"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174105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Espace réservé du contenu 7"/>
          <p:cNvSpPr>
            <a:spLocks noGrp="1"/>
          </p:cNvSpPr>
          <p:nvPr>
            <p:ph idx="4294967295"/>
          </p:nvPr>
        </p:nvSpPr>
        <p:spPr>
          <a:xfrm>
            <a:off x="107504" y="1196752"/>
            <a:ext cx="9144000" cy="551723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sz="2000" dirty="0"/>
              <a:t>Optimisation des performances</a:t>
            </a:r>
          </a:p>
          <a:p>
            <a:pPr>
              <a:buFont typeface="Wingdings 2" pitchFamily="18" charset="2"/>
              <a:buNone/>
            </a:pPr>
            <a:endParaRPr lang="fr-FR" sz="2000" b="1" dirty="0" smtClean="0"/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6583614" cy="4609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104450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1913"/>
            <a:ext cx="2965399" cy="212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082" name="Espace réservé du contenu 2"/>
          <p:cNvSpPr>
            <a:spLocks noGrp="1"/>
          </p:cNvSpPr>
          <p:nvPr>
            <p:ph idx="4294967295"/>
          </p:nvPr>
        </p:nvSpPr>
        <p:spPr bwMode="auto">
          <a:xfrm>
            <a:off x="0" y="1125538"/>
            <a:ext cx="8839200" cy="437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8" charset="2"/>
              <a:buNone/>
            </a:pPr>
            <a:r>
              <a:rPr lang="fr-FR" sz="2400" b="1" dirty="0" smtClean="0">
                <a:latin typeface="Arial" pitchFamily="34" charset="0"/>
                <a:ea typeface="ＭＳ Ｐゴシック" pitchFamily="34" charset="-128"/>
              </a:rPr>
              <a:t>Mise en œuvre </a:t>
            </a:r>
          </a:p>
          <a:p>
            <a:pPr>
              <a:buFont typeface="Wingdings 2" pitchFamily="18" charset="2"/>
              <a:buNone/>
            </a:pPr>
            <a:r>
              <a:rPr lang="fr-FR" sz="2000" dirty="0" smtClean="0">
                <a:latin typeface="Arial" pitchFamily="34" charset="0"/>
                <a:ea typeface="ＭＳ Ｐゴシック" pitchFamily="34" charset="-128"/>
              </a:rPr>
              <a:t>et implantation des unités</a:t>
            </a:r>
          </a:p>
          <a:p>
            <a:pPr>
              <a:buFont typeface="Wingdings 2" pitchFamily="18" charset="2"/>
              <a:buNone/>
            </a:pPr>
            <a:r>
              <a:rPr lang="fr-FR" sz="2000" dirty="0" smtClean="0">
                <a:latin typeface="Arial" pitchFamily="34" charset="0"/>
                <a:ea typeface="ＭＳ Ｐゴシック" pitchFamily="34" charset="-128"/>
              </a:rPr>
              <a:t>Intégration architecturale et fonctionnelle : exemple…</a:t>
            </a:r>
          </a:p>
        </p:txBody>
      </p:sp>
      <p:pic>
        <p:nvPicPr>
          <p:cNvPr id="174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5" y="2597150"/>
            <a:ext cx="1985963" cy="209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08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65400"/>
            <a:ext cx="179070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08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01913"/>
            <a:ext cx="2500313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207072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Espace réservé du contenu 2"/>
          <p:cNvSpPr>
            <a:spLocks noGrp="1"/>
          </p:cNvSpPr>
          <p:nvPr>
            <p:ph idx="4294967295"/>
          </p:nvPr>
        </p:nvSpPr>
        <p:spPr bwMode="auto">
          <a:xfrm>
            <a:off x="304800" y="1143000"/>
            <a:ext cx="8839200" cy="437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8" charset="2"/>
              <a:buNone/>
            </a:pPr>
            <a:r>
              <a:rPr lang="fr-FR" sz="2400" smtClean="0">
                <a:latin typeface="Arial" pitchFamily="34" charset="0"/>
                <a:ea typeface="ＭＳ Ｐゴシック" pitchFamily="34" charset="-128"/>
              </a:rPr>
              <a:t>Aspect pratique : mise en oeuvre</a:t>
            </a:r>
          </a:p>
        </p:txBody>
      </p:sp>
      <p:pic>
        <p:nvPicPr>
          <p:cNvPr id="175107" name="Picture 4"/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205038"/>
            <a:ext cx="4724400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59703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103695"/>
            <a:ext cx="9144000" cy="558924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dirty="0" smtClean="0"/>
              <a:t>Optimisation des performances : Aspect pratique</a:t>
            </a:r>
          </a:p>
          <a:p>
            <a:pPr>
              <a:buFont typeface="Wingdings 2" pitchFamily="18" charset="2"/>
              <a:buNone/>
            </a:pPr>
            <a:endParaRPr lang="fr-FR" dirty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/>
          </a:p>
          <a:p>
            <a:pPr>
              <a:buFont typeface="Wingdings 2" pitchFamily="18" charset="2"/>
              <a:buNone/>
            </a:pPr>
            <a:endParaRPr lang="fr-FR" dirty="0" smtClean="0"/>
          </a:p>
          <a:p>
            <a:pPr>
              <a:buFont typeface="Wingdings 2" pitchFamily="18" charset="2"/>
              <a:buNone/>
            </a:pPr>
            <a:endParaRPr lang="fr-FR" dirty="0"/>
          </a:p>
          <a:p>
            <a:pPr>
              <a:buFont typeface="Wingdings 2" pitchFamily="18" charset="2"/>
              <a:buNone/>
            </a:pPr>
            <a:endParaRPr lang="fr-FR" dirty="0" smtClean="0"/>
          </a:p>
        </p:txBody>
      </p:sp>
      <p:pic>
        <p:nvPicPr>
          <p:cNvPr id="89092" name="Picture 7"/>
          <p:cNvPicPr>
            <a:picLocks noChangeAspect="1" noChangeArrowheads="1"/>
          </p:cNvPicPr>
          <p:nvPr/>
        </p:nvPicPr>
        <p:blipFill>
          <a:blip r:embed="rId2">
            <a:lum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944" y="1916832"/>
            <a:ext cx="6355234" cy="4395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319581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Espace réservé du contenu 2"/>
          <p:cNvSpPr>
            <a:spLocks noGrp="1"/>
          </p:cNvSpPr>
          <p:nvPr>
            <p:ph idx="4294967295"/>
          </p:nvPr>
        </p:nvSpPr>
        <p:spPr>
          <a:xfrm>
            <a:off x="343189" y="1124744"/>
            <a:ext cx="9144000" cy="453231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fr-FR" b="1" dirty="0">
                <a:latin typeface="Arial" pitchFamily="34" charset="0"/>
                <a:ea typeface="ＭＳ Ｐゴシック" pitchFamily="34" charset="-128"/>
              </a:rPr>
              <a:t>Maintenance</a:t>
            </a:r>
          </a:p>
          <a:p>
            <a:pPr>
              <a:buFont typeface="Arial" pitchFamily="34" charset="0"/>
              <a:buChar char="•"/>
            </a:pPr>
            <a:r>
              <a:rPr lang="fr-FR" sz="1800" dirty="0"/>
              <a:t>Influence de la maintenance : suivi </a:t>
            </a:r>
            <a:r>
              <a:rPr lang="fr-FR" sz="1800" dirty="0" smtClean="0"/>
              <a:t>des performances de 3 </a:t>
            </a:r>
            <a:r>
              <a:rPr lang="fr-FR" sz="1800" dirty="0" err="1" smtClean="0"/>
              <a:t>splits</a:t>
            </a:r>
            <a:r>
              <a:rPr lang="fr-FR" sz="1800" dirty="0" smtClean="0"/>
              <a:t> avec des maintenances différentes</a:t>
            </a:r>
          </a:p>
          <a:p>
            <a:pPr lvl="1"/>
            <a:r>
              <a:rPr lang="fr-FR" sz="1400" dirty="0"/>
              <a:t>Climatiseur 1 : sans nettoyage sur la période de mesure </a:t>
            </a:r>
            <a:endParaRPr lang="fr-FR" sz="1400" dirty="0" smtClean="0"/>
          </a:p>
          <a:p>
            <a:pPr lvl="1"/>
            <a:r>
              <a:rPr lang="fr-FR" sz="1400" dirty="0" smtClean="0"/>
              <a:t>Climatiseur </a:t>
            </a:r>
            <a:r>
              <a:rPr lang="fr-FR" sz="1400" dirty="0"/>
              <a:t>2 : avec nettoyage classique en début et fin de </a:t>
            </a:r>
            <a:r>
              <a:rPr lang="fr-FR" sz="1400" dirty="0" smtClean="0"/>
              <a:t>période</a:t>
            </a:r>
          </a:p>
          <a:p>
            <a:pPr lvl="1"/>
            <a:r>
              <a:rPr lang="fr-FR" sz="1400" dirty="0" smtClean="0"/>
              <a:t>Climatiseur </a:t>
            </a:r>
            <a:r>
              <a:rPr lang="fr-FR" sz="1400" dirty="0"/>
              <a:t>3 : avec nettoyage </a:t>
            </a:r>
            <a:r>
              <a:rPr lang="fr-FR" sz="1400" dirty="0" smtClean="0"/>
              <a:t>à eau sous pression  </a:t>
            </a:r>
            <a:r>
              <a:rPr lang="fr-FR" sz="1400" dirty="0"/>
              <a:t>en début et fin de période </a:t>
            </a:r>
            <a:endParaRPr lang="fr-FR" sz="2000" dirty="0" smtClean="0"/>
          </a:p>
          <a:p>
            <a:endParaRPr lang="fr-FR" sz="2000" dirty="0" smtClean="0"/>
          </a:p>
        </p:txBody>
      </p:sp>
      <p:pic>
        <p:nvPicPr>
          <p:cNvPr id="143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10665"/>
            <a:ext cx="5459131" cy="333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306920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Espace réservé du contenu 2"/>
          <p:cNvSpPr>
            <a:spLocks noGrp="1"/>
          </p:cNvSpPr>
          <p:nvPr>
            <p:ph idx="4294967295"/>
          </p:nvPr>
        </p:nvSpPr>
        <p:spPr>
          <a:xfrm>
            <a:off x="251520" y="836712"/>
            <a:ext cx="9205971" cy="4532312"/>
          </a:xfrm>
          <a:prstGeom prst="rect">
            <a:avLst/>
          </a:prstGeo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fr-FR" dirty="0" smtClean="0"/>
              <a:t>Optimisation des performances</a:t>
            </a:r>
          </a:p>
          <a:p>
            <a:pPr>
              <a:buFont typeface="Arial" pitchFamily="34" charset="0"/>
              <a:buChar char="•"/>
            </a:pPr>
            <a:r>
              <a:rPr lang="fr-FR" sz="2000" dirty="0" smtClean="0"/>
              <a:t>Influence de la maintenance : suivi des performances de 3 split avec des maintenances différentes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711480"/>
              </p:ext>
            </p:extLst>
          </p:nvPr>
        </p:nvGraphicFramePr>
        <p:xfrm>
          <a:off x="1466176" y="5517232"/>
          <a:ext cx="6797312" cy="868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8656"/>
                <a:gridCol w="3398656"/>
              </a:tblGrid>
              <a:tr h="5410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u="none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  <a:r>
                        <a:rPr lang="fr-FR" sz="1800" u="none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nettoyage</a:t>
                      </a:r>
                      <a:endParaRPr lang="fr-FR" sz="1800" u="none" dirty="0">
                        <a:effectLst/>
                        <a:latin typeface="LatinModern SanSerif 17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u="none" dirty="0">
                          <a:effectLst/>
                        </a:rPr>
                        <a:t>% de réduction E.E.R</a:t>
                      </a:r>
                      <a:r>
                        <a:rPr lang="fr-FR" sz="1800" u="none" dirty="0" smtClean="0">
                          <a:effectLst/>
                        </a:rPr>
                        <a:t>. sur 1 an</a:t>
                      </a:r>
                      <a:endParaRPr lang="fr-FR" sz="1800" u="none" dirty="0">
                        <a:effectLst/>
                        <a:latin typeface="LatinModern SanSerif 17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200" b="1" baseline="0" dirty="0" smtClean="0">
                          <a:effectLst/>
                          <a:latin typeface="LatinModern SanSerif 17"/>
                          <a:ea typeface="Times New Roman"/>
                          <a:cs typeface="Times New Roman"/>
                        </a:rPr>
                        <a:t>Classique</a:t>
                      </a:r>
                      <a:endParaRPr lang="fr-FR" sz="1200" b="1" dirty="0">
                        <a:effectLst/>
                        <a:latin typeface="LatinModern SanSerif 17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00">
                          <a:effectLst/>
                        </a:rPr>
                        <a:t>34 %</a:t>
                      </a:r>
                      <a:endParaRPr lang="fr-FR" sz="1200">
                        <a:effectLst/>
                        <a:latin typeface="LatinModern SanSerif 17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2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Pa</a:t>
                      </a:r>
                      <a:r>
                        <a:rPr lang="fr-FR" sz="12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s  de nettoyage</a:t>
                      </a:r>
                      <a:endParaRPr lang="fr-FR" sz="1200" b="1" dirty="0">
                        <a:effectLst/>
                        <a:latin typeface="LatinModern SanSerif 17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00">
                          <a:effectLst/>
                        </a:rPr>
                        <a:t>38 %</a:t>
                      </a:r>
                      <a:endParaRPr lang="fr-FR" sz="1200">
                        <a:effectLst/>
                        <a:latin typeface="LatinModern SanSerif 17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2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à eau pulsée</a:t>
                      </a:r>
                      <a:endParaRPr lang="fr-FR" sz="1200" b="1" dirty="0">
                        <a:effectLst/>
                        <a:latin typeface="LatinModern SanSerif 17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00" dirty="0">
                          <a:effectLst/>
                        </a:rPr>
                        <a:t>7 %</a:t>
                      </a:r>
                      <a:endParaRPr lang="fr-FR" sz="1200" dirty="0">
                        <a:effectLst/>
                        <a:latin typeface="LatinModern SanSerif 17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264" y="1988840"/>
            <a:ext cx="5213136" cy="3408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342865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Espace réservé du contenu 2"/>
          <p:cNvSpPr>
            <a:spLocks noGrp="1"/>
          </p:cNvSpPr>
          <p:nvPr>
            <p:ph idx="4294967295"/>
          </p:nvPr>
        </p:nvSpPr>
        <p:spPr>
          <a:xfrm>
            <a:off x="251521" y="1052736"/>
            <a:ext cx="8892480" cy="4532312"/>
          </a:xfrm>
          <a:prstGeom prst="rect">
            <a:avLst/>
          </a:prstGeo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fr-FR" dirty="0" smtClean="0"/>
              <a:t>Optimisation des performances</a:t>
            </a:r>
          </a:p>
          <a:p>
            <a:pPr>
              <a:buFont typeface="Arial" pitchFamily="34" charset="0"/>
              <a:buChar char="•"/>
            </a:pPr>
            <a:r>
              <a:rPr lang="fr-FR" sz="2000" dirty="0" smtClean="0"/>
              <a:t>Influence de la maintenance :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dirty="0" smtClean="0"/>
              <a:t> Aspect réglementaire : </a:t>
            </a:r>
          </a:p>
          <a:p>
            <a:pPr marL="365760" lvl="1" indent="0">
              <a:buNone/>
            </a:pPr>
            <a:r>
              <a:rPr lang="fr-FR" sz="1800" u="sng" dirty="0">
                <a:solidFill>
                  <a:schemeClr val="tx2">
                    <a:lumMod val="75000"/>
                  </a:schemeClr>
                </a:solidFill>
                <a:hlinkClick r:id="rId2"/>
              </a:rPr>
              <a:t>articles R. 224-59-1 à R. 224-59-5 du Code de l’Environnement  </a:t>
            </a:r>
            <a:endParaRPr lang="fr-FR" sz="1800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65760" lvl="1" indent="0">
              <a:buNone/>
            </a:pPr>
            <a:r>
              <a:rPr lang="fr-FR" sz="1800" dirty="0" smtClean="0"/>
              <a:t>Et arrêté pour l’Inspection des installations de + de 12 kW  (arrêté du </a:t>
            </a:r>
            <a:r>
              <a:rPr lang="fr-FR" sz="1800" u="sng" dirty="0" smtClean="0">
                <a:hlinkClick r:id="rId3"/>
              </a:rPr>
              <a:t>16 </a:t>
            </a:r>
            <a:r>
              <a:rPr lang="fr-FR" sz="1800" u="sng" dirty="0">
                <a:hlinkClick r:id="rId3"/>
              </a:rPr>
              <a:t>avril 2010 relatif à l’inspection périodique des systèmes de climatisation et des pompes à chaleur réversibles dont la puissance frigorifique est supérieure à 12 </a:t>
            </a:r>
            <a:r>
              <a:rPr lang="fr-FR" sz="1800" u="sng" dirty="0" smtClean="0">
                <a:hlinkClick r:id="rId3"/>
              </a:rPr>
              <a:t>kilowatts</a:t>
            </a:r>
            <a:r>
              <a:rPr lang="fr-FR" sz="1800" u="sng" dirty="0"/>
              <a:t>)</a:t>
            </a:r>
            <a:r>
              <a:rPr lang="fr-FR" sz="1800" dirty="0" smtClean="0"/>
              <a:t>.</a:t>
            </a:r>
          </a:p>
          <a:p>
            <a:pPr marL="365760" lvl="1" indent="0">
              <a:buNone/>
            </a:pPr>
            <a:endParaRPr lang="fr-FR" sz="1800" dirty="0"/>
          </a:p>
          <a:p>
            <a:pPr lvl="1">
              <a:buFont typeface="Courier New" pitchFamily="49" charset="0"/>
              <a:buChar char="o"/>
            </a:pPr>
            <a:r>
              <a:rPr lang="fr-FR" sz="1800" dirty="0" smtClean="0"/>
              <a:t> Le contrat d’entretien : vérifier les prestations effectuées surtout si le nombre d’appareils est important…</a:t>
            </a:r>
            <a:endParaRPr lang="fr-FR" dirty="0" smtClean="0"/>
          </a:p>
          <a:p>
            <a:pPr marL="45720" indent="0">
              <a:buNone/>
            </a:pPr>
            <a:endParaRPr lang="fr-FR" dirty="0" smtClean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424587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8"/>
          <p:cNvSpPr txBox="1">
            <a:spLocks noChangeArrowheads="1"/>
          </p:cNvSpPr>
          <p:nvPr/>
        </p:nvSpPr>
        <p:spPr bwMode="auto">
          <a:xfrm>
            <a:off x="0" y="857232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3522" name="Picture 2" descr="C:\Users\lucas\Documents\iut\cours Franck\thermodynamique\diagrammes thermos\air humlide 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205" y="1633553"/>
            <a:ext cx="7058651" cy="513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/>
          <p:cNvSpPr/>
          <p:nvPr/>
        </p:nvSpPr>
        <p:spPr bwMode="auto">
          <a:xfrm>
            <a:off x="5975937" y="4789761"/>
            <a:ext cx="72008" cy="45719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cxnSp>
        <p:nvCxnSpPr>
          <p:cNvPr id="10" name="Connecteur droit avec flèche 9"/>
          <p:cNvCxnSpPr>
            <a:stCxn id="2" idx="1"/>
          </p:cNvCxnSpPr>
          <p:nvPr/>
        </p:nvCxnSpPr>
        <p:spPr bwMode="auto">
          <a:xfrm flipH="1" flipV="1">
            <a:off x="5576619" y="4199787"/>
            <a:ext cx="409863" cy="596669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2" idx="1"/>
          </p:cNvCxnSpPr>
          <p:nvPr/>
        </p:nvCxnSpPr>
        <p:spPr bwMode="auto">
          <a:xfrm>
            <a:off x="5986482" y="4796456"/>
            <a:ext cx="1750377" cy="39024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2" idx="1"/>
          </p:cNvCxnSpPr>
          <p:nvPr/>
        </p:nvCxnSpPr>
        <p:spPr bwMode="auto">
          <a:xfrm flipH="1" flipV="1">
            <a:off x="4784531" y="4789761"/>
            <a:ext cx="1201951" cy="6695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2" idx="3"/>
          </p:cNvCxnSpPr>
          <p:nvPr/>
        </p:nvCxnSpPr>
        <p:spPr bwMode="auto">
          <a:xfrm flipH="1">
            <a:off x="4496499" y="4828785"/>
            <a:ext cx="1489983" cy="598768"/>
          </a:xfrm>
          <a:prstGeom prst="straightConnector1">
            <a:avLst/>
          </a:prstGeom>
          <a:ln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6512723" y="4250691"/>
            <a:ext cx="15841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Chauffage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5183849" y="3830455"/>
            <a:ext cx="1904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Humidification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2912323" y="4313455"/>
            <a:ext cx="23291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Refroidissement sec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3909342" y="5587579"/>
            <a:ext cx="26642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Refroidissement humide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6021903" y="4893225"/>
            <a:ext cx="4431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194A-6686-4523-AAD0-F31704344A8D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19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  <p:sp>
        <p:nvSpPr>
          <p:cNvPr id="24" name="Rectangle 128"/>
          <p:cNvSpPr txBox="1">
            <a:spLocks noChangeArrowheads="1"/>
          </p:cNvSpPr>
          <p:nvPr/>
        </p:nvSpPr>
        <p:spPr bwMode="auto">
          <a:xfrm>
            <a:off x="124619" y="1116435"/>
            <a:ext cx="9144000" cy="1310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1" hangingPunct="1">
              <a:defRPr/>
            </a:pPr>
            <a:r>
              <a:rPr lang="fr-FR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Influence de l’humidité de l’air</a:t>
            </a:r>
            <a:r>
              <a:rPr lang="fr-FR" sz="2400" kern="0" dirty="0" smtClean="0">
                <a:solidFill>
                  <a:schemeClr val="tx2"/>
                </a:solidFill>
              </a:rPr>
              <a:t>:</a:t>
            </a:r>
          </a:p>
          <a:p>
            <a:pPr marL="342900" lvl="0" indent="-342900" eaLnBrk="1" hangingPunct="1">
              <a:buFont typeface="Wingdings" pitchFamily="2" charset="2"/>
              <a:buChar char="§"/>
              <a:defRPr/>
            </a:pPr>
            <a:r>
              <a:rPr lang="fr-FR" sz="2000" kern="0" dirty="0" smtClean="0">
                <a:solidFill>
                  <a:schemeClr val="tx2"/>
                </a:solidFill>
              </a:rPr>
              <a:t>Evolution de l’air traité</a:t>
            </a:r>
            <a:endParaRPr lang="fr-FR" sz="2000" kern="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000" kern="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9383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8"/>
          <p:cNvSpPr txBox="1">
            <a:spLocks noChangeArrowheads="1"/>
          </p:cNvSpPr>
          <p:nvPr/>
        </p:nvSpPr>
        <p:spPr bwMode="auto">
          <a:xfrm>
            <a:off x="0" y="857232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128"/>
          <p:cNvSpPr txBox="1">
            <a:spLocks noChangeArrowheads="1"/>
          </p:cNvSpPr>
          <p:nvPr/>
        </p:nvSpPr>
        <p:spPr bwMode="auto">
          <a:xfrm>
            <a:off x="0" y="1362472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457200" lvl="0" indent="-457200" eaLnBrk="1" hangingPunct="1">
              <a:buFont typeface="Wingdings" pitchFamily="2" charset="2"/>
              <a:buChar char="§"/>
              <a:defRPr/>
            </a:pPr>
            <a:r>
              <a:rPr lang="fr-FR" sz="2800" kern="0" dirty="0" smtClean="0">
                <a:solidFill>
                  <a:schemeClr val="tx2"/>
                </a:solidFill>
              </a:rPr>
              <a:t>Refroidissement humide</a:t>
            </a:r>
            <a:endParaRPr lang="fr-FR" sz="2800" kern="0" dirty="0">
              <a:solidFill>
                <a:schemeClr val="tx2"/>
              </a:solidFill>
            </a:endParaRPr>
          </a:p>
        </p:txBody>
      </p:sp>
      <p:pic>
        <p:nvPicPr>
          <p:cNvPr id="3676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59590"/>
            <a:ext cx="4032448" cy="4556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669818" y="5103514"/>
                <a:ext cx="71250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fr-FR" kern="0" dirty="0">
                    <a:solidFill>
                      <a:schemeClr val="tx2"/>
                    </a:solidFill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</m:acc>
                      </m:e>
                      <m:sub>
                        <m: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𝑎𝑖𝑟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818" y="5103514"/>
                <a:ext cx="712503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0" y="2276872"/>
            <a:ext cx="5148064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defRPr/>
            </a:pPr>
            <a:r>
              <a:rPr lang="fr-FR" kern="0" dirty="0" smtClean="0">
                <a:solidFill>
                  <a:schemeClr val="tx2"/>
                </a:solidFill>
              </a:rPr>
              <a:t>Refroidissement </a:t>
            </a:r>
            <a:r>
              <a:rPr lang="fr-FR" kern="0" dirty="0">
                <a:solidFill>
                  <a:schemeClr val="tx2"/>
                </a:solidFill>
              </a:rPr>
              <a:t>et déshumidification</a:t>
            </a: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defRPr/>
            </a:pPr>
            <a:r>
              <a:rPr lang="fr-FR" b="1" kern="0" dirty="0">
                <a:solidFill>
                  <a:schemeClr val="tx2"/>
                </a:solidFill>
              </a:rPr>
              <a:t>Système </a:t>
            </a:r>
            <a:r>
              <a:rPr lang="fr-FR" b="1" kern="0" dirty="0" smtClean="0">
                <a:solidFill>
                  <a:schemeClr val="tx2"/>
                </a:solidFill>
              </a:rPr>
              <a:t>utilisé: </a:t>
            </a:r>
            <a:r>
              <a:rPr lang="fr-FR" kern="0" dirty="0" smtClean="0">
                <a:solidFill>
                  <a:schemeClr val="tx2"/>
                </a:solidFill>
              </a:rPr>
              <a:t>échangeur </a:t>
            </a:r>
            <a:r>
              <a:rPr lang="fr-FR" kern="0" dirty="0">
                <a:solidFill>
                  <a:schemeClr val="tx2"/>
                </a:solidFill>
              </a:rPr>
              <a:t>de chaleur (batterie froide</a:t>
            </a:r>
            <a:r>
              <a:rPr lang="fr-FR" kern="0" dirty="0" smtClean="0">
                <a:solidFill>
                  <a:schemeClr val="tx2"/>
                </a:solidFill>
              </a:rPr>
              <a:t>) avec une température de surface &lt; à la température de rosée de l’air</a:t>
            </a: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defRPr/>
            </a:pPr>
            <a:endParaRPr lang="fr-FR" kern="0" dirty="0" smtClean="0">
              <a:solidFill>
                <a:schemeClr val="tx2"/>
              </a:solidFill>
            </a:endParaRP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defRPr/>
            </a:pPr>
            <a:r>
              <a:rPr lang="fr-FR" kern="0" dirty="0" smtClean="0">
                <a:solidFill>
                  <a:schemeClr val="tx2"/>
                </a:solidFill>
              </a:rPr>
              <a:t>L’échangeur est alimenté :  </a:t>
            </a: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fr-FR" kern="0" dirty="0">
                <a:solidFill>
                  <a:schemeClr val="tx2"/>
                </a:solidFill>
              </a:rPr>
              <a:t> </a:t>
            </a:r>
            <a:r>
              <a:rPr lang="fr-FR" kern="0" dirty="0" smtClean="0">
                <a:solidFill>
                  <a:schemeClr val="tx2"/>
                </a:solidFill>
              </a:rPr>
              <a:t>En eau « glacée »: Centrale de traitement d’air ou ventilo-convecteur (cassette)</a:t>
            </a: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fr-FR" kern="0" dirty="0" smtClean="0">
                <a:solidFill>
                  <a:schemeClr val="tx2"/>
                </a:solidFill>
              </a:rPr>
              <a:t>En fluide frigorigène (détente directe) : split system ou VRV</a:t>
            </a:r>
            <a:endParaRPr lang="fr-FR" kern="0" dirty="0">
              <a:solidFill>
                <a:schemeClr val="tx2"/>
              </a:solidFill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194A-6686-4523-AAD0-F31704344A8D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  <p:sp>
        <p:nvSpPr>
          <p:cNvPr id="13" name="Rectangle 128"/>
          <p:cNvSpPr txBox="1">
            <a:spLocks noChangeArrowheads="1"/>
          </p:cNvSpPr>
          <p:nvPr/>
        </p:nvSpPr>
        <p:spPr bwMode="auto">
          <a:xfrm>
            <a:off x="124619" y="1116435"/>
            <a:ext cx="9144000" cy="36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1" hangingPunct="1">
              <a:defRPr/>
            </a:pPr>
            <a:r>
              <a:rPr lang="fr-FR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Influence de l’humidité de l’air</a:t>
            </a:r>
            <a:r>
              <a:rPr lang="fr-FR" sz="2400" kern="0" dirty="0" smtClean="0">
                <a:solidFill>
                  <a:schemeClr val="tx2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1039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2667000"/>
            <a:ext cx="8991600" cy="33528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Rectangle 128"/>
          <p:cNvSpPr txBox="1">
            <a:spLocks noChangeArrowheads="1"/>
          </p:cNvSpPr>
          <p:nvPr/>
        </p:nvSpPr>
        <p:spPr bwMode="auto">
          <a:xfrm>
            <a:off x="0" y="857232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0" y="1571612"/>
            <a:ext cx="9144000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Refroidissement</a:t>
            </a:r>
            <a:r>
              <a:rPr kumimoji="0" lang="fr-FR" sz="2400" b="1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humide</a:t>
            </a: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35874" name="Picture 2"/>
          <p:cNvPicPr>
            <a:picLocks noChangeAspect="1" noChangeArrowheads="1"/>
          </p:cNvPicPr>
          <p:nvPr/>
        </p:nvPicPr>
        <p:blipFill>
          <a:blip r:embed="rId3">
            <a:lum bright="-8000" contrast="40000"/>
          </a:blip>
          <a:srcRect/>
          <a:stretch>
            <a:fillRect/>
          </a:stretch>
        </p:blipFill>
        <p:spPr bwMode="auto">
          <a:xfrm>
            <a:off x="2699792" y="1547928"/>
            <a:ext cx="6441504" cy="527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0" y="1556792"/>
            <a:ext cx="5921896" cy="530120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2372" y="1571612"/>
                <a:ext cx="6144544" cy="51919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 algn="just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r>
                  <a:rPr lang="fr-FR" b="1" kern="0" dirty="0" smtClean="0">
                    <a:solidFill>
                      <a:schemeClr val="tx2"/>
                    </a:solidFill>
                  </a:rPr>
                  <a:t>Puissance totale échangée par l’air:</a:t>
                </a:r>
                <a:endParaRPr lang="fr-FR" b="1" kern="0" dirty="0">
                  <a:solidFill>
                    <a:schemeClr val="tx2"/>
                  </a:solidFill>
                </a:endParaRPr>
              </a:p>
              <a:p>
                <a:pPr marL="342900" lvl="0" indent="-342900" algn="ctr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i="1" kern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i="1" kern="0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b="0" i="1" kern="0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fr-FR" b="0" i="1" kern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fr-FR" i="1" ker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</m:acc>
                      </m:e>
                      <m:sub>
                        <m: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𝑎𝑖𝑟</m:t>
                        </m:r>
                      </m:sub>
                    </m:sSub>
                    <m:d>
                      <m:dPr>
                        <m:ctrlP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b="1" kern="0" dirty="0">
                    <a:solidFill>
                      <a:schemeClr val="tx2"/>
                    </a:solidFill>
                  </a:rPr>
                  <a:t> </a:t>
                </a: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r>
                  <a:rPr lang="fr-FR" b="1" kern="0" dirty="0" smtClean="0">
                    <a:solidFill>
                      <a:schemeClr val="tx2"/>
                    </a:solidFill>
                  </a:rPr>
                  <a:t>Puissance sensible échangée par l’air</a:t>
                </a: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endParaRPr lang="fr-FR" sz="1050" b="1" kern="0" dirty="0" smtClean="0">
                  <a:solidFill>
                    <a:schemeClr val="tx2"/>
                  </a:solidFill>
                </a:endParaRP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𝑠𝑒𝑛𝑠𝑖𝑏𝑙𝑒</m:t>
                          </m:r>
                        </m:sub>
                      </m:sSub>
                      <m:r>
                        <a:rPr lang="fr-FR" i="1" ker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𝑎𝑖𝑟</m:t>
                          </m:r>
                        </m:sub>
                      </m:sSub>
                      <m:r>
                        <a:rPr lang="fr-FR" b="0" i="1" kern="0" smtClean="0">
                          <a:solidFill>
                            <a:schemeClr val="tx2"/>
                          </a:solidFill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𝑃</m:t>
                          </m:r>
                        </m:sub>
                      </m:sSub>
                      <m:r>
                        <a:rPr lang="fr-FR" b="0" i="1" kern="0" smtClean="0">
                          <a:solidFill>
                            <a:schemeClr val="tx2"/>
                          </a:solidFill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b="0" i="1" kern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b="0" i="1" kern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fr-FR" b="0" i="1" kern="0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𝑎𝑖𝑟</m:t>
                          </m:r>
                        </m:sub>
                      </m:sSub>
                      <m:d>
                        <m:dPr>
                          <m:ctrlP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i="1" kern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b="0" i="1" kern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b="1" kern="0" dirty="0">
                  <a:solidFill>
                    <a:schemeClr val="tx2"/>
                  </a:solidFill>
                </a:endParaRP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endParaRPr lang="fr-FR" sz="900" b="1" kern="0" dirty="0" smtClean="0">
                  <a:solidFill>
                    <a:schemeClr val="tx2"/>
                  </a:solidFill>
                </a:endParaRP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r>
                  <a:rPr lang="fr-FR" b="1" kern="0" dirty="0">
                    <a:solidFill>
                      <a:schemeClr val="tx2"/>
                    </a:solidFill>
                  </a:rPr>
                  <a:t>Puissance </a:t>
                </a:r>
                <a:r>
                  <a:rPr lang="fr-FR" b="1" kern="0" dirty="0" smtClean="0">
                    <a:solidFill>
                      <a:schemeClr val="tx2"/>
                    </a:solidFill>
                  </a:rPr>
                  <a:t>latente </a:t>
                </a:r>
                <a:r>
                  <a:rPr lang="fr-FR" b="1" kern="0" dirty="0">
                    <a:solidFill>
                      <a:schemeClr val="tx2"/>
                    </a:solidFill>
                  </a:rPr>
                  <a:t>échangée</a:t>
                </a: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𝑙𝑎𝑡𝑒𝑛𝑡𝑒</m:t>
                          </m:r>
                        </m:sub>
                      </m:sSub>
                      <m:r>
                        <a:rPr lang="fr-FR" i="1" ker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𝑎𝑖𝑟</m:t>
                          </m:r>
                        </m:sub>
                      </m:sSub>
                      <m:r>
                        <a:rPr lang="fr-FR" b="0" i="1" kern="0" smtClean="0">
                          <a:solidFill>
                            <a:schemeClr val="tx2"/>
                          </a:solidFill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𝑣</m:t>
                          </m:r>
                        </m:sub>
                      </m:sSub>
                      <m:r>
                        <a:rPr lang="fr-FR" b="0" i="1" kern="0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𝑎𝑖𝑟</m:t>
                          </m:r>
                        </m:sub>
                      </m:sSub>
                      <m:d>
                        <m:dPr>
                          <m:ctrlP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b="0" i="1" kern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sub>
                          </m:sSub>
                          <m: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b="0" i="1" kern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b="1" kern="0" dirty="0">
                  <a:solidFill>
                    <a:schemeClr val="tx2"/>
                  </a:solidFill>
                </a:endParaRP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r>
                  <a:rPr lang="fr-FR" kern="0" dirty="0" smtClean="0">
                    <a:solidFill>
                      <a:schemeClr val="tx2"/>
                    </a:solidFill>
                  </a:rPr>
                  <a:t>Avec</a:t>
                </a:r>
                <a:r>
                  <a:rPr lang="fr-FR" b="1" kern="0" dirty="0" smtClean="0">
                    <a:solidFill>
                      <a:schemeClr val="tx2"/>
                    </a:solidFill>
                  </a:rPr>
                  <a:t>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fr-FR" b="0" i="1" kern="0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  <m:t>𝑠𝑒𝑛𝑠𝑖𝑏𝑙𝑒</m:t>
                        </m:r>
                      </m:sub>
                    </m:sSub>
                    <m:r>
                      <a:rPr lang="fr-FR" b="0" i="1" kern="0" smtClean="0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 ker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fr-FR" i="1" kern="0">
                            <a:solidFill>
                              <a:schemeClr val="tx2"/>
                            </a:solidFill>
                            <a:latin typeface="Cambria Math"/>
                          </a:rPr>
                          <m:t>𝑙𝑎𝑡𝑒𝑛𝑡𝑒</m:t>
                        </m:r>
                      </m:sub>
                    </m:sSub>
                  </m:oMath>
                </a14:m>
                <a:endParaRPr lang="fr-FR" b="1" kern="0" dirty="0" smtClean="0">
                  <a:solidFill>
                    <a:schemeClr val="tx2"/>
                  </a:solidFill>
                </a:endParaRP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r>
                  <a:rPr lang="fr-FR" b="1" kern="0" dirty="0" smtClean="0">
                    <a:solidFill>
                      <a:schemeClr val="tx2"/>
                    </a:solidFill>
                  </a:rPr>
                  <a:t>Efficacité </a:t>
                </a:r>
                <a:r>
                  <a:rPr lang="fr-FR" b="1" kern="0" dirty="0">
                    <a:solidFill>
                      <a:schemeClr val="tx2"/>
                    </a:solidFill>
                  </a:rPr>
                  <a:t>:</a:t>
                </a: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r>
                  <a:rPr lang="fr-FR" b="1" kern="0" dirty="0" smtClean="0">
                    <a:solidFill>
                      <a:schemeClr val="tx2"/>
                    </a:solidFill>
                    <a:ea typeface="Cambria Math"/>
                  </a:rPr>
                  <a:t>       </a:t>
                </a:r>
                <a14:m>
                  <m:oMath xmlns:m="http://schemas.openxmlformats.org/officeDocument/2006/math">
                    <m:r>
                      <a:rPr lang="fr-FR" sz="2400" b="1" i="1" ker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𝜺</m:t>
                    </m:r>
                    <m:r>
                      <a:rPr lang="fr-FR" sz="2400" b="1" i="1" ker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2400" b="1" i="1" ker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𝑻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b>
                        </m:sSub>
                        <m:r>
                          <a:rPr lang="fr-FR" sz="2400" b="1" i="1" ker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𝑻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𝑻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b>
                        </m:sSub>
                        <m:r>
                          <a:rPr lang="fr-FR" sz="2400" b="1" i="1" ker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𝑻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2400" b="1" kern="0" dirty="0" smtClean="0">
                    <a:solidFill>
                      <a:schemeClr val="tx2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fr-FR" sz="2400" b="1" i="1" ker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𝜺</m:t>
                    </m:r>
                    <m:r>
                      <a:rPr lang="fr-FR" sz="2400" b="1" i="1" ker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2400" b="1" i="1" ker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2400" b="1" i="1" kern="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b>
                        </m:sSub>
                        <m:r>
                          <a:rPr lang="fr-FR" sz="2400" b="1" i="1" ker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fr-FR" sz="2400" b="1" i="1" kern="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b>
                        </m:sSub>
                        <m:r>
                          <a:rPr lang="fr-FR" sz="2400" b="1" i="1" ker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400" b="1" i="1" kern="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b="1" kern="0" dirty="0" smtClean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ker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           </m:t>
                    </m:r>
                    <m:r>
                      <a:rPr lang="fr-FR" sz="2400" b="1" i="1" ker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𝜺</m:t>
                    </m:r>
                    <m:r>
                      <a:rPr lang="fr-FR" sz="2400" b="1" i="1" ker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2400" b="1" i="1" ker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𝒉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b>
                        </m:sSub>
                        <m:r>
                          <a:rPr lang="fr-FR" sz="2400" b="1" i="1" ker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𝒉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𝒉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b>
                        </m:sSub>
                        <m:r>
                          <a:rPr lang="fr-FR" sz="2400" b="1" i="1" ker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𝒉</m:t>
                            </m:r>
                          </m:e>
                          <m:sub>
                            <m:r>
                              <a:rPr lang="fr-FR" sz="2400" b="1" i="1" ker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sub>
                        </m:sSub>
                      </m:den>
                    </m:f>
                  </m:oMath>
                </a14:m>
                <a:endParaRPr lang="fr-FR" sz="2400" b="1" i="1" kern="0" dirty="0">
                  <a:solidFill>
                    <a:schemeClr val="tx2"/>
                  </a:solidFill>
                  <a:latin typeface="Cambria Math"/>
                  <a:ea typeface="Cambria Math"/>
                </a:endParaRP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r>
                  <a:rPr lang="fr-FR" b="1" kern="0" dirty="0">
                    <a:solidFill>
                      <a:schemeClr val="tx2"/>
                    </a:solidFill>
                  </a:rPr>
                  <a:t>Facteur de bypass</a:t>
                </a: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r>
                  <a:rPr lang="fr-FR" kern="0" dirty="0" smtClean="0">
                    <a:solidFill>
                      <a:schemeClr val="tx2"/>
                    </a:solidFill>
                  </a:rPr>
                  <a:t>F= </a:t>
                </a:r>
                <a:r>
                  <a:rPr lang="fr-FR" kern="0" dirty="0">
                    <a:solidFill>
                      <a:schemeClr val="tx2"/>
                    </a:solidFill>
                  </a:rPr>
                  <a:t>1-</a:t>
                </a:r>
                <a14:m>
                  <m:oMath xmlns:m="http://schemas.openxmlformats.org/officeDocument/2006/math">
                    <m:r>
                      <a:rPr lang="fr-FR" sz="2400" i="1" ker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𝜀</m:t>
                    </m:r>
                  </m:oMath>
                </a14:m>
                <a:endParaRPr lang="fr-FR" sz="2400" kern="0" dirty="0" smtClean="0">
                  <a:solidFill>
                    <a:schemeClr val="tx2"/>
                  </a:solidFill>
                </a:endParaRP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:r>
                  <a:rPr lang="fr-FR" b="1" kern="0" dirty="0" smtClean="0">
                    <a:solidFill>
                      <a:schemeClr val="tx2"/>
                    </a:solidFill>
                  </a:rPr>
                  <a:t>Débit </a:t>
                </a:r>
                <a:r>
                  <a:rPr lang="fr-FR" b="1" kern="0" dirty="0">
                    <a:solidFill>
                      <a:schemeClr val="tx2"/>
                    </a:solidFill>
                  </a:rPr>
                  <a:t>d’eau </a:t>
                </a:r>
                <a:r>
                  <a:rPr lang="fr-FR" b="1" kern="0" dirty="0" smtClean="0">
                    <a:solidFill>
                      <a:schemeClr val="tx2"/>
                    </a:solidFill>
                  </a:rPr>
                  <a:t>condensée</a:t>
                </a:r>
              </a:p>
              <a:p>
                <a:pPr marL="342900" lvl="0" indent="-342900" eaLnBrk="1" hangingPunct="1">
                  <a:spcBef>
                    <a:spcPct val="20000"/>
                  </a:spcBef>
                  <a:buClr>
                    <a:srgbClr val="5F5F5F"/>
                  </a:buCl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b="0" i="1" kern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𝑒𝑎𝑢</m:t>
                          </m:r>
                          <m: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fr-FR" b="0" i="1" kern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𝑙𝑖𝑞</m:t>
                          </m:r>
                        </m:sub>
                      </m:sSub>
                      <m:r>
                        <a:rPr lang="fr-FR" i="1" ker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𝑎𝑖𝑟</m:t>
                          </m:r>
                        </m:sub>
                      </m:sSub>
                      <m:d>
                        <m:dPr>
                          <m:ctrlP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b="0" i="1" kern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i="1" ker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i="1" kern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b="0" i="1" kern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i="1" ker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b="1" kern="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2" y="1571612"/>
                <a:ext cx="6144544" cy="5191934"/>
              </a:xfrm>
              <a:prstGeom prst="rect">
                <a:avLst/>
              </a:prstGeom>
              <a:blipFill rotWithShape="1">
                <a:blip r:embed="rId4"/>
                <a:stretch>
                  <a:fillRect l="-794" t="-7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 bwMode="auto">
          <a:xfrm>
            <a:off x="6183604" y="4629246"/>
            <a:ext cx="2937084" cy="219554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7" name="Rectangle 128"/>
          <p:cNvSpPr txBox="1">
            <a:spLocks noChangeArrowheads="1"/>
          </p:cNvSpPr>
          <p:nvPr/>
        </p:nvSpPr>
        <p:spPr bwMode="auto">
          <a:xfrm>
            <a:off x="0" y="1150010"/>
            <a:ext cx="9144000" cy="397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400" b="1" kern="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194A-6686-4523-AAD0-F31704344A8D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  <p:sp>
        <p:nvSpPr>
          <p:cNvPr id="14" name="Rectangle 128"/>
          <p:cNvSpPr txBox="1">
            <a:spLocks noChangeArrowheads="1"/>
          </p:cNvSpPr>
          <p:nvPr/>
        </p:nvSpPr>
        <p:spPr bwMode="auto">
          <a:xfrm>
            <a:off x="125408" y="1032510"/>
            <a:ext cx="9144000" cy="36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1" hangingPunct="1">
              <a:defRPr/>
            </a:pPr>
            <a:r>
              <a:rPr lang="fr-FR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Influence de l’humidité de l’air</a:t>
            </a:r>
            <a:r>
              <a:rPr lang="fr-FR" sz="2400" kern="0" dirty="0" smtClean="0">
                <a:solidFill>
                  <a:schemeClr val="tx2"/>
                </a:solidFill>
              </a:rPr>
              <a:t>:</a:t>
            </a:r>
            <a:endParaRPr lang="fr-FR" sz="2000" kern="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0529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Espace réservé du contenu 2"/>
          <p:cNvSpPr>
            <a:spLocks noGrp="1"/>
          </p:cNvSpPr>
          <p:nvPr>
            <p:ph idx="4294967295"/>
          </p:nvPr>
        </p:nvSpPr>
        <p:spPr>
          <a:xfrm>
            <a:off x="251520" y="1196752"/>
            <a:ext cx="8229600" cy="4389437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Puissance totale, sensible et latente : influence de l’humidité de l’air…</a:t>
            </a:r>
          </a:p>
        </p:txBody>
      </p:sp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graphicFrame>
        <p:nvGraphicFramePr>
          <p:cNvPr id="11266" name="Object 1"/>
          <p:cNvGraphicFramePr>
            <a:graphicFrameLocks noChangeAspect="1"/>
          </p:cNvGraphicFramePr>
          <p:nvPr/>
        </p:nvGraphicFramePr>
        <p:xfrm>
          <a:off x="785813" y="1928813"/>
          <a:ext cx="7040562" cy="471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3" name="Picture" r:id="rId3" imgW="5219700" imgH="3492500" progId="Word.Picture.8">
                  <p:embed/>
                </p:oleObj>
              </mc:Choice>
              <mc:Fallback>
                <p:oleObj name="Picture" r:id="rId3" imgW="5219700" imgH="34925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1928813"/>
                        <a:ext cx="7040562" cy="471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0"/>
            <a:ext cx="7344816" cy="1143000"/>
          </a:xfrm>
        </p:spPr>
        <p:txBody>
          <a:bodyPr anchor="t">
            <a:noAutofit/>
          </a:bodyPr>
          <a:lstStyle/>
          <a:p>
            <a:pPr marL="0" indent="0" algn="l">
              <a:buNone/>
            </a:pPr>
            <a:r>
              <a:rPr lang="fr-FR" sz="3200" dirty="0" smtClean="0"/>
              <a:t>Evaluation et optimisation des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240000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Espace réservé du contenu 2"/>
          <p:cNvSpPr>
            <a:spLocks noGrp="1"/>
          </p:cNvSpPr>
          <p:nvPr>
            <p:ph idx="4294967295"/>
          </p:nvPr>
        </p:nvSpPr>
        <p:spPr>
          <a:xfrm>
            <a:off x="251520" y="1196752"/>
            <a:ext cx="8229600" cy="4389437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Influence de l’humidité intérieure (Charges latentes).</a:t>
            </a:r>
          </a:p>
        </p:txBody>
      </p:sp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606892"/>
              </p:ext>
            </p:extLst>
          </p:nvPr>
        </p:nvGraphicFramePr>
        <p:xfrm>
          <a:off x="1060946" y="2132856"/>
          <a:ext cx="7022108" cy="442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name="Picture" r:id="rId3" imgW="5669280" imgH="3572256" progId="Word.Picture.8">
                  <p:embed/>
                </p:oleObj>
              </mc:Choice>
              <mc:Fallback>
                <p:oleObj name="Picture" r:id="rId3" imgW="5669280" imgH="357225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0946" y="2132856"/>
                        <a:ext cx="7022108" cy="442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re 1"/>
          <p:cNvSpPr txBox="1">
            <a:spLocks/>
          </p:cNvSpPr>
          <p:nvPr/>
        </p:nvSpPr>
        <p:spPr>
          <a:xfrm>
            <a:off x="899592" y="0"/>
            <a:ext cx="7344816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fr-FR" sz="3200" smtClean="0"/>
              <a:t>Evaluation et optimisation des performances</a:t>
            </a:r>
            <a:endParaRPr lang="fr-FR" sz="3200" dirty="0" smtClean="0"/>
          </a:p>
        </p:txBody>
      </p:sp>
    </p:spTree>
    <p:extLst>
      <p:ext uri="{BB962C8B-B14F-4D97-AF65-F5344CB8AC3E}">
        <p14:creationId xmlns:p14="http://schemas.microsoft.com/office/powerpoint/2010/main" val="138798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llag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illage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llage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25491</TotalTime>
  <Words>2365</Words>
  <Application>Microsoft Office PowerPoint</Application>
  <PresentationFormat>Affichage à l'écran (4:3)</PresentationFormat>
  <Paragraphs>683</Paragraphs>
  <Slides>64</Slides>
  <Notes>15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64</vt:i4>
      </vt:variant>
    </vt:vector>
  </HeadingPairs>
  <TitlesOfParts>
    <vt:vector size="68" baseType="lpstr">
      <vt:lpstr>Sillage</vt:lpstr>
      <vt:lpstr>Équation</vt:lpstr>
      <vt:lpstr>Picture</vt:lpstr>
      <vt:lpstr>Microsoft Éditeur d'équations 3.0</vt:lpstr>
      <vt:lpstr>OPTICLIM  Guyane</vt:lpstr>
      <vt:lpstr>Séquence 12   Problématique des systèmes de petite climatisation dans le contexte de la démarche d’efficacité énergétique dans les bâtiments </vt:lpstr>
      <vt:lpstr>Les différents systèmes de climatisation</vt:lpstr>
      <vt:lpstr>Les différents systèmes de climatisation</vt:lpstr>
      <vt:lpstr>Présentation PowerPoint</vt:lpstr>
      <vt:lpstr>Les différents systèmes de climatisation</vt:lpstr>
      <vt:lpstr>Les différents systèmes de climatisation</vt:lpstr>
      <vt:lpstr>Les différents systèmes de climatisation</vt:lpstr>
      <vt:lpstr>Les différents systèmes de climatisation</vt:lpstr>
      <vt:lpstr>Les différents systèmes de climatisation</vt:lpstr>
      <vt:lpstr>Les différents systèmes de climatisation</vt:lpstr>
      <vt:lpstr>Les différents systèmes de climatisation</vt:lpstr>
      <vt:lpstr>Les différents systèmes de climatisation</vt:lpstr>
      <vt:lpstr>Les différents systèmes de climatisation</vt:lpstr>
      <vt:lpstr>Les différents systèmes de climatisation</vt:lpstr>
      <vt:lpstr>Séquence 12   Problématique des systèmes de petite climatisation dans le contexte de la démarche d’efficacité énergétique dans les bâtiments </vt:lpstr>
      <vt:lpstr>Principe de fonctionnement</vt:lpstr>
      <vt:lpstr>Principe de fonctionnement</vt:lpstr>
      <vt:lpstr>Principe de fonctionnement</vt:lpstr>
      <vt:lpstr>Principe de fonctionnement</vt:lpstr>
      <vt:lpstr> </vt:lpstr>
      <vt:lpstr>Principe de fonctionnement</vt:lpstr>
      <vt:lpstr>Principe de fonctionnement</vt:lpstr>
      <vt:lpstr>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Séquence 12   Problématique des systèmes de petite climatisation dans le contexte de la démarche d’efficacité énergétique dans les bâtiments </vt:lpstr>
      <vt:lpstr>6. Brainstorming</vt:lpstr>
      <vt:lpstr>Séquence 12   Problématique des systèmes de petite climatisation dans le contexte de la démarche d’efficacité énergétique dans les bâtiments 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Evaluation et optimisation des performances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OPTICLIM</dc:title>
  <dc:creator>Franck Lucas</dc:creator>
  <cp:lastModifiedBy>Franck LUCAS</cp:lastModifiedBy>
  <cp:revision>335</cp:revision>
  <dcterms:created xsi:type="dcterms:W3CDTF">2013-04-01T16:50:48Z</dcterms:created>
  <dcterms:modified xsi:type="dcterms:W3CDTF">2015-05-19T17:42:09Z</dcterms:modified>
</cp:coreProperties>
</file>