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39"/>
  </p:notesMasterIdLst>
  <p:sldIdLst>
    <p:sldId id="256" r:id="rId2"/>
    <p:sldId id="395" r:id="rId3"/>
    <p:sldId id="410" r:id="rId4"/>
    <p:sldId id="423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43" r:id="rId17"/>
    <p:sldId id="444" r:id="rId18"/>
    <p:sldId id="445" r:id="rId19"/>
    <p:sldId id="442" r:id="rId20"/>
    <p:sldId id="424" r:id="rId21"/>
    <p:sldId id="425" r:id="rId22"/>
    <p:sldId id="426" r:id="rId23"/>
    <p:sldId id="427" r:id="rId24"/>
    <p:sldId id="428" r:id="rId25"/>
    <p:sldId id="429" r:id="rId26"/>
    <p:sldId id="430" r:id="rId27"/>
    <p:sldId id="431" r:id="rId28"/>
    <p:sldId id="432" r:id="rId29"/>
    <p:sldId id="433" r:id="rId30"/>
    <p:sldId id="434" r:id="rId31"/>
    <p:sldId id="435" r:id="rId32"/>
    <p:sldId id="436" r:id="rId33"/>
    <p:sldId id="437" r:id="rId34"/>
    <p:sldId id="438" r:id="rId35"/>
    <p:sldId id="439" r:id="rId36"/>
    <p:sldId id="440" r:id="rId37"/>
    <p:sldId id="42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C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6" autoAdjust="0"/>
    <p:restoredTop sz="95223" autoAdjust="0"/>
  </p:normalViewPr>
  <p:slideViewPr>
    <p:cSldViewPr>
      <p:cViewPr>
        <p:scale>
          <a:sx n="75" d="100"/>
          <a:sy n="75" d="100"/>
        </p:scale>
        <p:origin x="1062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990470-3B84-4E52-86CB-DBEA84FA7C24}" type="doc">
      <dgm:prSet loTypeId="urn:microsoft.com/office/officeart/2005/8/layout/radial4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4AE31576-5679-46CA-9EA2-D2B783B71336}">
      <dgm:prSet phldrT="[Texte]" custT="1"/>
      <dgm:spPr/>
      <dgm:t>
        <a:bodyPr/>
        <a:lstStyle/>
        <a:p>
          <a:r>
            <a:rPr lang="fr-FR" sz="1400" dirty="0" smtClean="0"/>
            <a:t>Bâtiment  protégé et ventilé naturellement</a:t>
          </a:r>
          <a:endParaRPr lang="fr-FR" sz="1400" dirty="0"/>
        </a:p>
      </dgm:t>
    </dgm:pt>
    <dgm:pt modelId="{124D53EC-A6B6-4A60-BA59-CAB6A6266FFB}" type="parTrans" cxnId="{038A82DD-4091-4079-8C77-03ACD2215C91}">
      <dgm:prSet/>
      <dgm:spPr/>
      <dgm:t>
        <a:bodyPr/>
        <a:lstStyle/>
        <a:p>
          <a:endParaRPr lang="fr-FR"/>
        </a:p>
      </dgm:t>
    </dgm:pt>
    <dgm:pt modelId="{70C8E147-42BB-41E9-9353-FEBB368E4A54}" type="sibTrans" cxnId="{038A82DD-4091-4079-8C77-03ACD2215C91}">
      <dgm:prSet/>
      <dgm:spPr/>
      <dgm:t>
        <a:bodyPr/>
        <a:lstStyle/>
        <a:p>
          <a:endParaRPr lang="fr-FR"/>
        </a:p>
      </dgm:t>
    </dgm:pt>
    <dgm:pt modelId="{58596F05-23E2-4687-8BDB-F011284687F8}">
      <dgm:prSet phldrT="[Texte]"/>
      <dgm:spPr/>
      <dgm:t>
        <a:bodyPr/>
        <a:lstStyle/>
        <a:p>
          <a:r>
            <a:rPr lang="fr-FR" dirty="0" smtClean="0"/>
            <a:t>Réduction de l’apport des charges externes</a:t>
          </a:r>
          <a:endParaRPr lang="fr-FR" dirty="0"/>
        </a:p>
      </dgm:t>
    </dgm:pt>
    <dgm:pt modelId="{DB1B8EE3-8DED-4B8E-B175-A4A936AC9F93}" type="parTrans" cxnId="{60833155-64CB-4805-ADEE-7AA5A03C82A8}">
      <dgm:prSet/>
      <dgm:spPr/>
      <dgm:t>
        <a:bodyPr/>
        <a:lstStyle/>
        <a:p>
          <a:endParaRPr lang="fr-FR"/>
        </a:p>
      </dgm:t>
    </dgm:pt>
    <dgm:pt modelId="{B92765BD-58AB-4EEA-AB9D-EE3765CB3F21}" type="sibTrans" cxnId="{60833155-64CB-4805-ADEE-7AA5A03C82A8}">
      <dgm:prSet/>
      <dgm:spPr/>
      <dgm:t>
        <a:bodyPr/>
        <a:lstStyle/>
        <a:p>
          <a:endParaRPr lang="fr-FR"/>
        </a:p>
      </dgm:t>
    </dgm:pt>
    <dgm:pt modelId="{9228D452-9E33-4BD6-B549-C720535C55D2}">
      <dgm:prSet phldrT="[Texte]"/>
      <dgm:spPr/>
      <dgm:t>
        <a:bodyPr/>
        <a:lstStyle/>
        <a:p>
          <a:r>
            <a:rPr lang="fr-FR" dirty="0" smtClean="0"/>
            <a:t>Augmentation de la vitesse d’air</a:t>
          </a:r>
          <a:endParaRPr lang="fr-FR" dirty="0"/>
        </a:p>
      </dgm:t>
    </dgm:pt>
    <dgm:pt modelId="{AF64DE50-F29B-4158-AE55-4284885C78F0}" type="parTrans" cxnId="{38605D3E-CF8A-4669-87E4-0715CE7A1CB1}">
      <dgm:prSet/>
      <dgm:spPr/>
      <dgm:t>
        <a:bodyPr/>
        <a:lstStyle/>
        <a:p>
          <a:endParaRPr lang="fr-FR"/>
        </a:p>
      </dgm:t>
    </dgm:pt>
    <dgm:pt modelId="{7B7F177E-5609-4058-8A23-7AF1F3219756}" type="sibTrans" cxnId="{38605D3E-CF8A-4669-87E4-0715CE7A1CB1}">
      <dgm:prSet/>
      <dgm:spPr/>
      <dgm:t>
        <a:bodyPr/>
        <a:lstStyle/>
        <a:p>
          <a:endParaRPr lang="fr-FR"/>
        </a:p>
      </dgm:t>
    </dgm:pt>
    <dgm:pt modelId="{3DCC35CF-4B39-4E97-A801-4C5501CF7149}" type="pres">
      <dgm:prSet presAssocID="{ED990470-3B84-4E52-86CB-DBEA84FA7C2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7D4FDBE-498A-4483-B67C-C5DCED5D7249}" type="pres">
      <dgm:prSet presAssocID="{4AE31576-5679-46CA-9EA2-D2B783B71336}" presName="centerShape" presStyleLbl="node0" presStyleIdx="0" presStyleCnt="1" custScaleX="131836"/>
      <dgm:spPr/>
      <dgm:t>
        <a:bodyPr/>
        <a:lstStyle/>
        <a:p>
          <a:endParaRPr lang="fr-FR"/>
        </a:p>
      </dgm:t>
    </dgm:pt>
    <dgm:pt modelId="{E2E986B5-CE44-4062-BC7F-D20C05741F0B}" type="pres">
      <dgm:prSet presAssocID="{DB1B8EE3-8DED-4B8E-B175-A4A936AC9F93}" presName="parTrans" presStyleLbl="bgSibTrans2D1" presStyleIdx="0" presStyleCnt="2"/>
      <dgm:spPr/>
      <dgm:t>
        <a:bodyPr/>
        <a:lstStyle/>
        <a:p>
          <a:endParaRPr lang="fr-FR"/>
        </a:p>
      </dgm:t>
    </dgm:pt>
    <dgm:pt modelId="{643C0785-9C05-438F-B3AA-7D9C619C8245}" type="pres">
      <dgm:prSet presAssocID="{58596F05-23E2-4687-8BDB-F011284687F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9AE5D66-AEB9-4166-826F-959CEC474919}" type="pres">
      <dgm:prSet presAssocID="{AF64DE50-F29B-4158-AE55-4284885C78F0}" presName="parTrans" presStyleLbl="bgSibTrans2D1" presStyleIdx="1" presStyleCnt="2"/>
      <dgm:spPr/>
      <dgm:t>
        <a:bodyPr/>
        <a:lstStyle/>
        <a:p>
          <a:endParaRPr lang="fr-FR"/>
        </a:p>
      </dgm:t>
    </dgm:pt>
    <dgm:pt modelId="{63E73918-A21B-443E-A0EE-3B9F7C7DAB54}" type="pres">
      <dgm:prSet presAssocID="{9228D452-9E33-4BD6-B549-C720535C55D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83BC4B2-4434-4C39-AC12-D38BABA73F12}" type="presOf" srcId="{4AE31576-5679-46CA-9EA2-D2B783B71336}" destId="{E7D4FDBE-498A-4483-B67C-C5DCED5D7249}" srcOrd="0" destOrd="0" presId="urn:microsoft.com/office/officeart/2005/8/layout/radial4"/>
    <dgm:cxn modelId="{038A82DD-4091-4079-8C77-03ACD2215C91}" srcId="{ED990470-3B84-4E52-86CB-DBEA84FA7C24}" destId="{4AE31576-5679-46CA-9EA2-D2B783B71336}" srcOrd="0" destOrd="0" parTransId="{124D53EC-A6B6-4A60-BA59-CAB6A6266FFB}" sibTransId="{70C8E147-42BB-41E9-9353-FEBB368E4A54}"/>
    <dgm:cxn modelId="{8FDFFEB7-0878-4DC8-90A2-8B0111D2BAE0}" type="presOf" srcId="{DB1B8EE3-8DED-4B8E-B175-A4A936AC9F93}" destId="{E2E986B5-CE44-4062-BC7F-D20C05741F0B}" srcOrd="0" destOrd="0" presId="urn:microsoft.com/office/officeart/2005/8/layout/radial4"/>
    <dgm:cxn modelId="{38605D3E-CF8A-4669-87E4-0715CE7A1CB1}" srcId="{4AE31576-5679-46CA-9EA2-D2B783B71336}" destId="{9228D452-9E33-4BD6-B549-C720535C55D2}" srcOrd="1" destOrd="0" parTransId="{AF64DE50-F29B-4158-AE55-4284885C78F0}" sibTransId="{7B7F177E-5609-4058-8A23-7AF1F3219756}"/>
    <dgm:cxn modelId="{B8332558-7141-4AA5-8A15-ED699F025E15}" type="presOf" srcId="{9228D452-9E33-4BD6-B549-C720535C55D2}" destId="{63E73918-A21B-443E-A0EE-3B9F7C7DAB54}" srcOrd="0" destOrd="0" presId="urn:microsoft.com/office/officeart/2005/8/layout/radial4"/>
    <dgm:cxn modelId="{60833155-64CB-4805-ADEE-7AA5A03C82A8}" srcId="{4AE31576-5679-46CA-9EA2-D2B783B71336}" destId="{58596F05-23E2-4687-8BDB-F011284687F8}" srcOrd="0" destOrd="0" parTransId="{DB1B8EE3-8DED-4B8E-B175-A4A936AC9F93}" sibTransId="{B92765BD-58AB-4EEA-AB9D-EE3765CB3F21}"/>
    <dgm:cxn modelId="{811ADE4A-9BA3-41AA-A11F-41E03CFCD26E}" type="presOf" srcId="{58596F05-23E2-4687-8BDB-F011284687F8}" destId="{643C0785-9C05-438F-B3AA-7D9C619C8245}" srcOrd="0" destOrd="0" presId="urn:microsoft.com/office/officeart/2005/8/layout/radial4"/>
    <dgm:cxn modelId="{FCBA1F39-C9A7-4530-8F7F-5FBB0A90E44C}" type="presOf" srcId="{AF64DE50-F29B-4158-AE55-4284885C78F0}" destId="{59AE5D66-AEB9-4166-826F-959CEC474919}" srcOrd="0" destOrd="0" presId="urn:microsoft.com/office/officeart/2005/8/layout/radial4"/>
    <dgm:cxn modelId="{2D21FC8F-3010-47C7-9C7E-5EF9F17B0233}" type="presOf" srcId="{ED990470-3B84-4E52-86CB-DBEA84FA7C24}" destId="{3DCC35CF-4B39-4E97-A801-4C5501CF7149}" srcOrd="0" destOrd="0" presId="urn:microsoft.com/office/officeart/2005/8/layout/radial4"/>
    <dgm:cxn modelId="{3B50180A-4E51-477A-BBC4-6011C907EB53}" type="presParOf" srcId="{3DCC35CF-4B39-4E97-A801-4C5501CF7149}" destId="{E7D4FDBE-498A-4483-B67C-C5DCED5D7249}" srcOrd="0" destOrd="0" presId="urn:microsoft.com/office/officeart/2005/8/layout/radial4"/>
    <dgm:cxn modelId="{3E751478-D481-407A-8BC5-4BAAB36A02D9}" type="presParOf" srcId="{3DCC35CF-4B39-4E97-A801-4C5501CF7149}" destId="{E2E986B5-CE44-4062-BC7F-D20C05741F0B}" srcOrd="1" destOrd="0" presId="urn:microsoft.com/office/officeart/2005/8/layout/radial4"/>
    <dgm:cxn modelId="{F5487F1F-CFE4-4B5D-9DA4-80BFD85CF30B}" type="presParOf" srcId="{3DCC35CF-4B39-4E97-A801-4C5501CF7149}" destId="{643C0785-9C05-438F-B3AA-7D9C619C8245}" srcOrd="2" destOrd="0" presId="urn:microsoft.com/office/officeart/2005/8/layout/radial4"/>
    <dgm:cxn modelId="{8358ACBF-E41E-44BB-962B-F5E49F2C1FF4}" type="presParOf" srcId="{3DCC35CF-4B39-4E97-A801-4C5501CF7149}" destId="{59AE5D66-AEB9-4166-826F-959CEC474919}" srcOrd="3" destOrd="0" presId="urn:microsoft.com/office/officeart/2005/8/layout/radial4"/>
    <dgm:cxn modelId="{20F8D365-62B0-4CBE-93E7-58529CEA04CF}" type="presParOf" srcId="{3DCC35CF-4B39-4E97-A801-4C5501CF7149}" destId="{63E73918-A21B-443E-A0EE-3B9F7C7DAB54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990470-3B84-4E52-86CB-DBEA84FA7C24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AE31576-5679-46CA-9EA2-D2B783B71336}">
      <dgm:prSet phldrT="[Texte]"/>
      <dgm:spPr/>
      <dgm:t>
        <a:bodyPr/>
        <a:lstStyle/>
        <a:p>
          <a:r>
            <a:rPr lang="fr-FR" dirty="0" smtClean="0"/>
            <a:t>Bâtiment  climatisé</a:t>
          </a:r>
          <a:endParaRPr lang="fr-FR" dirty="0"/>
        </a:p>
      </dgm:t>
    </dgm:pt>
    <dgm:pt modelId="{124D53EC-A6B6-4A60-BA59-CAB6A6266FFB}" type="parTrans" cxnId="{038A82DD-4091-4079-8C77-03ACD2215C91}">
      <dgm:prSet/>
      <dgm:spPr/>
      <dgm:t>
        <a:bodyPr/>
        <a:lstStyle/>
        <a:p>
          <a:endParaRPr lang="fr-FR"/>
        </a:p>
      </dgm:t>
    </dgm:pt>
    <dgm:pt modelId="{70C8E147-42BB-41E9-9353-FEBB368E4A54}" type="sibTrans" cxnId="{038A82DD-4091-4079-8C77-03ACD2215C91}">
      <dgm:prSet/>
      <dgm:spPr/>
      <dgm:t>
        <a:bodyPr/>
        <a:lstStyle/>
        <a:p>
          <a:endParaRPr lang="fr-FR"/>
        </a:p>
      </dgm:t>
    </dgm:pt>
    <dgm:pt modelId="{58596F05-23E2-4687-8BDB-F011284687F8}">
      <dgm:prSet phldrT="[Texte]"/>
      <dgm:spPr/>
      <dgm:t>
        <a:bodyPr/>
        <a:lstStyle/>
        <a:p>
          <a:r>
            <a:rPr lang="fr-FR" dirty="0" smtClean="0"/>
            <a:t>Réduction de la température d’air</a:t>
          </a:r>
          <a:endParaRPr lang="fr-FR" dirty="0"/>
        </a:p>
      </dgm:t>
    </dgm:pt>
    <dgm:pt modelId="{DB1B8EE3-8DED-4B8E-B175-A4A936AC9F93}" type="parTrans" cxnId="{60833155-64CB-4805-ADEE-7AA5A03C82A8}">
      <dgm:prSet/>
      <dgm:spPr/>
      <dgm:t>
        <a:bodyPr/>
        <a:lstStyle/>
        <a:p>
          <a:endParaRPr lang="fr-FR"/>
        </a:p>
      </dgm:t>
    </dgm:pt>
    <dgm:pt modelId="{B92765BD-58AB-4EEA-AB9D-EE3765CB3F21}" type="sibTrans" cxnId="{60833155-64CB-4805-ADEE-7AA5A03C82A8}">
      <dgm:prSet/>
      <dgm:spPr/>
      <dgm:t>
        <a:bodyPr/>
        <a:lstStyle/>
        <a:p>
          <a:endParaRPr lang="fr-FR"/>
        </a:p>
      </dgm:t>
    </dgm:pt>
    <dgm:pt modelId="{9228D452-9E33-4BD6-B549-C720535C55D2}">
      <dgm:prSet phldrT="[Texte]"/>
      <dgm:spPr/>
      <dgm:t>
        <a:bodyPr/>
        <a:lstStyle/>
        <a:p>
          <a:r>
            <a:rPr lang="fr-FR" dirty="0" smtClean="0"/>
            <a:t>Réduction de l’humidité</a:t>
          </a:r>
          <a:endParaRPr lang="fr-FR" dirty="0"/>
        </a:p>
      </dgm:t>
    </dgm:pt>
    <dgm:pt modelId="{AF64DE50-F29B-4158-AE55-4284885C78F0}" type="parTrans" cxnId="{38605D3E-CF8A-4669-87E4-0715CE7A1CB1}">
      <dgm:prSet/>
      <dgm:spPr/>
      <dgm:t>
        <a:bodyPr/>
        <a:lstStyle/>
        <a:p>
          <a:endParaRPr lang="fr-FR"/>
        </a:p>
      </dgm:t>
    </dgm:pt>
    <dgm:pt modelId="{7B7F177E-5609-4058-8A23-7AF1F3219756}" type="sibTrans" cxnId="{38605D3E-CF8A-4669-87E4-0715CE7A1CB1}">
      <dgm:prSet/>
      <dgm:spPr/>
      <dgm:t>
        <a:bodyPr/>
        <a:lstStyle/>
        <a:p>
          <a:endParaRPr lang="fr-FR"/>
        </a:p>
      </dgm:t>
    </dgm:pt>
    <dgm:pt modelId="{3DCC35CF-4B39-4E97-A801-4C5501CF7149}" type="pres">
      <dgm:prSet presAssocID="{ED990470-3B84-4E52-86CB-DBEA84FA7C2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7D4FDBE-498A-4483-B67C-C5DCED5D7249}" type="pres">
      <dgm:prSet presAssocID="{4AE31576-5679-46CA-9EA2-D2B783B71336}" presName="centerShape" presStyleLbl="node0" presStyleIdx="0" presStyleCnt="1" custScaleX="126930"/>
      <dgm:spPr/>
      <dgm:t>
        <a:bodyPr/>
        <a:lstStyle/>
        <a:p>
          <a:endParaRPr lang="fr-FR"/>
        </a:p>
      </dgm:t>
    </dgm:pt>
    <dgm:pt modelId="{E2E986B5-CE44-4062-BC7F-D20C05741F0B}" type="pres">
      <dgm:prSet presAssocID="{DB1B8EE3-8DED-4B8E-B175-A4A936AC9F93}" presName="parTrans" presStyleLbl="bgSibTrans2D1" presStyleIdx="0" presStyleCnt="2"/>
      <dgm:spPr/>
      <dgm:t>
        <a:bodyPr/>
        <a:lstStyle/>
        <a:p>
          <a:endParaRPr lang="fr-FR"/>
        </a:p>
      </dgm:t>
    </dgm:pt>
    <dgm:pt modelId="{643C0785-9C05-438F-B3AA-7D9C619C8245}" type="pres">
      <dgm:prSet presAssocID="{58596F05-23E2-4687-8BDB-F011284687F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9AE5D66-AEB9-4166-826F-959CEC474919}" type="pres">
      <dgm:prSet presAssocID="{AF64DE50-F29B-4158-AE55-4284885C78F0}" presName="parTrans" presStyleLbl="bgSibTrans2D1" presStyleIdx="1" presStyleCnt="2"/>
      <dgm:spPr/>
      <dgm:t>
        <a:bodyPr/>
        <a:lstStyle/>
        <a:p>
          <a:endParaRPr lang="fr-FR"/>
        </a:p>
      </dgm:t>
    </dgm:pt>
    <dgm:pt modelId="{63E73918-A21B-443E-A0EE-3B9F7C7DAB54}" type="pres">
      <dgm:prSet presAssocID="{9228D452-9E33-4BD6-B549-C720535C55D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15A6571-46AB-4FE2-BE6D-F9912B2CF21F}" type="presOf" srcId="{9228D452-9E33-4BD6-B549-C720535C55D2}" destId="{63E73918-A21B-443E-A0EE-3B9F7C7DAB54}" srcOrd="0" destOrd="0" presId="urn:microsoft.com/office/officeart/2005/8/layout/radial4"/>
    <dgm:cxn modelId="{4FC5813B-5422-4CC5-8E69-B909BC71B8AC}" type="presOf" srcId="{4AE31576-5679-46CA-9EA2-D2B783B71336}" destId="{E7D4FDBE-498A-4483-B67C-C5DCED5D7249}" srcOrd="0" destOrd="0" presId="urn:microsoft.com/office/officeart/2005/8/layout/radial4"/>
    <dgm:cxn modelId="{E336F2A7-56BA-45E9-87E5-99378FCF52CF}" type="presOf" srcId="{ED990470-3B84-4E52-86CB-DBEA84FA7C24}" destId="{3DCC35CF-4B39-4E97-A801-4C5501CF7149}" srcOrd="0" destOrd="0" presId="urn:microsoft.com/office/officeart/2005/8/layout/radial4"/>
    <dgm:cxn modelId="{038A82DD-4091-4079-8C77-03ACD2215C91}" srcId="{ED990470-3B84-4E52-86CB-DBEA84FA7C24}" destId="{4AE31576-5679-46CA-9EA2-D2B783B71336}" srcOrd="0" destOrd="0" parTransId="{124D53EC-A6B6-4A60-BA59-CAB6A6266FFB}" sibTransId="{70C8E147-42BB-41E9-9353-FEBB368E4A54}"/>
    <dgm:cxn modelId="{8DAFCCF5-A464-4908-8B94-FADD81180F19}" type="presOf" srcId="{DB1B8EE3-8DED-4B8E-B175-A4A936AC9F93}" destId="{E2E986B5-CE44-4062-BC7F-D20C05741F0B}" srcOrd="0" destOrd="0" presId="urn:microsoft.com/office/officeart/2005/8/layout/radial4"/>
    <dgm:cxn modelId="{38605D3E-CF8A-4669-87E4-0715CE7A1CB1}" srcId="{4AE31576-5679-46CA-9EA2-D2B783B71336}" destId="{9228D452-9E33-4BD6-B549-C720535C55D2}" srcOrd="1" destOrd="0" parTransId="{AF64DE50-F29B-4158-AE55-4284885C78F0}" sibTransId="{7B7F177E-5609-4058-8A23-7AF1F3219756}"/>
    <dgm:cxn modelId="{47A8EC80-27E6-41C4-B863-DA37365ACFCA}" type="presOf" srcId="{58596F05-23E2-4687-8BDB-F011284687F8}" destId="{643C0785-9C05-438F-B3AA-7D9C619C8245}" srcOrd="0" destOrd="0" presId="urn:microsoft.com/office/officeart/2005/8/layout/radial4"/>
    <dgm:cxn modelId="{2B9E1DDF-C625-4996-82DD-F16C3C4D6643}" type="presOf" srcId="{AF64DE50-F29B-4158-AE55-4284885C78F0}" destId="{59AE5D66-AEB9-4166-826F-959CEC474919}" srcOrd="0" destOrd="0" presId="urn:microsoft.com/office/officeart/2005/8/layout/radial4"/>
    <dgm:cxn modelId="{60833155-64CB-4805-ADEE-7AA5A03C82A8}" srcId="{4AE31576-5679-46CA-9EA2-D2B783B71336}" destId="{58596F05-23E2-4687-8BDB-F011284687F8}" srcOrd="0" destOrd="0" parTransId="{DB1B8EE3-8DED-4B8E-B175-A4A936AC9F93}" sibTransId="{B92765BD-58AB-4EEA-AB9D-EE3765CB3F21}"/>
    <dgm:cxn modelId="{77D26B74-B352-4CE6-9D8A-E43B9D8064C7}" type="presParOf" srcId="{3DCC35CF-4B39-4E97-A801-4C5501CF7149}" destId="{E7D4FDBE-498A-4483-B67C-C5DCED5D7249}" srcOrd="0" destOrd="0" presId="urn:microsoft.com/office/officeart/2005/8/layout/radial4"/>
    <dgm:cxn modelId="{3637F1CF-008F-4050-B940-C40BB69C2112}" type="presParOf" srcId="{3DCC35CF-4B39-4E97-A801-4C5501CF7149}" destId="{E2E986B5-CE44-4062-BC7F-D20C05741F0B}" srcOrd="1" destOrd="0" presId="urn:microsoft.com/office/officeart/2005/8/layout/radial4"/>
    <dgm:cxn modelId="{D8837985-F8EC-482D-A517-1964E81E0147}" type="presParOf" srcId="{3DCC35CF-4B39-4E97-A801-4C5501CF7149}" destId="{643C0785-9C05-438F-B3AA-7D9C619C8245}" srcOrd="2" destOrd="0" presId="urn:microsoft.com/office/officeart/2005/8/layout/radial4"/>
    <dgm:cxn modelId="{677EF259-67A9-440C-946B-49EBC014B6DD}" type="presParOf" srcId="{3DCC35CF-4B39-4E97-A801-4C5501CF7149}" destId="{59AE5D66-AEB9-4166-826F-959CEC474919}" srcOrd="3" destOrd="0" presId="urn:microsoft.com/office/officeart/2005/8/layout/radial4"/>
    <dgm:cxn modelId="{4251625E-FF29-4B69-8CA7-EFE644BF3A10}" type="presParOf" srcId="{3DCC35CF-4B39-4E97-A801-4C5501CF7149}" destId="{63E73918-A21B-443E-A0EE-3B9F7C7DAB54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4FDBE-498A-4483-B67C-C5DCED5D7249}">
      <dsp:nvSpPr>
        <dsp:cNvPr id="0" name=""/>
        <dsp:cNvSpPr/>
      </dsp:nvSpPr>
      <dsp:spPr>
        <a:xfrm>
          <a:off x="1291329" y="1702469"/>
          <a:ext cx="1840514" cy="139606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Bâtiment  protégé et ventilé naturellement</a:t>
          </a:r>
          <a:endParaRPr lang="fr-FR" sz="1400" kern="1200" dirty="0"/>
        </a:p>
      </dsp:txBody>
      <dsp:txXfrm>
        <a:off x="1560866" y="1906918"/>
        <a:ext cx="1301440" cy="987165"/>
      </dsp:txXfrm>
    </dsp:sp>
    <dsp:sp modelId="{E2E986B5-CE44-4062-BC7F-D20C05741F0B}">
      <dsp:nvSpPr>
        <dsp:cNvPr id="0" name=""/>
        <dsp:cNvSpPr/>
      </dsp:nvSpPr>
      <dsp:spPr>
        <a:xfrm rot="12900000">
          <a:off x="578668" y="1408092"/>
          <a:ext cx="999450" cy="39787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3C0785-9C05-438F-B3AA-7D9C619C8245}">
      <dsp:nvSpPr>
        <dsp:cNvPr id="0" name=""/>
        <dsp:cNvSpPr/>
      </dsp:nvSpPr>
      <dsp:spPr>
        <a:xfrm>
          <a:off x="5912" y="789897"/>
          <a:ext cx="1326260" cy="10610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Réduction de l’apport des charges externes</a:t>
          </a:r>
          <a:endParaRPr lang="fr-FR" sz="1500" kern="1200" dirty="0"/>
        </a:p>
      </dsp:txBody>
      <dsp:txXfrm>
        <a:off x="36988" y="820973"/>
        <a:ext cx="1264108" cy="998856"/>
      </dsp:txXfrm>
    </dsp:sp>
    <dsp:sp modelId="{59AE5D66-AEB9-4166-826F-959CEC474919}">
      <dsp:nvSpPr>
        <dsp:cNvPr id="0" name=""/>
        <dsp:cNvSpPr/>
      </dsp:nvSpPr>
      <dsp:spPr>
        <a:xfrm rot="19500000">
          <a:off x="2845053" y="1408092"/>
          <a:ext cx="999450" cy="39787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E73918-A21B-443E-A0EE-3B9F7C7DAB54}">
      <dsp:nvSpPr>
        <dsp:cNvPr id="0" name=""/>
        <dsp:cNvSpPr/>
      </dsp:nvSpPr>
      <dsp:spPr>
        <a:xfrm>
          <a:off x="3090999" y="789897"/>
          <a:ext cx="1326260" cy="10610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Augmentation de la vitesse d’air</a:t>
          </a:r>
          <a:endParaRPr lang="fr-FR" sz="1500" kern="1200" dirty="0"/>
        </a:p>
      </dsp:txBody>
      <dsp:txXfrm>
        <a:off x="3122075" y="820973"/>
        <a:ext cx="1264108" cy="9988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4FDBE-498A-4483-B67C-C5DCED5D7249}">
      <dsp:nvSpPr>
        <dsp:cNvPr id="0" name=""/>
        <dsp:cNvSpPr/>
      </dsp:nvSpPr>
      <dsp:spPr>
        <a:xfrm>
          <a:off x="1331639" y="1691196"/>
          <a:ext cx="1780132" cy="1402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Bâtiment  climatisé</a:t>
          </a:r>
          <a:endParaRPr lang="fr-FR" sz="2300" kern="1200" dirty="0"/>
        </a:p>
      </dsp:txBody>
      <dsp:txXfrm>
        <a:off x="1592333" y="1896580"/>
        <a:ext cx="1258744" cy="991683"/>
      </dsp:txXfrm>
    </dsp:sp>
    <dsp:sp modelId="{E2E986B5-CE44-4062-BC7F-D20C05741F0B}">
      <dsp:nvSpPr>
        <dsp:cNvPr id="0" name=""/>
        <dsp:cNvSpPr/>
      </dsp:nvSpPr>
      <dsp:spPr>
        <a:xfrm rot="12900000">
          <a:off x="573781" y="1398074"/>
          <a:ext cx="1026525" cy="39969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3C0785-9C05-438F-B3AA-7D9C619C8245}">
      <dsp:nvSpPr>
        <dsp:cNvPr id="0" name=""/>
        <dsp:cNvSpPr/>
      </dsp:nvSpPr>
      <dsp:spPr>
        <a:xfrm>
          <a:off x="438" y="770596"/>
          <a:ext cx="1332329" cy="1065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Réduction de la température d’air</a:t>
          </a:r>
          <a:endParaRPr lang="fr-FR" sz="1600" kern="1200" dirty="0"/>
        </a:p>
      </dsp:txBody>
      <dsp:txXfrm>
        <a:off x="31656" y="801814"/>
        <a:ext cx="1269893" cy="1003427"/>
      </dsp:txXfrm>
    </dsp:sp>
    <dsp:sp modelId="{59AE5D66-AEB9-4166-826F-959CEC474919}">
      <dsp:nvSpPr>
        <dsp:cNvPr id="0" name=""/>
        <dsp:cNvSpPr/>
      </dsp:nvSpPr>
      <dsp:spPr>
        <a:xfrm rot="19500000">
          <a:off x="2843105" y="1398074"/>
          <a:ext cx="1026525" cy="39969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E73918-A21B-443E-A0EE-3B9F7C7DAB54}">
      <dsp:nvSpPr>
        <dsp:cNvPr id="0" name=""/>
        <dsp:cNvSpPr/>
      </dsp:nvSpPr>
      <dsp:spPr>
        <a:xfrm>
          <a:off x="3110643" y="770596"/>
          <a:ext cx="1332329" cy="1065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Réduction de l’humidité</a:t>
          </a:r>
          <a:endParaRPr lang="fr-FR" sz="1600" kern="1200" dirty="0"/>
        </a:p>
      </dsp:txBody>
      <dsp:txXfrm>
        <a:off x="3141861" y="801814"/>
        <a:ext cx="1269893" cy="1003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20/05/2015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May 20,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0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7" Type="http://schemas.openxmlformats.org/officeDocument/2006/relationships/image" Target="../media/image480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500.png"/><Relationship Id="rId7" Type="http://schemas.openxmlformats.org/officeDocument/2006/relationships/image" Target="../media/image54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7" Type="http://schemas.openxmlformats.org/officeDocument/2006/relationships/image" Target="../media/image73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315416"/>
            <a:ext cx="5135421" cy="652534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12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>
                <a:effectLst/>
              </a:rPr>
              <a:t>Problématique des systèmes de petite climatisation dans le contexte de la démarche d’efficacité énergétique dans les bâtiments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27940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Les limites de la conception bioclimatique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755576" y="1700808"/>
            <a:ext cx="813690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La </a:t>
            </a:r>
            <a:r>
              <a:rPr lang="fr-FR" b="1" dirty="0"/>
              <a:t>conception bioclimatique c’est quoi </a:t>
            </a:r>
            <a:r>
              <a:rPr lang="fr-FR" b="1" dirty="0" smtClean="0"/>
              <a:t>…</a:t>
            </a:r>
          </a:p>
          <a:p>
            <a:pPr marL="0" indent="0">
              <a:buNone/>
            </a:pPr>
            <a:r>
              <a:rPr lang="fr-FR" dirty="0"/>
              <a:t>Mini brainstorming (2</a:t>
            </a:r>
            <a:r>
              <a:rPr lang="fr-FR" dirty="0" smtClean="0"/>
              <a:t>’): 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…..</a:t>
            </a:r>
          </a:p>
          <a:p>
            <a:pPr marL="0" indent="0">
              <a:buNone/>
            </a:pPr>
            <a:r>
              <a:rPr lang="fr-FR" dirty="0" smtClean="0"/>
              <a:t>…..</a:t>
            </a:r>
          </a:p>
          <a:p>
            <a:pPr marL="0" indent="0">
              <a:buNone/>
            </a:pPr>
            <a:r>
              <a:rPr lang="fr-FR" dirty="0" smtClean="0"/>
              <a:t>…..</a:t>
            </a:r>
          </a:p>
          <a:p>
            <a:pPr marL="0" indent="0">
              <a:buNone/>
            </a:pPr>
            <a:r>
              <a:rPr lang="fr-FR" dirty="0" smtClean="0"/>
              <a:t>…..</a:t>
            </a:r>
            <a:endParaRPr lang="fr-FR" dirty="0"/>
          </a:p>
          <a:p>
            <a:pPr lvl="1"/>
            <a:endParaRPr lang="fr-FR" dirty="0" smtClean="0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820472" cy="1143000"/>
          </a:xfrm>
        </p:spPr>
        <p:txBody>
          <a:bodyPr anchor="t">
            <a:normAutofit/>
          </a:bodyPr>
          <a:lstStyle/>
          <a:p>
            <a:pPr algn="l"/>
            <a:r>
              <a:rPr lang="fr-FR" sz="2800" dirty="0"/>
              <a:t>2</a:t>
            </a:r>
            <a:r>
              <a:rPr lang="fr-FR" sz="2800" dirty="0" smtClean="0"/>
              <a:t>. Les limites de la conception bioclimatique</a:t>
            </a:r>
          </a:p>
        </p:txBody>
      </p:sp>
    </p:spTree>
    <p:extLst>
      <p:ext uri="{BB962C8B-B14F-4D97-AF65-F5344CB8AC3E}">
        <p14:creationId xmlns:p14="http://schemas.microsoft.com/office/powerpoint/2010/main" val="36171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309554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3200" dirty="0" smtClean="0"/>
              <a:t>Conception bioclimatique en climat tropical</a:t>
            </a:r>
            <a:endParaRPr lang="fr-FR" sz="3200" dirty="0"/>
          </a:p>
        </p:txBody>
      </p:sp>
      <p:pic>
        <p:nvPicPr>
          <p:cNvPr id="5" name="Image 4" descr="C:\Users\LENOIR\Pictures\Batiments\Lycée Saint-Benoit IV\panneaux\Sans titre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610" y="1988839"/>
            <a:ext cx="5020088" cy="40324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e 5"/>
          <p:cNvGrpSpPr/>
          <p:nvPr/>
        </p:nvGrpSpPr>
        <p:grpSpPr>
          <a:xfrm>
            <a:off x="3032546" y="4005063"/>
            <a:ext cx="5253920" cy="720080"/>
            <a:chOff x="3563888" y="4509120"/>
            <a:chExt cx="5253920" cy="720080"/>
          </a:xfrm>
        </p:grpSpPr>
        <p:sp>
          <p:nvSpPr>
            <p:cNvPr id="7" name="Forme libre 6"/>
            <p:cNvSpPr/>
            <p:nvPr/>
          </p:nvSpPr>
          <p:spPr>
            <a:xfrm>
              <a:off x="3563888" y="4613836"/>
              <a:ext cx="2016224" cy="274403"/>
            </a:xfrm>
            <a:custGeom>
              <a:avLst/>
              <a:gdLst>
                <a:gd name="connsiteX0" fmla="*/ 0 w 1706880"/>
                <a:gd name="connsiteY0" fmla="*/ 548806 h 548806"/>
                <a:gd name="connsiteX1" fmla="*/ 441960 w 1706880"/>
                <a:gd name="connsiteY1" fmla="*/ 166 h 548806"/>
                <a:gd name="connsiteX2" fmla="*/ 1051560 w 1706880"/>
                <a:gd name="connsiteY2" fmla="*/ 487846 h 548806"/>
                <a:gd name="connsiteX3" fmla="*/ 1706880 w 1706880"/>
                <a:gd name="connsiteY3" fmla="*/ 244006 h 54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6880" h="548806">
                  <a:moveTo>
                    <a:pt x="0" y="548806"/>
                  </a:moveTo>
                  <a:cubicBezTo>
                    <a:pt x="133350" y="279566"/>
                    <a:pt x="266700" y="10326"/>
                    <a:pt x="441960" y="166"/>
                  </a:cubicBezTo>
                  <a:cubicBezTo>
                    <a:pt x="617220" y="-9994"/>
                    <a:pt x="840740" y="447206"/>
                    <a:pt x="1051560" y="487846"/>
                  </a:cubicBezTo>
                  <a:cubicBezTo>
                    <a:pt x="1262380" y="528486"/>
                    <a:pt x="1484630" y="386246"/>
                    <a:pt x="1706880" y="244006"/>
                  </a:cubicBezTo>
                </a:path>
              </a:pathLst>
            </a:custGeom>
            <a:ln w="38100">
              <a:solidFill>
                <a:srgbClr val="00B0F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3801224" y="4954797"/>
              <a:ext cx="2138928" cy="274403"/>
            </a:xfrm>
            <a:custGeom>
              <a:avLst/>
              <a:gdLst>
                <a:gd name="connsiteX0" fmla="*/ 0 w 1706880"/>
                <a:gd name="connsiteY0" fmla="*/ 548806 h 548806"/>
                <a:gd name="connsiteX1" fmla="*/ 441960 w 1706880"/>
                <a:gd name="connsiteY1" fmla="*/ 166 h 548806"/>
                <a:gd name="connsiteX2" fmla="*/ 1051560 w 1706880"/>
                <a:gd name="connsiteY2" fmla="*/ 487846 h 548806"/>
                <a:gd name="connsiteX3" fmla="*/ 1706880 w 1706880"/>
                <a:gd name="connsiteY3" fmla="*/ 244006 h 54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6880" h="548806">
                  <a:moveTo>
                    <a:pt x="0" y="548806"/>
                  </a:moveTo>
                  <a:cubicBezTo>
                    <a:pt x="133350" y="279566"/>
                    <a:pt x="266700" y="10326"/>
                    <a:pt x="441960" y="166"/>
                  </a:cubicBezTo>
                  <a:cubicBezTo>
                    <a:pt x="617220" y="-9994"/>
                    <a:pt x="840740" y="447206"/>
                    <a:pt x="1051560" y="487846"/>
                  </a:cubicBezTo>
                  <a:cubicBezTo>
                    <a:pt x="1262380" y="528486"/>
                    <a:pt x="1484630" y="386246"/>
                    <a:pt x="1706880" y="244006"/>
                  </a:cubicBezTo>
                </a:path>
              </a:pathLst>
            </a:custGeom>
            <a:ln w="38100">
              <a:solidFill>
                <a:srgbClr val="00B0F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Forme libre 8"/>
            <p:cNvSpPr/>
            <p:nvPr/>
          </p:nvSpPr>
          <p:spPr>
            <a:xfrm rot="10800000">
              <a:off x="7848600" y="4509120"/>
              <a:ext cx="960120" cy="198333"/>
            </a:xfrm>
            <a:custGeom>
              <a:avLst/>
              <a:gdLst>
                <a:gd name="connsiteX0" fmla="*/ 0 w 960120"/>
                <a:gd name="connsiteY0" fmla="*/ 198333 h 198333"/>
                <a:gd name="connsiteX1" fmla="*/ 548640 w 960120"/>
                <a:gd name="connsiteY1" fmla="*/ 213 h 198333"/>
                <a:gd name="connsiteX2" fmla="*/ 960120 w 960120"/>
                <a:gd name="connsiteY2" fmla="*/ 167853 h 198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0120" h="198333">
                  <a:moveTo>
                    <a:pt x="0" y="198333"/>
                  </a:moveTo>
                  <a:cubicBezTo>
                    <a:pt x="194310" y="101813"/>
                    <a:pt x="388620" y="5293"/>
                    <a:pt x="548640" y="213"/>
                  </a:cubicBezTo>
                  <a:cubicBezTo>
                    <a:pt x="708660" y="-4867"/>
                    <a:pt x="834390" y="81493"/>
                    <a:pt x="960120" y="167853"/>
                  </a:cubicBezTo>
                </a:path>
              </a:pathLst>
            </a:custGeom>
            <a:ln w="38100">
              <a:solidFill>
                <a:srgbClr val="00B0F0"/>
              </a:solidFill>
              <a:headEnd type="arrow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orme libre 9"/>
            <p:cNvSpPr/>
            <p:nvPr/>
          </p:nvSpPr>
          <p:spPr>
            <a:xfrm rot="10800000">
              <a:off x="7857688" y="4851912"/>
              <a:ext cx="960120" cy="198333"/>
            </a:xfrm>
            <a:custGeom>
              <a:avLst/>
              <a:gdLst>
                <a:gd name="connsiteX0" fmla="*/ 0 w 960120"/>
                <a:gd name="connsiteY0" fmla="*/ 198333 h 198333"/>
                <a:gd name="connsiteX1" fmla="*/ 548640 w 960120"/>
                <a:gd name="connsiteY1" fmla="*/ 213 h 198333"/>
                <a:gd name="connsiteX2" fmla="*/ 960120 w 960120"/>
                <a:gd name="connsiteY2" fmla="*/ 167853 h 198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0120" h="198333">
                  <a:moveTo>
                    <a:pt x="0" y="198333"/>
                  </a:moveTo>
                  <a:cubicBezTo>
                    <a:pt x="194310" y="101813"/>
                    <a:pt x="388620" y="5293"/>
                    <a:pt x="548640" y="213"/>
                  </a:cubicBezTo>
                  <a:cubicBezTo>
                    <a:pt x="708660" y="-4867"/>
                    <a:pt x="834390" y="81493"/>
                    <a:pt x="960120" y="167853"/>
                  </a:cubicBezTo>
                </a:path>
              </a:pathLst>
            </a:custGeom>
            <a:ln w="38100">
              <a:solidFill>
                <a:srgbClr val="00B0F0"/>
              </a:solidFill>
              <a:headEnd type="arrow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Picture 2" descr="C:\Users\LENOIR\WORK ZONE\Thèse\Soutenance préparation\Présentation\Images\kaz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66" b="10461"/>
          <a:stretch/>
        </p:blipFill>
        <p:spPr bwMode="auto">
          <a:xfrm>
            <a:off x="3608611" y="1988839"/>
            <a:ext cx="5004048" cy="392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LENOIR\WORK ZONE\Thèse\Soutenance préparation\Présentation\Images\kaz - Copie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610" y="1988840"/>
            <a:ext cx="7804150" cy="438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7086326" y="551723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Leu Réunion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234280" y="1539423"/>
            <a:ext cx="495029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200" dirty="0"/>
              <a:t>Ventilation naturelle </a:t>
            </a:r>
            <a:r>
              <a:rPr lang="fr-FR" sz="2200" dirty="0" err="1" smtClean="0"/>
              <a:t>traversante</a:t>
            </a:r>
            <a:endParaRPr lang="fr-FR" sz="2200" dirty="0" smtClean="0"/>
          </a:p>
          <a:p>
            <a:pPr lvl="1"/>
            <a:endParaRPr lang="fr-FR" sz="2200" dirty="0"/>
          </a:p>
          <a:p>
            <a:pPr lvl="1"/>
            <a:r>
              <a:rPr lang="fr-FR" sz="2200" dirty="0"/>
              <a:t>Protection solaire</a:t>
            </a:r>
          </a:p>
          <a:p>
            <a:pPr lvl="1"/>
            <a:endParaRPr lang="fr-FR" sz="2200" dirty="0" smtClean="0"/>
          </a:p>
          <a:p>
            <a:pPr lvl="1"/>
            <a:r>
              <a:rPr lang="fr-FR" sz="2200" dirty="0" smtClean="0"/>
              <a:t>Végétation </a:t>
            </a:r>
            <a:r>
              <a:rPr lang="fr-FR" sz="2200" dirty="0"/>
              <a:t>des abords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96577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820472" cy="1143000"/>
          </a:xfrm>
        </p:spPr>
        <p:txBody>
          <a:bodyPr anchor="t">
            <a:normAutofit/>
          </a:bodyPr>
          <a:lstStyle/>
          <a:p>
            <a:pPr algn="l"/>
            <a:r>
              <a:rPr lang="fr-FR" sz="2800" dirty="0"/>
              <a:t>2</a:t>
            </a:r>
            <a:r>
              <a:rPr lang="fr-FR" sz="2800" dirty="0" smtClean="0"/>
              <a:t>. Les limites de la conception bioclimatique</a:t>
            </a:r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539552" y="908720"/>
            <a:ext cx="813690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La conception bioclimatique c’est quoi …</a:t>
            </a:r>
          </a:p>
          <a:p>
            <a:r>
              <a:rPr lang="fr-FR" dirty="0" smtClean="0"/>
              <a:t>La réponse est dans le climat…</a:t>
            </a:r>
          </a:p>
          <a:p>
            <a:pPr marL="301943" lvl="1" indent="0">
              <a:buNone/>
            </a:pPr>
            <a:r>
              <a:rPr lang="fr-FR" dirty="0" smtClean="0"/>
              <a:t>Caractérisation du climat en Guyane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707927" y="2132856"/>
            <a:ext cx="5800154" cy="4248000"/>
            <a:chOff x="3203848" y="2210931"/>
            <a:chExt cx="5800154" cy="424800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03848" y="2210931"/>
              <a:ext cx="5800154" cy="4248000"/>
            </a:xfrm>
            <a:prstGeom prst="rect">
              <a:avLst/>
            </a:prstGeom>
          </p:spPr>
        </p:pic>
        <p:sp>
          <p:nvSpPr>
            <p:cNvPr id="3" name="ZoneTexte 2"/>
            <p:cNvSpPr txBox="1"/>
            <p:nvPr/>
          </p:nvSpPr>
          <p:spPr>
            <a:xfrm>
              <a:off x="3654987" y="4653136"/>
              <a:ext cx="1906034" cy="923330"/>
            </a:xfrm>
            <a:prstGeom prst="rect">
              <a:avLst/>
            </a:prstGeom>
            <a:solidFill>
              <a:srgbClr val="5ECCF3">
                <a:alpha val="34902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Zone de confort sans mouvement d’air</a:t>
              </a:r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6770422" y="2996952"/>
              <a:ext cx="2122058" cy="923330"/>
            </a:xfrm>
            <a:prstGeom prst="rect">
              <a:avLst/>
            </a:prstGeom>
            <a:solidFill>
              <a:schemeClr val="accent1">
                <a:alpha val="34902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Zone de confort avec mouvement d’air</a:t>
              </a:r>
              <a:endParaRPr lang="fr-FR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635896" y="2348880"/>
              <a:ext cx="1205045" cy="5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27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820472" cy="1143000"/>
          </a:xfrm>
        </p:spPr>
        <p:txBody>
          <a:bodyPr anchor="t">
            <a:normAutofit/>
          </a:bodyPr>
          <a:lstStyle/>
          <a:p>
            <a:pPr algn="l"/>
            <a:r>
              <a:rPr lang="fr-FR" sz="2800" dirty="0"/>
              <a:t>2</a:t>
            </a:r>
            <a:r>
              <a:rPr lang="fr-FR" sz="2800" dirty="0" smtClean="0"/>
              <a:t>. Les limites de la conception bioclimatique</a:t>
            </a:r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709576" y="832148"/>
            <a:ext cx="813690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La conception bioclimatique c’est quoi …</a:t>
            </a:r>
          </a:p>
          <a:p>
            <a:r>
              <a:rPr lang="fr-FR" dirty="0" smtClean="0"/>
              <a:t>La réponse est dans le climat…</a:t>
            </a:r>
          </a:p>
          <a:p>
            <a:pPr marL="301943" lvl="1" indent="0">
              <a:buNone/>
            </a:pPr>
            <a:r>
              <a:rPr lang="fr-FR" dirty="0" smtClean="0"/>
              <a:t>Caractérisation du climat en Guyane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65471" y="6252632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Conditions extérieures pour climat </a:t>
            </a:r>
            <a:r>
              <a:rPr lang="fr-FR" dirty="0" smtClean="0"/>
              <a:t>de Saint-Georges sur </a:t>
            </a:r>
            <a:r>
              <a:rPr lang="fr-FR" dirty="0" smtClean="0"/>
              <a:t>le diagramme de confort</a:t>
            </a:r>
          </a:p>
          <a:p>
            <a:pPr algn="ctr"/>
            <a:r>
              <a:rPr lang="fr-FR" dirty="0" smtClean="0"/>
              <a:t> </a:t>
            </a:r>
            <a:r>
              <a:rPr lang="fr-FR" sz="1400" dirty="0" smtClean="0"/>
              <a:t>(Copyright </a:t>
            </a:r>
            <a:r>
              <a:rPr lang="fr-FR" sz="1400" dirty="0" err="1" smtClean="0"/>
              <a:t>Abdesselam</a:t>
            </a:r>
            <a:r>
              <a:rPr lang="fr-FR" sz="1400" dirty="0" smtClean="0"/>
              <a:t>)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792" y="2076632"/>
            <a:ext cx="5701846" cy="4176000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2123728" y="2492896"/>
            <a:ext cx="136815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28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820472" cy="1143000"/>
          </a:xfrm>
        </p:spPr>
        <p:txBody>
          <a:bodyPr anchor="t">
            <a:normAutofit/>
          </a:bodyPr>
          <a:lstStyle/>
          <a:p>
            <a:pPr algn="l"/>
            <a:r>
              <a:rPr lang="fr-FR" sz="2800" dirty="0"/>
              <a:t>2</a:t>
            </a:r>
            <a:r>
              <a:rPr lang="fr-FR" sz="2800" dirty="0" smtClean="0"/>
              <a:t>. Les limites de la conception bioclimatique</a:t>
            </a:r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683568" y="1628800"/>
            <a:ext cx="813690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La conception bioclimatique c’est quoi …</a:t>
            </a:r>
          </a:p>
          <a:p>
            <a:r>
              <a:rPr lang="fr-FR" dirty="0" smtClean="0"/>
              <a:t>Interaction forte avec le climat</a:t>
            </a:r>
          </a:p>
          <a:p>
            <a:r>
              <a:rPr lang="fr-FR" dirty="0" smtClean="0"/>
              <a:t>Notion de « contraintes » climatiques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Connaitre le climat pour concevoir avec lui…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Question 2 : peut on concevoir un bâtiment thermiquement confortable en Guyane sans système de climatisation </a:t>
            </a:r>
          </a:p>
          <a:p>
            <a:pPr marL="301943" lvl="1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01628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820472" cy="1143000"/>
          </a:xfrm>
        </p:spPr>
        <p:txBody>
          <a:bodyPr anchor="t">
            <a:normAutofit/>
          </a:bodyPr>
          <a:lstStyle/>
          <a:p>
            <a:pPr algn="l"/>
            <a:r>
              <a:rPr lang="fr-FR" sz="2800" dirty="0"/>
              <a:t>2</a:t>
            </a:r>
            <a:r>
              <a:rPr lang="fr-FR" sz="2800" dirty="0" smtClean="0"/>
              <a:t>. Les limites de la conception bioclimatique</a:t>
            </a:r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683568" y="1628800"/>
            <a:ext cx="813690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Finalement : </a:t>
            </a:r>
          </a:p>
          <a:p>
            <a:pPr marL="0" indent="0">
              <a:buNone/>
            </a:pPr>
            <a:r>
              <a:rPr lang="fr-FR" dirty="0" smtClean="0"/>
              <a:t>La conception bioclimatique = Concept très global </a:t>
            </a:r>
          </a:p>
          <a:p>
            <a:pPr marL="0" indent="0">
              <a:buNone/>
            </a:pPr>
            <a:r>
              <a:rPr lang="fr-FR" dirty="0" smtClean="0"/>
              <a:t>Dans le cadre de cette formation, proposition d’une approche plus ciblée…</a:t>
            </a:r>
          </a:p>
          <a:p>
            <a:pPr marL="0" indent="0">
              <a:buNone/>
            </a:pPr>
            <a:r>
              <a:rPr lang="fr-FR" dirty="0" smtClean="0"/>
              <a:t>Soit : </a:t>
            </a:r>
          </a:p>
          <a:p>
            <a:pPr marL="0" indent="0">
              <a:buNone/>
            </a:pPr>
            <a:r>
              <a:rPr lang="fr-FR" dirty="0" smtClean="0"/>
              <a:t>Comment concevoir un bâtiment afin qu’il d’assurer le confort « thermo-hydrique » des usagers sans utiliser le systèmes de climatisation actifs.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28989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2" cy="1143000"/>
          </a:xfrm>
        </p:spPr>
        <p:txBody>
          <a:bodyPr anchor="t">
            <a:noAutofit/>
          </a:bodyPr>
          <a:lstStyle/>
          <a:p>
            <a:pPr algn="l"/>
            <a:r>
              <a:rPr lang="fr-FR" sz="3200" dirty="0"/>
              <a:t>2</a:t>
            </a:r>
            <a:r>
              <a:rPr lang="fr-FR" sz="3200" dirty="0" smtClean="0"/>
              <a:t>. Les limites de la conception passive</a:t>
            </a:r>
            <a:br>
              <a:rPr lang="fr-FR" sz="3200" dirty="0" smtClean="0"/>
            </a:b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3528" y="1124744"/>
            <a:ext cx="3849736" cy="537448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 smtClean="0"/>
              <a:t>Exemple</a:t>
            </a:r>
            <a:r>
              <a:rPr lang="fr-FR" dirty="0" smtClean="0"/>
              <a:t> 1</a:t>
            </a:r>
          </a:p>
          <a:p>
            <a:r>
              <a:rPr lang="fr-FR" sz="1900" dirty="0" smtClean="0"/>
              <a:t>Bureau 4x3 occupé par 2 personnes à Saint-Georges.</a:t>
            </a:r>
          </a:p>
          <a:p>
            <a:r>
              <a:rPr lang="fr-FR" sz="1900" dirty="0" smtClean="0"/>
              <a:t>Conception du bâti adaptée</a:t>
            </a:r>
          </a:p>
          <a:p>
            <a:r>
              <a:rPr lang="fr-FR" sz="1900" dirty="0" smtClean="0"/>
              <a:t>Ventilation </a:t>
            </a:r>
            <a:r>
              <a:rPr lang="fr-FR" sz="1900" dirty="0" err="1" smtClean="0"/>
              <a:t>traversante</a:t>
            </a:r>
            <a:r>
              <a:rPr lang="fr-FR" sz="1900" dirty="0" smtClean="0"/>
              <a:t> (implantation du bâtiment, conception enveloppe, </a:t>
            </a:r>
            <a:r>
              <a:rPr lang="fr-FR" sz="1900" dirty="0" err="1" smtClean="0"/>
              <a:t>etc</a:t>
            </a:r>
            <a:r>
              <a:rPr lang="fr-FR" sz="1900" dirty="0" smtClean="0"/>
              <a:t>) </a:t>
            </a:r>
          </a:p>
          <a:p>
            <a:r>
              <a:rPr lang="fr-FR" sz="1900" dirty="0" smtClean="0"/>
              <a:t>+…BA</a:t>
            </a:r>
          </a:p>
          <a:p>
            <a:pPr marL="0" indent="0">
              <a:buNone/>
            </a:pPr>
            <a:r>
              <a:rPr lang="fr-FR" b="1" dirty="0" smtClean="0"/>
              <a:t>Exemple 2</a:t>
            </a:r>
          </a:p>
          <a:p>
            <a:r>
              <a:rPr lang="fr-FR" sz="1900" dirty="0" smtClean="0"/>
              <a:t>Bureau identique</a:t>
            </a:r>
          </a:p>
          <a:p>
            <a:r>
              <a:rPr lang="fr-FR" sz="1900" dirty="0" smtClean="0"/>
              <a:t>3 personnes</a:t>
            </a:r>
          </a:p>
          <a:p>
            <a:r>
              <a:rPr lang="fr-FR" sz="1900" dirty="0" smtClean="0"/>
              <a:t>+ éclairage</a:t>
            </a:r>
          </a:p>
          <a:p>
            <a:r>
              <a:rPr lang="fr-FR" sz="1900" dirty="0" smtClean="0"/>
              <a:t>Ventilation hygiénique</a:t>
            </a:r>
          </a:p>
          <a:p>
            <a:r>
              <a:rPr lang="fr-FR" sz="1900" dirty="0" smtClean="0"/>
              <a:t>+ charges internes importantes (3 PC + </a:t>
            </a:r>
            <a:r>
              <a:rPr lang="fr-FR" sz="1900" dirty="0" err="1" smtClean="0"/>
              <a:t>photocop</a:t>
            </a:r>
            <a:r>
              <a:rPr lang="fr-FR" sz="1900" dirty="0" smtClean="0"/>
              <a:t>+ imprimantes)</a:t>
            </a:r>
            <a:endParaRPr lang="fr-FR" sz="1900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127"/>
          <a:stretch/>
        </p:blipFill>
        <p:spPr>
          <a:xfrm>
            <a:off x="4326839" y="1158827"/>
            <a:ext cx="4806496" cy="250578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2" t="43415"/>
          <a:stretch/>
        </p:blipFill>
        <p:spPr>
          <a:xfrm>
            <a:off x="4326839" y="3861048"/>
            <a:ext cx="4806496" cy="24544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326839" y="1700808"/>
            <a:ext cx="138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59% confort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387753" y="4378122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9% confort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643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127"/>
          <a:stretch/>
        </p:blipFill>
        <p:spPr>
          <a:xfrm>
            <a:off x="4326839" y="1158827"/>
            <a:ext cx="4806496" cy="2505782"/>
          </a:xfrm>
          <a:prstGeom prst="rect">
            <a:avLst/>
          </a:prstGeom>
        </p:spPr>
      </p:pic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2" cy="1143000"/>
          </a:xfrm>
        </p:spPr>
        <p:txBody>
          <a:bodyPr anchor="t">
            <a:noAutofit/>
          </a:bodyPr>
          <a:lstStyle/>
          <a:p>
            <a:pPr algn="l"/>
            <a:r>
              <a:rPr lang="fr-FR" sz="3200" dirty="0"/>
              <a:t>2</a:t>
            </a:r>
            <a:r>
              <a:rPr lang="fr-FR" sz="3200" dirty="0" smtClean="0"/>
              <a:t>. Les limites de la conception passive</a:t>
            </a:r>
            <a:br>
              <a:rPr lang="fr-FR" sz="3200" dirty="0" smtClean="0"/>
            </a:b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3528" y="1483518"/>
            <a:ext cx="3849736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Remédiation :</a:t>
            </a:r>
          </a:p>
          <a:p>
            <a:r>
              <a:rPr lang="fr-FR" dirty="0" smtClean="0"/>
              <a:t>Ramener les points dans la zone de confort.</a:t>
            </a:r>
          </a:p>
          <a:p>
            <a:r>
              <a:rPr lang="fr-FR" dirty="0" smtClean="0"/>
              <a:t>Diminuer la température</a:t>
            </a:r>
          </a:p>
          <a:p>
            <a:pPr marL="0" indent="0">
              <a:buNone/>
            </a:pPr>
            <a:r>
              <a:rPr lang="fr-FR" dirty="0" smtClean="0"/>
              <a:t>=&gt;Diminuer </a:t>
            </a:r>
            <a:r>
              <a:rPr lang="fr-FR" dirty="0"/>
              <a:t>les charges </a:t>
            </a:r>
            <a:r>
              <a:rPr lang="fr-FR" dirty="0" smtClean="0"/>
              <a:t>internes</a:t>
            </a:r>
          </a:p>
          <a:p>
            <a:pPr marL="0" indent="0">
              <a:buNone/>
            </a:pPr>
            <a:r>
              <a:rPr lang="fr-FR" dirty="0" smtClean="0"/>
              <a:t>=&gt; Mettre un système actif</a:t>
            </a:r>
            <a:endParaRPr lang="fr-FR" dirty="0"/>
          </a:p>
          <a:p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3" name="Ellipse 2"/>
          <p:cNvSpPr/>
          <p:nvPr/>
        </p:nvSpPr>
        <p:spPr>
          <a:xfrm>
            <a:off x="6300192" y="1268761"/>
            <a:ext cx="1152128" cy="72008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99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1143000"/>
          </a:xfrm>
        </p:spPr>
        <p:txBody>
          <a:bodyPr anchor="t">
            <a:noAutofit/>
          </a:bodyPr>
          <a:lstStyle/>
          <a:p>
            <a:pPr algn="l"/>
            <a:r>
              <a:rPr lang="fr-FR" sz="3200" dirty="0"/>
              <a:t>2</a:t>
            </a:r>
            <a:r>
              <a:rPr lang="fr-FR" sz="3200" dirty="0" smtClean="0"/>
              <a:t>. Les limites de la conception passive</a:t>
            </a:r>
            <a:br>
              <a:rPr lang="fr-FR" sz="3200" dirty="0" smtClean="0"/>
            </a:b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3528" y="1483518"/>
            <a:ext cx="8640960" cy="439375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b="1" dirty="0" smtClean="0"/>
              <a:t>Sur nouveau projet : </a:t>
            </a:r>
          </a:p>
          <a:p>
            <a:pPr marL="0" indent="0">
              <a:buNone/>
            </a:pPr>
            <a:r>
              <a:rPr lang="fr-FR" dirty="0" smtClean="0"/>
              <a:t>Possibilité de concevoir des bâtiments passifs confortables car conception amont sauf en cas de charges internes importantes (locaux spécifiques)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/>
              <a:t>En réhabilitation </a:t>
            </a:r>
            <a:r>
              <a:rPr lang="fr-FR" b="1" dirty="0" smtClean="0"/>
              <a:t>: </a:t>
            </a:r>
          </a:p>
          <a:p>
            <a:pPr marL="0" indent="0">
              <a:buNone/>
            </a:pPr>
            <a:r>
              <a:rPr lang="fr-FR" dirty="0" smtClean="0"/>
              <a:t>La conception passive peut ne pas être possible : </a:t>
            </a:r>
          </a:p>
          <a:p>
            <a:r>
              <a:rPr lang="fr-FR" dirty="0" smtClean="0"/>
              <a:t>Problèmes d’implantation et d’exposition (vent, bruit)</a:t>
            </a:r>
          </a:p>
          <a:p>
            <a:r>
              <a:rPr lang="fr-FR" dirty="0" smtClean="0"/>
              <a:t>Problèmes de conception (bâtiment non traversant)</a:t>
            </a:r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Quand la conception passive atteint ses limites : le recours a un système actif est le premier reflexe du maitre d'ouvrage ou du concepteur</a:t>
            </a:r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99712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Confort thermique</a:t>
            </a:r>
            <a:endParaRPr lang="fr-FR" dirty="0"/>
          </a:p>
        </p:txBody>
      </p:sp>
      <p:pic>
        <p:nvPicPr>
          <p:cNvPr id="4" name="Espace réservé du contenu 6"/>
          <p:cNvPicPr>
            <a:picLocks noChangeAspect="1"/>
          </p:cNvPicPr>
          <p:nvPr/>
        </p:nvPicPr>
        <p:blipFill rotWithShape="1">
          <a:blip r:embed="rId2"/>
          <a:srcRect t="906"/>
          <a:stretch/>
        </p:blipFill>
        <p:spPr>
          <a:xfrm>
            <a:off x="1187624" y="1591056"/>
            <a:ext cx="6792589" cy="47891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83213" y="3099220"/>
            <a:ext cx="2745171" cy="1674421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133302" y="278029"/>
            <a:ext cx="856895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 smtClean="0"/>
              <a:t>Notions de confort thermique</a:t>
            </a:r>
          </a:p>
        </p:txBody>
      </p:sp>
    </p:spTree>
    <p:extLst>
      <p:ext uri="{BB962C8B-B14F-4D97-AF65-F5344CB8AC3E}">
        <p14:creationId xmlns:p14="http://schemas.microsoft.com/office/powerpoint/2010/main" val="1170195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331640" y="264972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fr-FR" sz="4000" dirty="0" smtClean="0"/>
              <a:t>Température ressentie</a:t>
            </a:r>
            <a:endParaRPr lang="fr-FR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5198" y="1595400"/>
                <a:ext cx="6480719" cy="3954752"/>
              </a:xfrm>
              <a:prstGeom prst="rect">
                <a:avLst/>
              </a:prstGeom>
            </p:spPr>
            <p:txBody>
              <a:bodyPr>
                <a:normAutofit fontScale="92500" lnSpcReduction="10000"/>
              </a:bodyPr>
              <a:lstStyle/>
              <a:p>
                <a:r>
                  <a:rPr lang="fr-FR" dirty="0" smtClean="0">
                    <a:solidFill>
                      <a:schemeClr val="tx1"/>
                    </a:solidFill>
                  </a:rPr>
                  <a:t>Influence de la température des parois </a:t>
                </a:r>
              </a:p>
              <a:p>
                <a:pPr lvl="1"/>
                <a:r>
                  <a:rPr lang="fr-FR" dirty="0" smtClean="0">
                    <a:solidFill>
                      <a:schemeClr val="tx1"/>
                    </a:solidFill>
                  </a:rPr>
                  <a:t>Température opérative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fr-FR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𝒐𝒑</m:t>
                          </m:r>
                          <m:r>
                            <a:rPr lang="fr-FR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𝒓𝒂𝒕𝒊𝒗𝒆</m:t>
                          </m:r>
                        </m:sub>
                      </m:sSub>
                      <m:r>
                        <a:rPr lang="fr-FR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fr-FR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fr-FR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𝒂𝒊𝒓</m:t>
                                  </m:r>
                                </m:sub>
                              </m:sSub>
                              <m:r>
                                <a:rPr lang="fr-FR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fr-FR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𝒑𝒂𝒓𝒐𝒊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fr-FR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b="1" dirty="0" smtClean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𝑝𝑎𝑟𝑜𝑖</m:t>
                        </m:r>
                      </m:sub>
                    </m:sSub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est la température moyenne des parois entourant l’occupant, la toiture étant souvent prépondérante</a:t>
                </a:r>
              </a:p>
              <a:p>
                <a:pPr marL="45720" indent="0">
                  <a:buNone/>
                </a:pPr>
                <a:endParaRPr lang="fr-FR" dirty="0">
                  <a:solidFill>
                    <a:schemeClr val="tx1"/>
                  </a:solidFill>
                </a:endParaRPr>
              </a:p>
              <a:p>
                <a:r>
                  <a:rPr lang="fr-FR" dirty="0" smtClean="0">
                    <a:solidFill>
                      <a:schemeClr val="tx1"/>
                    </a:solidFill>
                  </a:rPr>
                  <a:t>Influence de la vitesse d’air </a:t>
                </a:r>
              </a:p>
              <a:p>
                <a:pPr lvl="1"/>
                <a:r>
                  <a:rPr lang="fr-FR" dirty="0" smtClean="0">
                    <a:solidFill>
                      <a:schemeClr val="tx1"/>
                    </a:solidFill>
                  </a:rPr>
                  <a:t>Température ressentie</a:t>
                </a:r>
              </a:p>
              <a:p>
                <a:pPr marL="274320" lvl="1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𝒓𝒆𝒔𝒔𝒆𝒏𝒕𝒊𝒆</m:t>
                        </m:r>
                      </m:sub>
                    </m:sSub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𝒐𝒑</m:t>
                        </m:r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é</m:t>
                        </m:r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𝒓𝒂𝒕𝒊𝒗𝒆</m:t>
                        </m:r>
                      </m:sub>
                    </m:sSub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fr-FR" b="1" dirty="0" smtClean="0">
                    <a:solidFill>
                      <a:schemeClr val="accent1"/>
                    </a:solidFill>
                  </a:rPr>
                  <a:t>	</a:t>
                </a:r>
              </a:p>
              <a:p>
                <a:pPr marL="274320" lvl="1" indent="0" algn="ctr">
                  <a:buNone/>
                </a:pPr>
                <a:r>
                  <a:rPr lang="fr-FR" b="1" dirty="0" smtClean="0">
                    <a:solidFill>
                      <a:schemeClr val="accent1"/>
                    </a:solidFill>
                  </a:rPr>
                  <a:t>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𝒂𝒊𝒓</m:t>
                        </m:r>
                      </m:sub>
                    </m:sSub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fr-FR" b="1" dirty="0" smtClean="0">
                  <a:solidFill>
                    <a:schemeClr val="accent1"/>
                  </a:solidFill>
                </a:endParaRPr>
              </a:p>
              <a:p>
                <a:pPr lvl="1"/>
                <a:endParaRPr lang="fr-FR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5198" y="1595400"/>
                <a:ext cx="6480719" cy="3954752"/>
              </a:xfrm>
              <a:prstGeom prst="rect">
                <a:avLst/>
              </a:prstGeom>
              <a:blipFill rotWithShape="0">
                <a:blip r:embed="rId2"/>
                <a:stretch>
                  <a:fillRect l="-847" t="-3704" b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b="9990"/>
          <a:stretch/>
        </p:blipFill>
        <p:spPr>
          <a:xfrm>
            <a:off x="6228184" y="1412776"/>
            <a:ext cx="3051642" cy="194421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478" y="4149080"/>
            <a:ext cx="2943053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71600" y="309907"/>
            <a:ext cx="6512511" cy="1143000"/>
          </a:xfrm>
        </p:spPr>
        <p:txBody>
          <a:bodyPr/>
          <a:lstStyle/>
          <a:p>
            <a:r>
              <a:rPr lang="fr-FR" dirty="0" smtClean="0"/>
              <a:t>Sources d’inconfort</a:t>
            </a:r>
            <a:endParaRPr lang="fr-FR" dirty="0"/>
          </a:p>
        </p:txBody>
      </p:sp>
      <p:pic>
        <p:nvPicPr>
          <p:cNvPr id="4" name="Espace réservé du contenu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252536" y="2789379"/>
            <a:ext cx="4754563" cy="3500918"/>
          </a:xfrm>
          <a:prstGeom prst="rect">
            <a:avLst/>
          </a:prstGeom>
        </p:spPr>
      </p:pic>
      <p:pic>
        <p:nvPicPr>
          <p:cNvPr id="5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437" y="2789379"/>
            <a:ext cx="4754563" cy="32152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04048" y="1589050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Rayonnement solaire direct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Rayonnement des parois </a:t>
            </a:r>
          </a:p>
          <a:p>
            <a:r>
              <a:rPr lang="fr-FR" dirty="0"/>
              <a:t> </a:t>
            </a:r>
            <a:r>
              <a:rPr lang="fr-FR" dirty="0" smtClean="0"/>
              <a:t>    (température opérative </a:t>
            </a:r>
            <a:r>
              <a:rPr lang="fr-FR" dirty="0" smtClean="0">
                <a:sym typeface="Wingdings" panose="05000000000000000000" pitchFamily="2" charset="2"/>
              </a:rPr>
              <a:t>)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340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512511" cy="1143000"/>
          </a:xfrm>
        </p:spPr>
        <p:txBody>
          <a:bodyPr/>
          <a:lstStyle/>
          <a:p>
            <a:r>
              <a:rPr lang="fr-FR" dirty="0" smtClean="0"/>
              <a:t>Quoi protéger ?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99592" y="1591056"/>
            <a:ext cx="5904656" cy="465345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749548" y="5892192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Réunion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1582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8028384" cy="1143000"/>
          </a:xfrm>
        </p:spPr>
        <p:txBody>
          <a:bodyPr/>
          <a:lstStyle/>
          <a:p>
            <a:pPr algn="l"/>
            <a:r>
              <a:rPr lang="fr-FR" sz="4000" dirty="0" smtClean="0"/>
              <a:t>A-t-on besoin de la climatisation en permanence ?  </a:t>
            </a:r>
            <a:endParaRPr lang="fr-FR" sz="4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127"/>
          <a:stretch/>
        </p:blipFill>
        <p:spPr>
          <a:xfrm>
            <a:off x="1100664" y="2492896"/>
            <a:ext cx="662990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28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1143000" y="731520"/>
            <a:ext cx="7605464" cy="4857720"/>
          </a:xfrm>
        </p:spPr>
        <p:txBody>
          <a:bodyPr>
            <a:noAutofit/>
          </a:bodyPr>
          <a:lstStyle/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fr-FR" sz="2400" dirty="0" smtClean="0"/>
              <a:t>Attention</a:t>
            </a:r>
          </a:p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fr-FR" sz="2400" dirty="0" smtClean="0"/>
              <a:t>Décret, du 19 mars 2007, :  « Dans les locaux dans lesquels est installé un système de refroidissement, celui-ci ne doit être mis ou maintenu en fonctionnement que lorsque la température intérieure des locaux dépasse 26° C »</a:t>
            </a:r>
          </a:p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fr-FR" sz="2400" dirty="0" smtClean="0"/>
          </a:p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fr-FR" sz="2400" dirty="0" smtClean="0"/>
              <a:t>Applicable depuis  le 1er juillet 2007. 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195581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3825" y="116632"/>
            <a:ext cx="6512511" cy="1143000"/>
          </a:xfrm>
        </p:spPr>
        <p:txBody>
          <a:bodyPr/>
          <a:lstStyle/>
          <a:p>
            <a:pPr algn="l"/>
            <a:r>
              <a:rPr lang="fr-FR" dirty="0" smtClean="0"/>
              <a:t>Deux stratégies de conception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512973780"/>
              </p:ext>
            </p:extLst>
          </p:nvPr>
        </p:nvGraphicFramePr>
        <p:xfrm>
          <a:off x="0" y="2636912"/>
          <a:ext cx="4423173" cy="3888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Espace réservé du contenu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985061562"/>
              </p:ext>
            </p:extLst>
          </p:nvPr>
        </p:nvGraphicFramePr>
        <p:xfrm>
          <a:off x="4700588" y="2661098"/>
          <a:ext cx="4443412" cy="3864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ectangle 6"/>
          <p:cNvSpPr/>
          <p:nvPr/>
        </p:nvSpPr>
        <p:spPr>
          <a:xfrm>
            <a:off x="607565" y="2073042"/>
            <a:ext cx="74650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But : ramener les conditions de température, humidité et vitesse d’air dans les polygones de confort </a:t>
            </a:r>
          </a:p>
        </p:txBody>
      </p:sp>
      <p:pic>
        <p:nvPicPr>
          <p:cNvPr id="2050" name="Picture 2" descr="http://t1.ftcdn.net/jpg/00/30/99/84/400_F_30998423_4o4YfkyOzdz3hWlFqceU4YvPuqjoEJE9.jpg"/>
          <p:cNvPicPr>
            <a:picLocks noChangeAspect="1" noChangeArrowheads="1"/>
          </p:cNvPicPr>
          <p:nvPr/>
        </p:nvPicPr>
        <p:blipFill rotWithShape="1"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32" t="4615" r="4392" b="54539"/>
          <a:stretch/>
        </p:blipFill>
        <p:spPr bwMode="auto">
          <a:xfrm>
            <a:off x="8072594" y="5517232"/>
            <a:ext cx="814576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picsa.com/data/files/productsImages/2978-85.jp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7" r="17136"/>
          <a:stretch/>
        </p:blipFill>
        <p:spPr bwMode="auto">
          <a:xfrm>
            <a:off x="283794" y="5517232"/>
            <a:ext cx="800031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66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512511" cy="1143000"/>
          </a:xfrm>
        </p:spPr>
        <p:txBody>
          <a:bodyPr/>
          <a:lstStyle/>
          <a:p>
            <a:r>
              <a:rPr lang="fr-FR" sz="4400" dirty="0" smtClean="0"/>
              <a:t>Fonctionnement mixte</a:t>
            </a:r>
            <a:endParaRPr lang="fr-FR" sz="4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24" y="2708920"/>
            <a:ext cx="6905778" cy="39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306388" y="1052513"/>
            <a:ext cx="8839200" cy="622300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Évolution</a:t>
            </a:r>
            <a:r>
              <a:rPr lang="en-GB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 de la </a:t>
            </a:r>
            <a:r>
              <a:rPr lang="en-GB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température</a:t>
            </a:r>
            <a:r>
              <a:rPr lang="en-GB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 </a:t>
            </a:r>
            <a:r>
              <a:rPr lang="en-GB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résultante</a:t>
            </a:r>
            <a:r>
              <a:rPr lang="en-GB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 </a:t>
            </a:r>
            <a:r>
              <a:rPr lang="en-GB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dans</a:t>
            </a:r>
            <a:r>
              <a:rPr lang="en-GB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charset="-128"/>
              </a:rPr>
              <a:t> un bureau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44513" y="1881336"/>
            <a:ext cx="7772400" cy="457200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4325" indent="-314325">
              <a:buClr>
                <a:srgbClr val="660066"/>
              </a:buClr>
              <a:buSzPct val="90000"/>
              <a:tabLst>
                <a:tab pos="314325" algn="l"/>
                <a:tab pos="419100" algn="l"/>
                <a:tab pos="868363" algn="l"/>
                <a:tab pos="1317625" algn="l"/>
                <a:tab pos="1766888" algn="l"/>
                <a:tab pos="2216150" algn="l"/>
                <a:tab pos="2665413" algn="l"/>
                <a:tab pos="3114675" algn="l"/>
                <a:tab pos="3563938" algn="l"/>
                <a:tab pos="4013200" algn="l"/>
                <a:tab pos="4462463" algn="l"/>
                <a:tab pos="4911725" algn="l"/>
                <a:tab pos="5360988" algn="l"/>
                <a:tab pos="5810250" algn="l"/>
                <a:tab pos="6259513" algn="l"/>
                <a:tab pos="6708775" algn="l"/>
                <a:tab pos="7158038" algn="l"/>
                <a:tab pos="7607300" algn="l"/>
                <a:tab pos="8056563" algn="l"/>
                <a:tab pos="8505825" algn="l"/>
                <a:tab pos="8955088" algn="l"/>
              </a:tabLst>
            </a:pPr>
            <a:r>
              <a:rPr lang="en-GB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Critère</a:t>
            </a:r>
            <a:r>
              <a:rPr lang="en-GB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passage VN/BA : Ta &gt; 28°C pour </a:t>
            </a:r>
            <a:r>
              <a:rPr lang="en-GB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</a:t>
            </a:r>
            <a:r>
              <a:rPr lang="en-GB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= 0,5 m.s</a:t>
            </a:r>
            <a:r>
              <a:rPr lang="en-GB" sz="2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-1</a:t>
            </a:r>
          </a:p>
          <a:p>
            <a:pPr marL="314325" indent="-314325">
              <a:buClr>
                <a:srgbClr val="660066"/>
              </a:buClr>
              <a:buSzPct val="90000"/>
              <a:tabLst>
                <a:tab pos="314325" algn="l"/>
                <a:tab pos="419100" algn="l"/>
                <a:tab pos="868363" algn="l"/>
                <a:tab pos="1317625" algn="l"/>
                <a:tab pos="1766888" algn="l"/>
                <a:tab pos="2216150" algn="l"/>
                <a:tab pos="2665413" algn="l"/>
                <a:tab pos="3114675" algn="l"/>
                <a:tab pos="3563938" algn="l"/>
                <a:tab pos="4013200" algn="l"/>
                <a:tab pos="4462463" algn="l"/>
                <a:tab pos="4911725" algn="l"/>
                <a:tab pos="5360988" algn="l"/>
                <a:tab pos="5810250" algn="l"/>
                <a:tab pos="6259513" algn="l"/>
                <a:tab pos="6708775" algn="l"/>
                <a:tab pos="7158038" algn="l"/>
                <a:tab pos="7607300" algn="l"/>
                <a:tab pos="8056563" algn="l"/>
                <a:tab pos="8505825" algn="l"/>
                <a:tab pos="8955088" algn="l"/>
              </a:tabLst>
            </a:pPr>
            <a:r>
              <a:rPr lang="en-GB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Critère</a:t>
            </a:r>
            <a:r>
              <a:rPr lang="en-GB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passage BA/</a:t>
            </a:r>
            <a:r>
              <a:rPr lang="en-GB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clim</a:t>
            </a:r>
            <a:r>
              <a:rPr lang="en-GB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: Ta &gt; 30°C pour </a:t>
            </a:r>
            <a:r>
              <a:rPr lang="en-GB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</a:t>
            </a:r>
            <a:r>
              <a:rPr lang="en-GB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= 1 m.s</a:t>
            </a:r>
            <a:r>
              <a:rPr lang="en-GB" sz="2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015707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Grandeurs Physiques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 la thermique du bâtiment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961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8460" y="125840"/>
            <a:ext cx="6861647" cy="1143000"/>
          </a:xfrm>
        </p:spPr>
        <p:txBody>
          <a:bodyPr/>
          <a:lstStyle/>
          <a:p>
            <a:pPr algn="l"/>
            <a:r>
              <a:rPr lang="fr-FR" dirty="0" smtClean="0"/>
              <a:t>Thermique de la paroi</a:t>
            </a:r>
            <a:endParaRPr lang="fr-FR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15829" y="2836688"/>
            <a:ext cx="685800" cy="1657350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730229" y="2836688"/>
            <a:ext cx="342900" cy="165735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331120" y="2493787"/>
            <a:ext cx="931408" cy="30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500">
                <a:solidFill>
                  <a:srgbClr val="000000"/>
                </a:solidFill>
                <a:latin typeface="+mj-lt"/>
              </a:rPr>
              <a:t>Extérieur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761311" y="2550937"/>
            <a:ext cx="891333" cy="30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500">
                <a:solidFill>
                  <a:srgbClr val="000000"/>
                </a:solidFill>
                <a:latin typeface="+mj-lt"/>
              </a:rPr>
              <a:t>Intérieur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1615679" y="3579638"/>
            <a:ext cx="114300" cy="1143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2701529" y="3579638"/>
            <a:ext cx="114300" cy="1143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4015979" y="3579638"/>
            <a:ext cx="114300" cy="1143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5158979" y="3579638"/>
            <a:ext cx="114300" cy="1143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1273970" y="3273647"/>
            <a:ext cx="370421" cy="25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200">
                <a:solidFill>
                  <a:srgbClr val="000000"/>
                </a:solidFill>
                <a:latin typeface="+mj-lt"/>
              </a:rPr>
              <a:t>Tae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2418160" y="3293888"/>
            <a:ext cx="353494" cy="25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200">
                <a:solidFill>
                  <a:srgbClr val="000000"/>
                </a:solidFill>
                <a:latin typeface="+mj-lt"/>
              </a:rPr>
              <a:t>Tse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075510" y="3293888"/>
            <a:ext cx="313418" cy="25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200">
                <a:solidFill>
                  <a:srgbClr val="000000"/>
                </a:solidFill>
                <a:latin typeface="+mj-lt"/>
              </a:rPr>
              <a:t>Tsi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047061" y="3293888"/>
            <a:ext cx="330346" cy="25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200">
                <a:solidFill>
                  <a:srgbClr val="000000"/>
                </a:solidFill>
                <a:latin typeface="+mj-lt"/>
              </a:rPr>
              <a:t>Tai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931319" y="4559522"/>
            <a:ext cx="1107738" cy="30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500">
                <a:solidFill>
                  <a:srgbClr val="000000"/>
                </a:solidFill>
                <a:latin typeface="+mj-lt"/>
              </a:rPr>
              <a:t>Conduction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4112420" y="4289250"/>
            <a:ext cx="1889522" cy="5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GB" altLang="fr-FR" sz="1500" dirty="0">
                <a:solidFill>
                  <a:srgbClr val="000000"/>
                </a:solidFill>
                <a:latin typeface="+mj-lt"/>
              </a:rPr>
              <a:t>Convection + </a:t>
            </a:r>
            <a:r>
              <a:rPr lang="en-GB" altLang="fr-FR" sz="1500" dirty="0" err="1">
                <a:solidFill>
                  <a:srgbClr val="000000"/>
                </a:solidFill>
                <a:latin typeface="+mj-lt"/>
              </a:rPr>
              <a:t>rayonnement</a:t>
            </a:r>
            <a:endParaRPr lang="en-GB" altLang="fr-FR" sz="15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8" name="AutoShape 25"/>
          <p:cNvSpPr>
            <a:spLocks noChangeArrowheads="1"/>
          </p:cNvSpPr>
          <p:nvPr/>
        </p:nvSpPr>
        <p:spPr bwMode="auto">
          <a:xfrm>
            <a:off x="3101579" y="2550938"/>
            <a:ext cx="800100" cy="228600"/>
          </a:xfrm>
          <a:prstGeom prst="rightArrow">
            <a:avLst>
              <a:gd name="adj1" fmla="val 12500"/>
              <a:gd name="adj2" fmla="val 84373"/>
            </a:avLst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2645569" y="2265188"/>
            <a:ext cx="1734513" cy="25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200">
                <a:solidFill>
                  <a:srgbClr val="CC0000"/>
                </a:solidFill>
                <a:latin typeface="+mj-lt"/>
              </a:rPr>
              <a:t>Sens du flux de chaleur</a:t>
            </a: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1008460" y="4166617"/>
            <a:ext cx="1600201" cy="5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GB" altLang="fr-FR" sz="1500">
                <a:solidFill>
                  <a:srgbClr val="000000"/>
                </a:solidFill>
                <a:latin typeface="+mj-lt"/>
              </a:rPr>
              <a:t>Convection + rayonnement</a:t>
            </a:r>
          </a:p>
        </p:txBody>
      </p:sp>
      <p:sp>
        <p:nvSpPr>
          <p:cNvPr id="31" name="AutoShape 28"/>
          <p:cNvSpPr>
            <a:spLocks noChangeArrowheads="1"/>
          </p:cNvSpPr>
          <p:nvPr/>
        </p:nvSpPr>
        <p:spPr bwMode="auto">
          <a:xfrm rot="10740000" flipH="1">
            <a:off x="4480322" y="2895028"/>
            <a:ext cx="342900" cy="1428750"/>
          </a:xfrm>
          <a:prstGeom prst="curvedRightArrow">
            <a:avLst>
              <a:gd name="adj1" fmla="val 29707"/>
              <a:gd name="adj2" fmla="val 114583"/>
              <a:gd name="adj3" fmla="val 33333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p:sp>
        <p:nvSpPr>
          <p:cNvPr id="32" name="AutoShape 29"/>
          <p:cNvSpPr>
            <a:spLocks/>
          </p:cNvSpPr>
          <p:nvPr/>
        </p:nvSpPr>
        <p:spPr bwMode="auto">
          <a:xfrm>
            <a:off x="1787129" y="3579639"/>
            <a:ext cx="828675" cy="107156"/>
          </a:xfrm>
          <a:custGeom>
            <a:avLst/>
            <a:gdLst>
              <a:gd name="T0" fmla="*/ 0 w 1032"/>
              <a:gd name="T1" fmla="*/ 119077985 h 120"/>
              <a:gd name="T2" fmla="*/ 27510078 w 1032"/>
              <a:gd name="T3" fmla="*/ 102066339 h 120"/>
              <a:gd name="T4" fmla="*/ 68775727 w 1032"/>
              <a:gd name="T5" fmla="*/ 8505825 h 120"/>
              <a:gd name="T6" fmla="*/ 116919169 w 1032"/>
              <a:gd name="T7" fmla="*/ 25516287 h 120"/>
              <a:gd name="T8" fmla="*/ 144430342 w 1032"/>
              <a:gd name="T9" fmla="*/ 59538397 h 120"/>
              <a:gd name="T10" fmla="*/ 171940412 w 1032"/>
              <a:gd name="T11" fmla="*/ 153100086 h 120"/>
              <a:gd name="T12" fmla="*/ 220083837 w 1032"/>
              <a:gd name="T13" fmla="*/ 170110578 h 120"/>
              <a:gd name="T14" fmla="*/ 288859614 w 1032"/>
              <a:gd name="T15" fmla="*/ 68044220 h 120"/>
              <a:gd name="T16" fmla="*/ 364513109 w 1032"/>
              <a:gd name="T17" fmla="*/ 51033765 h 120"/>
              <a:gd name="T18" fmla="*/ 378268680 w 1032"/>
              <a:gd name="T19" fmla="*/ 102066339 h 120"/>
              <a:gd name="T20" fmla="*/ 385146465 w 1032"/>
              <a:gd name="T21" fmla="*/ 127582617 h 120"/>
              <a:gd name="T22" fmla="*/ 447044389 w 1032"/>
              <a:gd name="T23" fmla="*/ 161604755 h 120"/>
              <a:gd name="T24" fmla="*/ 522698955 w 1032"/>
              <a:gd name="T25" fmla="*/ 144594263 h 120"/>
              <a:gd name="T26" fmla="*/ 598352584 w 1032"/>
              <a:gd name="T27" fmla="*/ 25516287 h 120"/>
              <a:gd name="T28" fmla="*/ 660250509 w 1032"/>
              <a:gd name="T29" fmla="*/ 85055884 h 120"/>
              <a:gd name="T30" fmla="*/ 687761649 w 1032"/>
              <a:gd name="T31" fmla="*/ 136088440 h 120"/>
              <a:gd name="T32" fmla="*/ 729027289 w 1032"/>
              <a:gd name="T33" fmla="*/ 153100086 h 120"/>
              <a:gd name="T34" fmla="*/ 777170714 w 1032"/>
              <a:gd name="T35" fmla="*/ 144594263 h 120"/>
              <a:gd name="T36" fmla="*/ 825313069 w 1032"/>
              <a:gd name="T37" fmla="*/ 85055884 h 120"/>
              <a:gd name="T38" fmla="*/ 887212064 w 1032"/>
              <a:gd name="T39" fmla="*/ 8505825 h 120"/>
              <a:gd name="T40" fmla="*/ 942233275 w 1032"/>
              <a:gd name="T41" fmla="*/ 68044220 h 120"/>
              <a:gd name="T42" fmla="*/ 976621130 w 1032"/>
              <a:gd name="T43" fmla="*/ 136088440 h 120"/>
              <a:gd name="T44" fmla="*/ 1017886770 w 1032"/>
              <a:gd name="T45" fmla="*/ 153100086 h 120"/>
              <a:gd name="T46" fmla="*/ 1072907980 w 1032"/>
              <a:gd name="T47" fmla="*/ 136088440 h 120"/>
              <a:gd name="T48" fmla="*/ 1107295835 w 1032"/>
              <a:gd name="T49" fmla="*/ 93560517 h 120"/>
              <a:gd name="T50" fmla="*/ 1182949598 w 1032"/>
              <a:gd name="T51" fmla="*/ 59538397 h 12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032"/>
              <a:gd name="T79" fmla="*/ 0 h 120"/>
              <a:gd name="T80" fmla="*/ 1032 w 1032"/>
              <a:gd name="T81" fmla="*/ 120 h 12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032" h="120">
                <a:moveTo>
                  <a:pt x="0" y="84"/>
                </a:moveTo>
                <a:cubicBezTo>
                  <a:pt x="8" y="80"/>
                  <a:pt x="19" y="79"/>
                  <a:pt x="24" y="72"/>
                </a:cubicBezTo>
                <a:cubicBezTo>
                  <a:pt x="52" y="35"/>
                  <a:pt x="22" y="31"/>
                  <a:pt x="60" y="6"/>
                </a:cubicBezTo>
                <a:cubicBezTo>
                  <a:pt x="60" y="6"/>
                  <a:pt x="99" y="15"/>
                  <a:pt x="102" y="18"/>
                </a:cubicBezTo>
                <a:cubicBezTo>
                  <a:pt x="134" y="50"/>
                  <a:pt x="78" y="26"/>
                  <a:pt x="126" y="42"/>
                </a:cubicBezTo>
                <a:cubicBezTo>
                  <a:pt x="132" y="61"/>
                  <a:pt x="131" y="95"/>
                  <a:pt x="150" y="108"/>
                </a:cubicBezTo>
                <a:cubicBezTo>
                  <a:pt x="162" y="116"/>
                  <a:pt x="178" y="115"/>
                  <a:pt x="192" y="120"/>
                </a:cubicBezTo>
                <a:cubicBezTo>
                  <a:pt x="238" y="105"/>
                  <a:pt x="229" y="83"/>
                  <a:pt x="252" y="48"/>
                </a:cubicBezTo>
                <a:cubicBezTo>
                  <a:pt x="264" y="0"/>
                  <a:pt x="284" y="19"/>
                  <a:pt x="318" y="36"/>
                </a:cubicBezTo>
                <a:cubicBezTo>
                  <a:pt x="322" y="48"/>
                  <a:pt x="326" y="60"/>
                  <a:pt x="330" y="72"/>
                </a:cubicBezTo>
                <a:cubicBezTo>
                  <a:pt x="332" y="78"/>
                  <a:pt x="331" y="86"/>
                  <a:pt x="336" y="90"/>
                </a:cubicBezTo>
                <a:cubicBezTo>
                  <a:pt x="352" y="101"/>
                  <a:pt x="390" y="114"/>
                  <a:pt x="390" y="114"/>
                </a:cubicBezTo>
                <a:cubicBezTo>
                  <a:pt x="412" y="111"/>
                  <a:pt x="439" y="116"/>
                  <a:pt x="456" y="102"/>
                </a:cubicBezTo>
                <a:cubicBezTo>
                  <a:pt x="489" y="75"/>
                  <a:pt x="469" y="31"/>
                  <a:pt x="522" y="18"/>
                </a:cubicBezTo>
                <a:cubicBezTo>
                  <a:pt x="552" y="26"/>
                  <a:pt x="554" y="38"/>
                  <a:pt x="576" y="60"/>
                </a:cubicBezTo>
                <a:cubicBezTo>
                  <a:pt x="582" y="84"/>
                  <a:pt x="577" y="86"/>
                  <a:pt x="600" y="96"/>
                </a:cubicBezTo>
                <a:cubicBezTo>
                  <a:pt x="612" y="101"/>
                  <a:pt x="636" y="108"/>
                  <a:pt x="636" y="108"/>
                </a:cubicBezTo>
                <a:cubicBezTo>
                  <a:pt x="650" y="106"/>
                  <a:pt x="664" y="106"/>
                  <a:pt x="678" y="102"/>
                </a:cubicBezTo>
                <a:cubicBezTo>
                  <a:pt x="701" y="95"/>
                  <a:pt x="698" y="74"/>
                  <a:pt x="720" y="60"/>
                </a:cubicBezTo>
                <a:cubicBezTo>
                  <a:pt x="730" y="29"/>
                  <a:pt x="743" y="16"/>
                  <a:pt x="774" y="6"/>
                </a:cubicBezTo>
                <a:cubicBezTo>
                  <a:pt x="800" y="15"/>
                  <a:pt x="800" y="33"/>
                  <a:pt x="822" y="48"/>
                </a:cubicBezTo>
                <a:cubicBezTo>
                  <a:pt x="832" y="78"/>
                  <a:pt x="826" y="84"/>
                  <a:pt x="852" y="96"/>
                </a:cubicBezTo>
                <a:cubicBezTo>
                  <a:pt x="864" y="101"/>
                  <a:pt x="888" y="108"/>
                  <a:pt x="888" y="108"/>
                </a:cubicBezTo>
                <a:cubicBezTo>
                  <a:pt x="904" y="105"/>
                  <a:pt x="924" y="108"/>
                  <a:pt x="936" y="96"/>
                </a:cubicBezTo>
                <a:cubicBezTo>
                  <a:pt x="973" y="59"/>
                  <a:pt x="924" y="80"/>
                  <a:pt x="966" y="66"/>
                </a:cubicBezTo>
                <a:cubicBezTo>
                  <a:pt x="985" y="37"/>
                  <a:pt x="996" y="42"/>
                  <a:pt x="1032" y="42"/>
                </a:cubicBezTo>
              </a:path>
            </a:pathLst>
          </a:custGeom>
          <a:ln>
            <a:headEnd/>
            <a:tailEnd type="triangle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 sz="1350">
              <a:latin typeface="+mj-lt"/>
            </a:endParaRPr>
          </a:p>
        </p:txBody>
      </p:sp>
      <p:sp>
        <p:nvSpPr>
          <p:cNvPr id="33" name="AutoShape 30"/>
          <p:cNvSpPr>
            <a:spLocks/>
          </p:cNvSpPr>
          <p:nvPr/>
        </p:nvSpPr>
        <p:spPr bwMode="auto">
          <a:xfrm>
            <a:off x="4244579" y="3579639"/>
            <a:ext cx="828675" cy="107156"/>
          </a:xfrm>
          <a:custGeom>
            <a:avLst/>
            <a:gdLst>
              <a:gd name="T0" fmla="*/ 0 w 1032"/>
              <a:gd name="T1" fmla="*/ 119077985 h 120"/>
              <a:gd name="T2" fmla="*/ 27510078 w 1032"/>
              <a:gd name="T3" fmla="*/ 102066339 h 120"/>
              <a:gd name="T4" fmla="*/ 68775727 w 1032"/>
              <a:gd name="T5" fmla="*/ 8505825 h 120"/>
              <a:gd name="T6" fmla="*/ 116919169 w 1032"/>
              <a:gd name="T7" fmla="*/ 25516287 h 120"/>
              <a:gd name="T8" fmla="*/ 144430342 w 1032"/>
              <a:gd name="T9" fmla="*/ 59538397 h 120"/>
              <a:gd name="T10" fmla="*/ 171940412 w 1032"/>
              <a:gd name="T11" fmla="*/ 153100086 h 120"/>
              <a:gd name="T12" fmla="*/ 220083837 w 1032"/>
              <a:gd name="T13" fmla="*/ 170110578 h 120"/>
              <a:gd name="T14" fmla="*/ 288859614 w 1032"/>
              <a:gd name="T15" fmla="*/ 68044220 h 120"/>
              <a:gd name="T16" fmla="*/ 364513109 w 1032"/>
              <a:gd name="T17" fmla="*/ 51033765 h 120"/>
              <a:gd name="T18" fmla="*/ 378268680 w 1032"/>
              <a:gd name="T19" fmla="*/ 102066339 h 120"/>
              <a:gd name="T20" fmla="*/ 385146465 w 1032"/>
              <a:gd name="T21" fmla="*/ 127582617 h 120"/>
              <a:gd name="T22" fmla="*/ 447044389 w 1032"/>
              <a:gd name="T23" fmla="*/ 161604755 h 120"/>
              <a:gd name="T24" fmla="*/ 522698955 w 1032"/>
              <a:gd name="T25" fmla="*/ 144594263 h 120"/>
              <a:gd name="T26" fmla="*/ 598352584 w 1032"/>
              <a:gd name="T27" fmla="*/ 25516287 h 120"/>
              <a:gd name="T28" fmla="*/ 660250509 w 1032"/>
              <a:gd name="T29" fmla="*/ 85055884 h 120"/>
              <a:gd name="T30" fmla="*/ 687761649 w 1032"/>
              <a:gd name="T31" fmla="*/ 136088440 h 120"/>
              <a:gd name="T32" fmla="*/ 729027289 w 1032"/>
              <a:gd name="T33" fmla="*/ 153100086 h 120"/>
              <a:gd name="T34" fmla="*/ 777170714 w 1032"/>
              <a:gd name="T35" fmla="*/ 144594263 h 120"/>
              <a:gd name="T36" fmla="*/ 825313069 w 1032"/>
              <a:gd name="T37" fmla="*/ 85055884 h 120"/>
              <a:gd name="T38" fmla="*/ 887212064 w 1032"/>
              <a:gd name="T39" fmla="*/ 8505825 h 120"/>
              <a:gd name="T40" fmla="*/ 942233275 w 1032"/>
              <a:gd name="T41" fmla="*/ 68044220 h 120"/>
              <a:gd name="T42" fmla="*/ 976621130 w 1032"/>
              <a:gd name="T43" fmla="*/ 136088440 h 120"/>
              <a:gd name="T44" fmla="*/ 1017886770 w 1032"/>
              <a:gd name="T45" fmla="*/ 153100086 h 120"/>
              <a:gd name="T46" fmla="*/ 1072907980 w 1032"/>
              <a:gd name="T47" fmla="*/ 136088440 h 120"/>
              <a:gd name="T48" fmla="*/ 1107295835 w 1032"/>
              <a:gd name="T49" fmla="*/ 93560517 h 120"/>
              <a:gd name="T50" fmla="*/ 1182949598 w 1032"/>
              <a:gd name="T51" fmla="*/ 59538397 h 12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032"/>
              <a:gd name="T79" fmla="*/ 0 h 120"/>
              <a:gd name="T80" fmla="*/ 1032 w 1032"/>
              <a:gd name="T81" fmla="*/ 120 h 12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032" h="120">
                <a:moveTo>
                  <a:pt x="0" y="84"/>
                </a:moveTo>
                <a:cubicBezTo>
                  <a:pt x="8" y="80"/>
                  <a:pt x="19" y="79"/>
                  <a:pt x="24" y="72"/>
                </a:cubicBezTo>
                <a:cubicBezTo>
                  <a:pt x="52" y="35"/>
                  <a:pt x="22" y="31"/>
                  <a:pt x="60" y="6"/>
                </a:cubicBezTo>
                <a:cubicBezTo>
                  <a:pt x="60" y="6"/>
                  <a:pt x="99" y="15"/>
                  <a:pt x="102" y="18"/>
                </a:cubicBezTo>
                <a:cubicBezTo>
                  <a:pt x="134" y="50"/>
                  <a:pt x="78" y="26"/>
                  <a:pt x="126" y="42"/>
                </a:cubicBezTo>
                <a:cubicBezTo>
                  <a:pt x="132" y="61"/>
                  <a:pt x="131" y="95"/>
                  <a:pt x="150" y="108"/>
                </a:cubicBezTo>
                <a:cubicBezTo>
                  <a:pt x="162" y="116"/>
                  <a:pt x="178" y="115"/>
                  <a:pt x="192" y="120"/>
                </a:cubicBezTo>
                <a:cubicBezTo>
                  <a:pt x="238" y="105"/>
                  <a:pt x="229" y="83"/>
                  <a:pt x="252" y="48"/>
                </a:cubicBezTo>
                <a:cubicBezTo>
                  <a:pt x="264" y="0"/>
                  <a:pt x="284" y="19"/>
                  <a:pt x="318" y="36"/>
                </a:cubicBezTo>
                <a:cubicBezTo>
                  <a:pt x="322" y="48"/>
                  <a:pt x="326" y="60"/>
                  <a:pt x="330" y="72"/>
                </a:cubicBezTo>
                <a:cubicBezTo>
                  <a:pt x="332" y="78"/>
                  <a:pt x="331" y="86"/>
                  <a:pt x="336" y="90"/>
                </a:cubicBezTo>
                <a:cubicBezTo>
                  <a:pt x="352" y="101"/>
                  <a:pt x="390" y="114"/>
                  <a:pt x="390" y="114"/>
                </a:cubicBezTo>
                <a:cubicBezTo>
                  <a:pt x="412" y="111"/>
                  <a:pt x="439" y="116"/>
                  <a:pt x="456" y="102"/>
                </a:cubicBezTo>
                <a:cubicBezTo>
                  <a:pt x="489" y="75"/>
                  <a:pt x="469" y="31"/>
                  <a:pt x="522" y="18"/>
                </a:cubicBezTo>
                <a:cubicBezTo>
                  <a:pt x="552" y="26"/>
                  <a:pt x="554" y="38"/>
                  <a:pt x="576" y="60"/>
                </a:cubicBezTo>
                <a:cubicBezTo>
                  <a:pt x="582" y="84"/>
                  <a:pt x="577" y="86"/>
                  <a:pt x="600" y="96"/>
                </a:cubicBezTo>
                <a:cubicBezTo>
                  <a:pt x="612" y="101"/>
                  <a:pt x="636" y="108"/>
                  <a:pt x="636" y="108"/>
                </a:cubicBezTo>
                <a:cubicBezTo>
                  <a:pt x="650" y="106"/>
                  <a:pt x="664" y="106"/>
                  <a:pt x="678" y="102"/>
                </a:cubicBezTo>
                <a:cubicBezTo>
                  <a:pt x="701" y="95"/>
                  <a:pt x="698" y="74"/>
                  <a:pt x="720" y="60"/>
                </a:cubicBezTo>
                <a:cubicBezTo>
                  <a:pt x="730" y="29"/>
                  <a:pt x="743" y="16"/>
                  <a:pt x="774" y="6"/>
                </a:cubicBezTo>
                <a:cubicBezTo>
                  <a:pt x="800" y="15"/>
                  <a:pt x="800" y="33"/>
                  <a:pt x="822" y="48"/>
                </a:cubicBezTo>
                <a:cubicBezTo>
                  <a:pt x="832" y="78"/>
                  <a:pt x="826" y="84"/>
                  <a:pt x="852" y="96"/>
                </a:cubicBezTo>
                <a:cubicBezTo>
                  <a:pt x="864" y="101"/>
                  <a:pt x="888" y="108"/>
                  <a:pt x="888" y="108"/>
                </a:cubicBezTo>
                <a:cubicBezTo>
                  <a:pt x="904" y="105"/>
                  <a:pt x="924" y="108"/>
                  <a:pt x="936" y="96"/>
                </a:cubicBezTo>
                <a:cubicBezTo>
                  <a:pt x="973" y="59"/>
                  <a:pt x="924" y="80"/>
                  <a:pt x="966" y="66"/>
                </a:cubicBezTo>
                <a:cubicBezTo>
                  <a:pt x="985" y="37"/>
                  <a:pt x="996" y="42"/>
                  <a:pt x="1032" y="42"/>
                </a:cubicBezTo>
              </a:path>
            </a:pathLst>
          </a:custGeom>
          <a:ln>
            <a:headEnd/>
            <a:tailEnd type="triangle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 sz="1350">
              <a:latin typeface="+mj-lt"/>
            </a:endParaRPr>
          </a:p>
        </p:txBody>
      </p:sp>
      <p:sp>
        <p:nvSpPr>
          <p:cNvPr id="34" name="AutoShape 31"/>
          <p:cNvSpPr>
            <a:spLocks noChangeArrowheads="1"/>
          </p:cNvSpPr>
          <p:nvPr/>
        </p:nvSpPr>
        <p:spPr bwMode="auto">
          <a:xfrm rot="10740000" flipH="1">
            <a:off x="2132410" y="2837878"/>
            <a:ext cx="342900" cy="1428750"/>
          </a:xfrm>
          <a:prstGeom prst="curvedRightArrow">
            <a:avLst>
              <a:gd name="adj1" fmla="val 29707"/>
              <a:gd name="adj2" fmla="val 114583"/>
              <a:gd name="adj3" fmla="val 33333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altLang="fr-FR" sz="135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38"/>
              <p:cNvSpPr txBox="1">
                <a:spLocks noChangeArrowheads="1"/>
              </p:cNvSpPr>
              <p:nvPr/>
            </p:nvSpPr>
            <p:spPr bwMode="auto">
              <a:xfrm>
                <a:off x="6069420" y="4259898"/>
                <a:ext cx="3081314" cy="1342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altLang="fr-FR" sz="1500" dirty="0">
                  <a:solidFill>
                    <a:srgbClr val="000000"/>
                  </a:solidFill>
                  <a:latin typeface="+mj-lt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GB" altLang="fr-FR" sz="1500" baseline="-25000" dirty="0">
                  <a:solidFill>
                    <a:srgbClr val="000000"/>
                  </a:solidFill>
                  <a:latin typeface="+mj-lt"/>
                </a:endParaRPr>
              </a:p>
              <a:p>
                <a:pPr eaLnBrk="1" hangingPunct="1">
                  <a:buClrTx/>
                  <a:buFontTx/>
                  <a:buNone/>
                </a:pPr>
                <a:endParaRPr lang="en-GB" altLang="fr-FR" sz="1500" baseline="-250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1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2559" y="4536864"/>
                <a:ext cx="4108419" cy="179036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39"/>
              <p:cNvSpPr txBox="1">
                <a:spLocks noChangeArrowheads="1"/>
              </p:cNvSpPr>
              <p:nvPr/>
            </p:nvSpPr>
            <p:spPr bwMode="auto">
              <a:xfrm>
                <a:off x="6134919" y="3584814"/>
                <a:ext cx="1943736" cy="320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𝑡h</m:t>
                        </m:r>
                      </m:sub>
                    </m:sSub>
                  </m:oMath>
                </a14:m>
                <a:r>
                  <a:rPr lang="en-GB" altLang="fr-FR" sz="1500" dirty="0">
                    <a:solidFill>
                      <a:srgbClr val="FFFFFF"/>
                    </a:solidFill>
                    <a:latin typeface="+mj-lt"/>
                  </a:rPr>
                  <a:t> 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en m².K/W</a:t>
                </a:r>
              </a:p>
            </p:txBody>
          </p:sp>
        </mc:Choice>
        <mc:Fallback xmlns="">
          <p:sp>
            <p:nvSpPr>
              <p:cNvPr id="42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79892" y="3636752"/>
                <a:ext cx="2324139" cy="431401"/>
              </a:xfrm>
              <a:prstGeom prst="rect">
                <a:avLst/>
              </a:prstGeom>
              <a:blipFill rotWithShape="0">
                <a:blip r:embed="rId3"/>
                <a:stretch>
                  <a:fillRect t="-7143" r="-2625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e 43"/>
          <p:cNvGrpSpPr/>
          <p:nvPr/>
        </p:nvGrpSpPr>
        <p:grpSpPr>
          <a:xfrm>
            <a:off x="1644616" y="4806483"/>
            <a:ext cx="3803673" cy="764156"/>
            <a:chOff x="7828166" y="329232"/>
            <a:chExt cx="5071563" cy="1018874"/>
          </a:xfrm>
        </p:grpSpPr>
        <p:sp>
          <p:nvSpPr>
            <p:cNvPr id="45" name="Line 1"/>
            <p:cNvSpPr>
              <a:spLocks noChangeShapeType="1"/>
            </p:cNvSpPr>
            <p:nvPr/>
          </p:nvSpPr>
          <p:spPr bwMode="auto">
            <a:xfrm>
              <a:off x="8399184" y="1157607"/>
              <a:ext cx="4267200" cy="1587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350">
                <a:latin typeface="+mj-lt"/>
              </a:endParaRPr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82467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47" name="Oval 18"/>
            <p:cNvSpPr>
              <a:spLocks noChangeArrowheads="1"/>
            </p:cNvSpPr>
            <p:nvPr/>
          </p:nvSpPr>
          <p:spPr bwMode="auto">
            <a:xfrm>
              <a:off x="93897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48" name="Oval 19"/>
            <p:cNvSpPr>
              <a:spLocks noChangeArrowheads="1"/>
            </p:cNvSpPr>
            <p:nvPr/>
          </p:nvSpPr>
          <p:spPr bwMode="auto">
            <a:xfrm>
              <a:off x="111423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49" name="Oval 20"/>
            <p:cNvSpPr>
              <a:spLocks noChangeArrowheads="1"/>
            </p:cNvSpPr>
            <p:nvPr/>
          </p:nvSpPr>
          <p:spPr bwMode="auto">
            <a:xfrm>
              <a:off x="125901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0" name="Text Box 21"/>
            <p:cNvSpPr txBox="1">
              <a:spLocks noChangeArrowheads="1"/>
            </p:cNvSpPr>
            <p:nvPr/>
          </p:nvSpPr>
          <p:spPr bwMode="auto">
            <a:xfrm>
              <a:off x="7828166" y="729106"/>
              <a:ext cx="466109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>
                  <a:solidFill>
                    <a:schemeClr val="accent4"/>
                  </a:solidFill>
                  <a:latin typeface="+mj-lt"/>
                </a:rPr>
                <a:t>ae</a:t>
              </a:r>
            </a:p>
          </p:txBody>
        </p:sp>
        <p:sp>
          <p:nvSpPr>
            <p:cNvPr id="51" name="Text Box 22"/>
            <p:cNvSpPr txBox="1">
              <a:spLocks noChangeArrowheads="1"/>
            </p:cNvSpPr>
            <p:nvPr/>
          </p:nvSpPr>
          <p:spPr bwMode="auto">
            <a:xfrm>
              <a:off x="9201353" y="652906"/>
              <a:ext cx="451148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 err="1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 err="1">
                  <a:solidFill>
                    <a:schemeClr val="accent4"/>
                  </a:solidFill>
                  <a:latin typeface="+mj-lt"/>
                </a:rPr>
                <a:t>se</a:t>
              </a:r>
              <a:endParaRPr lang="en-GB" altLang="fr-FR" sz="1350" b="1" baseline="-25000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52" name="Text Box 23"/>
            <p:cNvSpPr txBox="1">
              <a:spLocks noChangeArrowheads="1"/>
            </p:cNvSpPr>
            <p:nvPr/>
          </p:nvSpPr>
          <p:spPr bwMode="auto">
            <a:xfrm>
              <a:off x="10952364" y="652906"/>
              <a:ext cx="408401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 err="1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 err="1">
                  <a:solidFill>
                    <a:schemeClr val="accent4"/>
                  </a:solidFill>
                  <a:latin typeface="+mj-lt"/>
                </a:rPr>
                <a:t>si</a:t>
              </a:r>
              <a:endParaRPr lang="en-GB" altLang="fr-FR" sz="1350" b="1" baseline="-25000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53" name="Text Box 24"/>
            <p:cNvSpPr txBox="1">
              <a:spLocks noChangeArrowheads="1"/>
            </p:cNvSpPr>
            <p:nvPr/>
          </p:nvSpPr>
          <p:spPr bwMode="auto">
            <a:xfrm>
              <a:off x="12476366" y="652906"/>
              <a:ext cx="423363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>
                  <a:solidFill>
                    <a:schemeClr val="accent4"/>
                  </a:solidFill>
                  <a:latin typeface="+mj-lt"/>
                </a:rPr>
                <a:t>ai</a:t>
              </a:r>
            </a:p>
          </p:txBody>
        </p:sp>
        <p:sp>
          <p:nvSpPr>
            <p:cNvPr id="54" name="Rectangle 32"/>
            <p:cNvSpPr>
              <a:spLocks noChangeArrowheads="1"/>
            </p:cNvSpPr>
            <p:nvPr/>
          </p:nvSpPr>
          <p:spPr bwMode="auto">
            <a:xfrm>
              <a:off x="8627784" y="967106"/>
              <a:ext cx="5334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5" name="Rectangle 33"/>
            <p:cNvSpPr>
              <a:spLocks noChangeArrowheads="1"/>
            </p:cNvSpPr>
            <p:nvPr/>
          </p:nvSpPr>
          <p:spPr bwMode="auto">
            <a:xfrm>
              <a:off x="9923184" y="967106"/>
              <a:ext cx="6858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6" name="Rectangle 34"/>
            <p:cNvSpPr>
              <a:spLocks noChangeArrowheads="1"/>
            </p:cNvSpPr>
            <p:nvPr/>
          </p:nvSpPr>
          <p:spPr bwMode="auto">
            <a:xfrm>
              <a:off x="11675784" y="967106"/>
              <a:ext cx="5334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7" name="AutoShape 35"/>
            <p:cNvSpPr>
              <a:spLocks noChangeArrowheads="1"/>
            </p:cNvSpPr>
            <p:nvPr/>
          </p:nvSpPr>
          <p:spPr bwMode="auto">
            <a:xfrm>
              <a:off x="10608984" y="981456"/>
              <a:ext cx="457200" cy="304800"/>
            </a:xfrm>
            <a:prstGeom prst="rightArrow">
              <a:avLst>
                <a:gd name="adj1" fmla="val 0"/>
                <a:gd name="adj2" fmla="val 69792"/>
              </a:avLst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8676550" y="355396"/>
                  <a:ext cx="451320" cy="5986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>
                  <a:spAutoFit/>
                </a:bodyPr>
                <a:lstStyle>
                  <a:lvl1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1pPr>
                  <a:lvl2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2pPr>
                  <a:lvl3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3pPr>
                  <a:lvl4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4pPr>
                  <a:lvl5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altLang="fr-FR" sz="12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58" name="Text 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76550" y="355396"/>
                  <a:ext cx="436891" cy="59869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1728613" y="329232"/>
                  <a:ext cx="424132" cy="598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>
                  <a:spAutoFit/>
                </a:bodyPr>
                <a:lstStyle>
                  <a:lvl1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1pPr>
                  <a:lvl2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2pPr>
                  <a:lvl3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3pPr>
                  <a:lvl4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4pPr>
                  <a:lvl5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altLang="fr-FR" sz="12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59" name="Text 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728613" y="329232"/>
                  <a:ext cx="408615" cy="59869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9613574" y="330005"/>
                  <a:ext cx="1307964" cy="69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>
                  <a:spAutoFit/>
                </a:bodyPr>
                <a:lstStyle>
                  <a:lvl1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1pPr>
                  <a:lvl2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2pPr>
                  <a:lvl3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3pPr>
                  <a:lvl4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4pPr>
                  <a:lvl5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𝑎𝑖𝑟</m:t>
                            </m:r>
                          </m:sub>
                        </m:sSub>
                        <m:r>
                          <a:rPr lang="fr-FR" altLang="fr-FR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b>
                                    <m: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nary>
                      </m:oMath>
                    </m:oMathPara>
                  </a14:m>
                  <a:endParaRPr lang="en-GB" altLang="fr-FR" sz="1200" baseline="-250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60" name="Text 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13573" y="330005"/>
                  <a:ext cx="1295011" cy="69076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871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contenu 2"/>
          <p:cNvSpPr>
            <a:spLocks noGrp="1"/>
          </p:cNvSpPr>
          <p:nvPr>
            <p:ph idx="4294967295"/>
          </p:nvPr>
        </p:nvSpPr>
        <p:spPr>
          <a:xfrm>
            <a:off x="822960" y="4061062"/>
            <a:ext cx="7543800" cy="14856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1"/>
            <a:r>
              <a:rPr lang="el-GR" sz="1500" dirty="0">
                <a:solidFill>
                  <a:schemeClr val="tx1"/>
                </a:solidFill>
                <a:latin typeface="+mj-lt"/>
              </a:rPr>
              <a:t>λ</a:t>
            </a:r>
            <a:r>
              <a:rPr lang="fr-FR" sz="1500" baseline="-25000" dirty="0">
                <a:solidFill>
                  <a:schemeClr val="tx1"/>
                </a:solidFill>
                <a:latin typeface="+mj-lt"/>
              </a:rPr>
              <a:t>i</a:t>
            </a:r>
            <a:r>
              <a:rPr lang="fr-FR" sz="1500" dirty="0">
                <a:solidFill>
                  <a:schemeClr val="tx1"/>
                </a:solidFill>
                <a:latin typeface="+mj-lt"/>
              </a:rPr>
              <a:t> est la conductivité thermique du composant i</a:t>
            </a:r>
          </a:p>
          <a:p>
            <a:pPr lvl="1"/>
            <a:r>
              <a:rPr lang="fr-FR" sz="1500" dirty="0" err="1">
                <a:solidFill>
                  <a:schemeClr val="tx1"/>
                </a:solidFill>
                <a:latin typeface="+mj-lt"/>
              </a:rPr>
              <a:t>R</a:t>
            </a:r>
            <a:r>
              <a:rPr lang="fr-FR" sz="1500" baseline="-25000" dirty="0" err="1">
                <a:solidFill>
                  <a:schemeClr val="tx1"/>
                </a:solidFill>
                <a:latin typeface="+mj-lt"/>
              </a:rPr>
              <a:t>th</a:t>
            </a:r>
            <a:r>
              <a:rPr lang="fr-FR" sz="1500" dirty="0">
                <a:solidFill>
                  <a:schemeClr val="tx1"/>
                </a:solidFill>
                <a:latin typeface="+mj-lt"/>
              </a:rPr>
              <a:t> est la résistance thermique de la paroi</a:t>
            </a:r>
          </a:p>
          <a:p>
            <a:pPr lvl="1"/>
            <a:r>
              <a:rPr lang="fr-FR" sz="1500" dirty="0" err="1">
                <a:solidFill>
                  <a:schemeClr val="tx1"/>
                </a:solidFill>
                <a:latin typeface="+mj-lt"/>
              </a:rPr>
              <a:t>R</a:t>
            </a:r>
            <a:r>
              <a:rPr lang="fr-FR" sz="1500" baseline="-25000" dirty="0" err="1">
                <a:solidFill>
                  <a:schemeClr val="tx1"/>
                </a:solidFill>
                <a:latin typeface="+mj-lt"/>
              </a:rPr>
              <a:t>g</a:t>
            </a:r>
            <a:r>
              <a:rPr lang="fr-FR" sz="1500" dirty="0">
                <a:solidFill>
                  <a:schemeClr val="tx1"/>
                </a:solidFill>
                <a:latin typeface="+mj-lt"/>
              </a:rPr>
              <a:t> est la résistance globale de la paroi</a:t>
            </a:r>
          </a:p>
          <a:p>
            <a:pPr lvl="1"/>
            <a:r>
              <a:rPr lang="fr-FR" sz="1500" dirty="0" err="1">
                <a:solidFill>
                  <a:schemeClr val="tx1"/>
                </a:solidFill>
                <a:latin typeface="+mj-lt"/>
              </a:rPr>
              <a:t>U</a:t>
            </a:r>
            <a:r>
              <a:rPr lang="fr-FR" sz="1500" baseline="-25000" dirty="0" err="1">
                <a:solidFill>
                  <a:schemeClr val="tx1"/>
                </a:solidFill>
                <a:latin typeface="+mj-lt"/>
              </a:rPr>
              <a:t>g</a:t>
            </a:r>
            <a:r>
              <a:rPr lang="fr-FR" sz="1500" dirty="0">
                <a:solidFill>
                  <a:schemeClr val="tx1"/>
                </a:solidFill>
                <a:latin typeface="+mj-lt"/>
              </a:rPr>
              <a:t> est le coefficient de conductivité thermique global de la paroi</a:t>
            </a:r>
          </a:p>
          <a:p>
            <a:pPr lvl="1"/>
            <a:r>
              <a:rPr lang="fr-FR" sz="1500" dirty="0">
                <a:solidFill>
                  <a:schemeClr val="tx1"/>
                </a:solidFill>
                <a:latin typeface="+mj-lt"/>
              </a:rPr>
              <a:t>Une paroi bien isolée : </a:t>
            </a:r>
            <a:r>
              <a:rPr lang="fr-FR" sz="1500" b="1" dirty="0" err="1">
                <a:solidFill>
                  <a:schemeClr val="accent4"/>
                </a:solidFill>
                <a:latin typeface="+mj-lt"/>
              </a:rPr>
              <a:t>R</a:t>
            </a:r>
            <a:r>
              <a:rPr lang="fr-FR" sz="1500" b="1" baseline="-25000" dirty="0" err="1">
                <a:solidFill>
                  <a:schemeClr val="accent4"/>
                </a:solidFill>
                <a:latin typeface="+mj-lt"/>
              </a:rPr>
              <a:t>g</a:t>
            </a:r>
            <a:r>
              <a:rPr lang="fr-FR" sz="1500" b="1" dirty="0">
                <a:solidFill>
                  <a:schemeClr val="accent4"/>
                </a:solidFill>
                <a:latin typeface="+mj-lt"/>
              </a:rPr>
              <a:t> = 2 m².K/W ou U = 0,5 W/m².K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19"/>
              <p:cNvSpPr txBox="1">
                <a:spLocks noChangeArrowheads="1"/>
              </p:cNvSpPr>
              <p:nvPr/>
            </p:nvSpPr>
            <p:spPr bwMode="auto">
              <a:xfrm>
                <a:off x="2971801" y="3474244"/>
                <a:ext cx="1540669" cy="320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en W/m².K</a:t>
                </a:r>
              </a:p>
            </p:txBody>
          </p:sp>
        </mc:Choice>
        <mc:Fallback xmlns="">
          <p:sp>
            <p:nvSpPr>
              <p:cNvPr id="22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1" y="3489326"/>
                <a:ext cx="2054225" cy="427234"/>
              </a:xfrm>
              <a:prstGeom prst="rect">
                <a:avLst/>
              </a:prstGeom>
              <a:blipFill rotWithShape="0">
                <a:blip r:embed="rId2"/>
                <a:stretch>
                  <a:fillRect t="-5714" b="-2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1"/>
              <p:cNvSpPr>
                <a:spLocks noChangeArrowheads="1"/>
              </p:cNvSpPr>
              <p:nvPr/>
            </p:nvSpPr>
            <p:spPr bwMode="auto">
              <a:xfrm>
                <a:off x="4532227" y="3260683"/>
                <a:ext cx="2942023" cy="785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=0,22</m:t>
                    </m:r>
                  </m:oMath>
                </a14:m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(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paroi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horizontale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)</a:t>
                </a:r>
              </a:p>
              <a:p>
                <a:pPr eaLnBrk="1" hangingPunct="1"/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17 (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paroi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verticale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)</a:t>
                </a:r>
              </a:p>
            </p:txBody>
          </p:sp>
        </mc:Choice>
        <mc:Fallback xmlns="">
          <p:sp>
            <p:nvSpPr>
              <p:cNvPr id="24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2969" y="3204577"/>
                <a:ext cx="3600514" cy="1059650"/>
              </a:xfrm>
              <a:prstGeom prst="rect">
                <a:avLst/>
              </a:prstGeom>
              <a:blipFill rotWithShape="0">
                <a:blip r:embed="rId3"/>
                <a:stretch>
                  <a:fillRect r="-13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2"/>
          <p:cNvSpPr>
            <a:spLocks noChangeArrowheads="1"/>
          </p:cNvSpPr>
          <p:nvPr/>
        </p:nvSpPr>
        <p:spPr bwMode="auto">
          <a:xfrm flipH="1">
            <a:off x="6487716" y="2511322"/>
            <a:ext cx="2196178" cy="5325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xtLst/>
        </p:spPr>
        <p:txBody>
          <a:bodyPr wrap="none" lIns="67500" tIns="35100" rIns="67500" bIns="351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fr-FR" sz="1500" dirty="0" err="1">
                <a:solidFill>
                  <a:srgbClr val="000000"/>
                </a:solidFill>
                <a:latin typeface="+mj-lt"/>
              </a:rPr>
              <a:t>R</a:t>
            </a:r>
            <a:r>
              <a:rPr lang="en-GB" altLang="fr-FR" sz="1500" baseline="-25000" dirty="0" err="1">
                <a:solidFill>
                  <a:srgbClr val="000000"/>
                </a:solidFill>
                <a:latin typeface="+mj-lt"/>
              </a:rPr>
              <a:t>air</a:t>
            </a:r>
            <a:r>
              <a:rPr lang="en-GB" altLang="fr-FR" sz="1500" dirty="0">
                <a:solidFill>
                  <a:srgbClr val="000000"/>
                </a:solidFill>
                <a:latin typeface="+mj-lt"/>
              </a:rPr>
              <a:t> = 0.2 m².K/W</a:t>
            </a:r>
          </a:p>
          <a:p>
            <a:pPr eaLnBrk="1" hangingPunct="1">
              <a:buClrTx/>
              <a:buFontTx/>
              <a:buNone/>
            </a:pPr>
            <a:r>
              <a:rPr lang="en-GB" altLang="fr-FR" sz="1500" dirty="0">
                <a:solidFill>
                  <a:srgbClr val="000000"/>
                </a:solidFill>
                <a:latin typeface="+mj-lt"/>
              </a:rPr>
              <a:t>Lame </a:t>
            </a:r>
            <a:r>
              <a:rPr lang="en-GB" altLang="fr-FR" sz="1500" dirty="0" err="1">
                <a:solidFill>
                  <a:srgbClr val="000000"/>
                </a:solidFill>
                <a:latin typeface="+mj-lt"/>
              </a:rPr>
              <a:t>d’air</a:t>
            </a:r>
            <a:r>
              <a:rPr lang="en-GB" altLang="fr-FR" sz="1500" dirty="0">
                <a:solidFill>
                  <a:srgbClr val="000000"/>
                </a:solidFill>
                <a:latin typeface="+mj-lt"/>
              </a:rPr>
              <a:t> non </a:t>
            </a:r>
            <a:r>
              <a:rPr lang="en-GB" altLang="fr-FR" sz="1500" dirty="0" err="1">
                <a:solidFill>
                  <a:srgbClr val="000000"/>
                </a:solidFill>
                <a:latin typeface="+mj-lt"/>
              </a:rPr>
              <a:t>ventilée</a:t>
            </a:r>
            <a:endParaRPr lang="en-GB" altLang="fr-FR" sz="1500" dirty="0">
              <a:solidFill>
                <a:srgbClr val="00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 Box 36"/>
              <p:cNvSpPr txBox="1">
                <a:spLocks noChangeArrowheads="1"/>
              </p:cNvSpPr>
              <p:nvPr/>
            </p:nvSpPr>
            <p:spPr bwMode="auto">
              <a:xfrm>
                <a:off x="1799650" y="3421857"/>
                <a:ext cx="726288" cy="4700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altLang="fr-F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FR" altLang="fr-F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fr-FR" altLang="fr-F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altLang="fr-FR" sz="12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3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9533" y="3419476"/>
                <a:ext cx="956008" cy="62677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e 43"/>
          <p:cNvGrpSpPr/>
          <p:nvPr/>
        </p:nvGrpSpPr>
        <p:grpSpPr>
          <a:xfrm>
            <a:off x="1671335" y="2206881"/>
            <a:ext cx="3803673" cy="764156"/>
            <a:chOff x="7828166" y="329232"/>
            <a:chExt cx="5071563" cy="1018874"/>
          </a:xfrm>
        </p:grpSpPr>
        <p:sp>
          <p:nvSpPr>
            <p:cNvPr id="45" name="Line 1"/>
            <p:cNvSpPr>
              <a:spLocks noChangeShapeType="1"/>
            </p:cNvSpPr>
            <p:nvPr/>
          </p:nvSpPr>
          <p:spPr bwMode="auto">
            <a:xfrm>
              <a:off x="8399184" y="1157607"/>
              <a:ext cx="4267200" cy="1587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350">
                <a:latin typeface="+mj-lt"/>
              </a:endParaRPr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82467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47" name="Oval 18"/>
            <p:cNvSpPr>
              <a:spLocks noChangeArrowheads="1"/>
            </p:cNvSpPr>
            <p:nvPr/>
          </p:nvSpPr>
          <p:spPr bwMode="auto">
            <a:xfrm>
              <a:off x="93897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48" name="Oval 19"/>
            <p:cNvSpPr>
              <a:spLocks noChangeArrowheads="1"/>
            </p:cNvSpPr>
            <p:nvPr/>
          </p:nvSpPr>
          <p:spPr bwMode="auto">
            <a:xfrm>
              <a:off x="111423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49" name="Oval 20"/>
            <p:cNvSpPr>
              <a:spLocks noChangeArrowheads="1"/>
            </p:cNvSpPr>
            <p:nvPr/>
          </p:nvSpPr>
          <p:spPr bwMode="auto">
            <a:xfrm>
              <a:off x="12590184" y="1057656"/>
              <a:ext cx="152400" cy="152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0" name="Text Box 21"/>
            <p:cNvSpPr txBox="1">
              <a:spLocks noChangeArrowheads="1"/>
            </p:cNvSpPr>
            <p:nvPr/>
          </p:nvSpPr>
          <p:spPr bwMode="auto">
            <a:xfrm>
              <a:off x="7828166" y="729106"/>
              <a:ext cx="466109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>
                  <a:solidFill>
                    <a:schemeClr val="accent4"/>
                  </a:solidFill>
                  <a:latin typeface="+mj-lt"/>
                </a:rPr>
                <a:t>ae</a:t>
              </a:r>
            </a:p>
          </p:txBody>
        </p:sp>
        <p:sp>
          <p:nvSpPr>
            <p:cNvPr id="51" name="Text Box 22"/>
            <p:cNvSpPr txBox="1">
              <a:spLocks noChangeArrowheads="1"/>
            </p:cNvSpPr>
            <p:nvPr/>
          </p:nvSpPr>
          <p:spPr bwMode="auto">
            <a:xfrm>
              <a:off x="9201353" y="652906"/>
              <a:ext cx="451148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 err="1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 err="1">
                  <a:solidFill>
                    <a:schemeClr val="accent4"/>
                  </a:solidFill>
                  <a:latin typeface="+mj-lt"/>
                </a:rPr>
                <a:t>se</a:t>
              </a:r>
              <a:endParaRPr lang="en-GB" altLang="fr-FR" sz="1350" b="1" baseline="-25000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52" name="Text Box 23"/>
            <p:cNvSpPr txBox="1">
              <a:spLocks noChangeArrowheads="1"/>
            </p:cNvSpPr>
            <p:nvPr/>
          </p:nvSpPr>
          <p:spPr bwMode="auto">
            <a:xfrm>
              <a:off x="10952364" y="652906"/>
              <a:ext cx="408401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 err="1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 err="1">
                  <a:solidFill>
                    <a:schemeClr val="accent4"/>
                  </a:solidFill>
                  <a:latin typeface="+mj-lt"/>
                </a:rPr>
                <a:t>si</a:t>
              </a:r>
              <a:endParaRPr lang="en-GB" altLang="fr-FR" sz="1350" b="1" baseline="-25000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53" name="Text Box 24"/>
            <p:cNvSpPr txBox="1">
              <a:spLocks noChangeArrowheads="1"/>
            </p:cNvSpPr>
            <p:nvPr/>
          </p:nvSpPr>
          <p:spPr bwMode="auto">
            <a:xfrm>
              <a:off x="12476366" y="652906"/>
              <a:ext cx="423363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GB" altLang="fr-FR" sz="1350" b="1" dirty="0">
                  <a:solidFill>
                    <a:schemeClr val="accent4"/>
                  </a:solidFill>
                  <a:latin typeface="+mj-lt"/>
                </a:rPr>
                <a:t>T</a:t>
              </a:r>
              <a:r>
                <a:rPr lang="en-GB" altLang="fr-FR" sz="1350" b="1" baseline="-25000" dirty="0">
                  <a:solidFill>
                    <a:schemeClr val="accent4"/>
                  </a:solidFill>
                  <a:latin typeface="+mj-lt"/>
                </a:rPr>
                <a:t>ai</a:t>
              </a:r>
            </a:p>
          </p:txBody>
        </p:sp>
        <p:sp>
          <p:nvSpPr>
            <p:cNvPr id="54" name="Rectangle 32"/>
            <p:cNvSpPr>
              <a:spLocks noChangeArrowheads="1"/>
            </p:cNvSpPr>
            <p:nvPr/>
          </p:nvSpPr>
          <p:spPr bwMode="auto">
            <a:xfrm>
              <a:off x="8627784" y="967106"/>
              <a:ext cx="5334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5" name="Rectangle 33"/>
            <p:cNvSpPr>
              <a:spLocks noChangeArrowheads="1"/>
            </p:cNvSpPr>
            <p:nvPr/>
          </p:nvSpPr>
          <p:spPr bwMode="auto">
            <a:xfrm>
              <a:off x="9923184" y="967106"/>
              <a:ext cx="6858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6" name="Rectangle 34"/>
            <p:cNvSpPr>
              <a:spLocks noChangeArrowheads="1"/>
            </p:cNvSpPr>
            <p:nvPr/>
          </p:nvSpPr>
          <p:spPr bwMode="auto">
            <a:xfrm>
              <a:off x="11675784" y="967106"/>
              <a:ext cx="5334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p:sp>
          <p:nvSpPr>
            <p:cNvPr id="57" name="AutoShape 35"/>
            <p:cNvSpPr>
              <a:spLocks noChangeArrowheads="1"/>
            </p:cNvSpPr>
            <p:nvPr/>
          </p:nvSpPr>
          <p:spPr bwMode="auto">
            <a:xfrm>
              <a:off x="10608984" y="981456"/>
              <a:ext cx="457200" cy="304800"/>
            </a:xfrm>
            <a:prstGeom prst="rightArrow">
              <a:avLst>
                <a:gd name="adj1" fmla="val 0"/>
                <a:gd name="adj2" fmla="val 69792"/>
              </a:avLst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altLang="fr-FR" sz="1350">
                <a:latin typeface="+mj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8676550" y="355396"/>
                  <a:ext cx="451320" cy="5986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>
                  <a:spAutoFit/>
                </a:bodyPr>
                <a:lstStyle>
                  <a:lvl1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1pPr>
                  <a:lvl2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2pPr>
                  <a:lvl3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3pPr>
                  <a:lvl4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4pPr>
                  <a:lvl5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altLang="fr-FR" sz="12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58" name="Text 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76550" y="355396"/>
                  <a:ext cx="436891" cy="59869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1728613" y="329232"/>
                  <a:ext cx="424132" cy="598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>
                  <a:spAutoFit/>
                </a:bodyPr>
                <a:lstStyle>
                  <a:lvl1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1pPr>
                  <a:lvl2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2pPr>
                  <a:lvl3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3pPr>
                  <a:lvl4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4pPr>
                  <a:lvl5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altLang="fr-FR" sz="12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59" name="Text 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728613" y="329232"/>
                  <a:ext cx="408615" cy="59869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9613574" y="330005"/>
                  <a:ext cx="1307964" cy="69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>
                  <a:spAutoFit/>
                </a:bodyPr>
                <a:lstStyle>
                  <a:lvl1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1pPr>
                  <a:lvl2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2pPr>
                  <a:lvl3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3pPr>
                  <a:lvl4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4pPr>
                  <a:lvl5pPr eaLnBrk="0" hangingPunct="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bg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𝑎𝑖𝑟</m:t>
                            </m:r>
                          </m:sub>
                        </m:sSub>
                        <m:r>
                          <a:rPr lang="fr-FR" altLang="fr-FR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fr-FR" altLang="fr-FR" sz="1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fr-FR" altLang="fr-FR" sz="1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b>
                                    <m:r>
                                      <a:rPr lang="fr-FR" altLang="fr-FR" sz="1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nary>
                      </m:oMath>
                    </m:oMathPara>
                  </a14:m>
                  <a:endParaRPr lang="en-GB" altLang="fr-FR" sz="1200" baseline="-250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60" name="Text 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13573" y="330005"/>
                  <a:ext cx="1295011" cy="69076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1008460" y="125840"/>
            <a:ext cx="6861647" cy="1143000"/>
          </a:xfrm>
        </p:spPr>
        <p:txBody>
          <a:bodyPr/>
          <a:lstStyle/>
          <a:p>
            <a:pPr algn="l"/>
            <a:r>
              <a:rPr lang="fr-FR" dirty="0" smtClean="0"/>
              <a:t>Thermique de la paroi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574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8604" y="188640"/>
            <a:ext cx="6512511" cy="1143000"/>
          </a:xfrm>
        </p:spPr>
        <p:txBody>
          <a:bodyPr/>
          <a:lstStyle/>
          <a:p>
            <a:pPr algn="l"/>
            <a:r>
              <a:rPr lang="fr-FR" sz="4000" dirty="0" smtClean="0"/>
              <a:t>Conductivité thermique des matériaux</a:t>
            </a:r>
            <a:endParaRPr lang="fr-FR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408712" cy="4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1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84132"/>
            <a:ext cx="7488832" cy="1143000"/>
          </a:xfrm>
        </p:spPr>
        <p:txBody>
          <a:bodyPr/>
          <a:lstStyle/>
          <a:p>
            <a:pPr algn="l"/>
            <a:r>
              <a:rPr lang="fr-FR" sz="3600" dirty="0" smtClean="0"/>
              <a:t>Exemples : </a:t>
            </a:r>
            <a:br>
              <a:rPr lang="fr-FR" sz="3600" dirty="0" smtClean="0"/>
            </a:br>
            <a:r>
              <a:rPr lang="fr-FR" sz="3600" dirty="0"/>
              <a:t>C</a:t>
            </a:r>
            <a:r>
              <a:rPr lang="fr-FR" sz="3600" dirty="0" smtClean="0"/>
              <a:t>alculs de résistance thermique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539552" y="1514835"/>
            <a:ext cx="7404653" cy="302895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</a:rPr>
              <a:t>Calculer </a:t>
            </a:r>
            <a:r>
              <a:rPr lang="fr-FR" dirty="0">
                <a:solidFill>
                  <a:schemeClr val="tx1"/>
                </a:solidFill>
              </a:rPr>
              <a:t>la résistance thermique d'un mur en béton banché 16 cm (</a:t>
            </a:r>
            <a:r>
              <a:rPr lang="el-GR" dirty="0">
                <a:solidFill>
                  <a:schemeClr val="tx1"/>
                </a:solidFill>
              </a:rPr>
              <a:t>λ = 1,75 </a:t>
            </a:r>
            <a:r>
              <a:rPr lang="fr-FR" dirty="0">
                <a:solidFill>
                  <a:schemeClr val="tx1"/>
                </a:solidFill>
              </a:rPr>
              <a:t>W/</a:t>
            </a:r>
            <a:r>
              <a:rPr lang="fr-FR" dirty="0" err="1">
                <a:solidFill>
                  <a:schemeClr val="tx1"/>
                </a:solidFill>
              </a:rPr>
              <a:t>m.K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Calculer l'épaisseur d'isolant pour atteindre U = 0,5 W/m².K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On considère un isolant de type polystyrène (</a:t>
            </a:r>
            <a:r>
              <a:rPr lang="el-GR" dirty="0">
                <a:solidFill>
                  <a:schemeClr val="tx1"/>
                </a:solidFill>
              </a:rPr>
              <a:t>λ = 0,035 </a:t>
            </a:r>
            <a:r>
              <a:rPr lang="fr-FR" dirty="0">
                <a:solidFill>
                  <a:schemeClr val="tx1"/>
                </a:solidFill>
              </a:rPr>
              <a:t>W/m².K)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La paroi intérieure est en </a:t>
            </a:r>
            <a:r>
              <a:rPr lang="fr-FR" dirty="0" err="1">
                <a:solidFill>
                  <a:schemeClr val="tx1"/>
                </a:solidFill>
              </a:rPr>
              <a:t>placo</a:t>
            </a:r>
            <a:r>
              <a:rPr lang="fr-FR" dirty="0">
                <a:solidFill>
                  <a:schemeClr val="tx1"/>
                </a:solidFill>
              </a:rPr>
              <a:t> BA13 (13 mm de </a:t>
            </a:r>
            <a:r>
              <a:rPr lang="fr-FR" dirty="0" err="1">
                <a:solidFill>
                  <a:schemeClr val="tx1"/>
                </a:solidFill>
              </a:rPr>
              <a:t>placo</a:t>
            </a:r>
            <a:r>
              <a:rPr lang="fr-FR" dirty="0">
                <a:solidFill>
                  <a:schemeClr val="tx1"/>
                </a:solidFill>
              </a:rPr>
              <a:t> de </a:t>
            </a:r>
            <a:r>
              <a:rPr lang="el-GR" dirty="0">
                <a:solidFill>
                  <a:schemeClr val="tx1"/>
                </a:solidFill>
              </a:rPr>
              <a:t>λ = 0,35 </a:t>
            </a:r>
            <a:r>
              <a:rPr lang="fr-FR" dirty="0">
                <a:solidFill>
                  <a:schemeClr val="tx1"/>
                </a:solidFill>
              </a:rPr>
              <a:t>W/</a:t>
            </a:r>
            <a:r>
              <a:rPr lang="fr-FR" dirty="0" err="1">
                <a:solidFill>
                  <a:schemeClr val="tx1"/>
                </a:solidFill>
              </a:rPr>
              <a:t>m.K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36"/>
              <p:cNvSpPr txBox="1">
                <a:spLocks noChangeArrowheads="1"/>
              </p:cNvSpPr>
              <p:nvPr/>
            </p:nvSpPr>
            <p:spPr bwMode="auto">
              <a:xfrm>
                <a:off x="822554" y="4956406"/>
                <a:ext cx="916937" cy="5698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altLang="fr-FR" sz="15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2554" y="4956406"/>
                <a:ext cx="916937" cy="569868"/>
              </a:xfrm>
              <a:prstGeom prst="rect">
                <a:avLst/>
              </a:prstGeom>
              <a:blipFill rotWithShape="0">
                <a:blip r:embed="rId2"/>
                <a:stretch>
                  <a:fillRect b="-106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38"/>
              <p:cNvSpPr txBox="1">
                <a:spLocks noChangeArrowheads="1"/>
              </p:cNvSpPr>
              <p:nvPr/>
            </p:nvSpPr>
            <p:spPr bwMode="auto">
              <a:xfrm>
                <a:off x="2159275" y="4569930"/>
                <a:ext cx="3081314" cy="1342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altLang="fr-FR" sz="1500" dirty="0">
                  <a:solidFill>
                    <a:srgbClr val="000000"/>
                  </a:solidFill>
                  <a:latin typeface="+mj-lt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fr-FR" altLang="fr-FR"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altLang="fr-FR" sz="1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GB" altLang="fr-FR" sz="1500" baseline="-25000" dirty="0">
                  <a:solidFill>
                    <a:srgbClr val="000000"/>
                  </a:solidFill>
                  <a:latin typeface="+mj-lt"/>
                </a:endParaRPr>
              </a:p>
              <a:p>
                <a:pPr eaLnBrk="1" hangingPunct="1">
                  <a:buClrTx/>
                  <a:buFontTx/>
                  <a:buNone/>
                </a:pPr>
                <a:endParaRPr lang="en-GB" altLang="fr-FR" sz="1500" baseline="-250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9275" y="4569930"/>
                <a:ext cx="3081314" cy="134264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21"/>
              <p:cNvSpPr>
                <a:spLocks noChangeArrowheads="1"/>
              </p:cNvSpPr>
              <p:nvPr/>
            </p:nvSpPr>
            <p:spPr bwMode="auto">
              <a:xfrm>
                <a:off x="5796136" y="4843947"/>
                <a:ext cx="2942023" cy="785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=0,22</m:t>
                    </m:r>
                  </m:oMath>
                </a14:m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(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paroi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horizontale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)</a:t>
                </a:r>
              </a:p>
              <a:p>
                <a:pPr eaLnBrk="1" hangingPunct="1"/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17 (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paroi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GB" altLang="fr-FR" sz="1500" dirty="0" err="1">
                    <a:solidFill>
                      <a:srgbClr val="000000"/>
                    </a:solidFill>
                    <a:latin typeface="+mj-lt"/>
                  </a:rPr>
                  <a:t>verticale</a:t>
                </a:r>
                <a:r>
                  <a:rPr lang="en-GB" altLang="fr-FR" sz="1500" dirty="0">
                    <a:solidFill>
                      <a:srgbClr val="000000"/>
                    </a:solidFill>
                    <a:latin typeface="+mj-lt"/>
                  </a:rPr>
                  <a:t>)</a:t>
                </a:r>
              </a:p>
            </p:txBody>
          </p:sp>
        </mc:Choice>
        <mc:Fallback xmlns="">
          <p:sp>
            <p:nvSpPr>
              <p:cNvPr id="6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6136" y="4843947"/>
                <a:ext cx="2942023" cy="785184"/>
              </a:xfrm>
              <a:prstGeom prst="rect">
                <a:avLst/>
              </a:prstGeom>
              <a:blipFill rotWithShape="0">
                <a:blip r:embed="rId4"/>
                <a:stretch>
                  <a:fillRect r="-622" b="-78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0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592437" y="2400300"/>
                <a:ext cx="7664324" cy="302895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fr-FR" dirty="0" smtClean="0">
                    <a:solidFill>
                      <a:schemeClr val="tx1"/>
                    </a:solidFill>
                  </a:rPr>
                  <a:t>Calculer </a:t>
                </a:r>
                <a:r>
                  <a:rPr lang="fr-FR" dirty="0">
                    <a:solidFill>
                      <a:schemeClr val="tx1"/>
                    </a:solidFill>
                  </a:rPr>
                  <a:t>la résistance thermique d'un mur en béton banché 16 cm (</a:t>
                </a:r>
                <a:r>
                  <a:rPr lang="el-GR" dirty="0">
                    <a:solidFill>
                      <a:schemeClr val="tx1"/>
                    </a:solidFill>
                  </a:rPr>
                  <a:t>λ = 1,75 </a:t>
                </a:r>
                <a:r>
                  <a:rPr lang="fr-FR" dirty="0">
                    <a:solidFill>
                      <a:schemeClr val="tx1"/>
                    </a:solidFill>
                  </a:rPr>
                  <a:t>W/</a:t>
                </a:r>
                <a:r>
                  <a:rPr lang="fr-FR" dirty="0" err="1">
                    <a:solidFill>
                      <a:schemeClr val="tx1"/>
                    </a:solidFill>
                  </a:rPr>
                  <a:t>m.K</a:t>
                </a:r>
                <a:r>
                  <a:rPr lang="fr-FR" dirty="0">
                    <a:solidFill>
                      <a:schemeClr val="tx1"/>
                    </a:solidFill>
                  </a:rPr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fr-FR" altLang="fr-F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altLang="fr-F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altLang="fr-F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fr-FR" altLang="fr-F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altLang="fr-F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fr-F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altLang="fr-F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fr-FR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𝑚𝑢𝑟</m:t>
                          </m:r>
                        </m:sub>
                      </m:sSub>
                      <m:r>
                        <a:rPr lang="fr-FR" altLang="fr-F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𝑒</m:t>
                          </m:r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altLang="fr-FR" sz="1800" i="1" baseline="-250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fr-FR" altLang="fr-FR" sz="1800" i="1" baseline="-250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é</m:t>
                          </m:r>
                          <m:r>
                            <a:rPr lang="fr-FR" altLang="fr-FR" sz="1800" i="1" baseline="-250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𝑡𝑜𝑛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altLang="fr-FR" sz="1800" i="1" baseline="-250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fr-FR" altLang="fr-FR" sz="1800" i="1" baseline="-250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é</m:t>
                          </m:r>
                          <m:r>
                            <a:rPr lang="fr-FR" altLang="fr-FR" sz="1800" i="1" baseline="-250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𝑡𝑜𝑛</m:t>
                          </m:r>
                        </m:den>
                      </m:f>
                    </m:oMath>
                  </m:oMathPara>
                </a14:m>
                <a:endParaRPr lang="fr-FR" dirty="0" smtClean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𝑡h</m:t>
                          </m:r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𝑚𝑢𝑟</m:t>
                          </m:r>
                        </m:sub>
                      </m:sSub>
                      <m:r>
                        <a:rPr lang="fr-FR" altLang="fr-FR" sz="18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0,16</m:t>
                          </m:r>
                        </m:num>
                        <m:den>
                          <m:r>
                            <a:rPr lang="fr-FR" altLang="fr-FR" sz="1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1,75</m:t>
                          </m:r>
                        </m:den>
                      </m:f>
                    </m:oMath>
                  </m:oMathPara>
                </a14:m>
                <a:endParaRPr lang="fr-FR" sz="1800" i="1" dirty="0">
                  <a:solidFill>
                    <a:srgbClr val="000000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9915" y="2057400"/>
                <a:ext cx="10219099" cy="4038600"/>
              </a:xfrm>
              <a:blipFill rotWithShape="1">
                <a:blip r:embed="rId2"/>
                <a:stretch>
                  <a:fillRect t="-18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059832" y="5517232"/>
                <a:ext cx="3456384" cy="465365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lvl="1">
                  <a:spcBef>
                    <a:spcPts val="105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altLang="fr-FR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𝑡h</m:t>
                          </m:r>
                          <m:r>
                            <a:rPr lang="fr-FR" altLang="fr-FR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altLang="fr-FR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𝑚𝑢𝑟</m:t>
                          </m:r>
                        </m:sub>
                      </m:sSub>
                      <m:r>
                        <a:rPr lang="fr-FR" altLang="fr-FR" i="1">
                          <a:solidFill>
                            <a:srgbClr val="000000"/>
                          </a:solidFill>
                          <a:latin typeface="Cambria Math"/>
                        </a:rPr>
                        <m:t>=0,1 </m:t>
                      </m:r>
                      <m:r>
                        <a:rPr lang="fr-FR" altLang="fr-FR" i="1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fr-FR" altLang="fr-FR" i="1">
                          <a:solidFill>
                            <a:srgbClr val="000000"/>
                          </a:solidFill>
                          <a:latin typeface="Cambria Math"/>
                        </a:rPr>
                        <m:t>²,</m:t>
                      </m:r>
                      <m:r>
                        <a:rPr lang="fr-FR" altLang="fr-FR" i="1">
                          <a:solidFill>
                            <a:srgbClr val="000000"/>
                          </a:solidFill>
                          <a:latin typeface="Cambria Math"/>
                        </a:rPr>
                        <m:t>𝐾</m:t>
                      </m:r>
                      <m:r>
                        <a:rPr lang="fr-FR" altLang="fr-FR" i="1">
                          <a:solidFill>
                            <a:srgbClr val="000000"/>
                          </a:solidFill>
                          <a:latin typeface="Cambria Math"/>
                        </a:rPr>
                        <m:t>/</m:t>
                      </m:r>
                      <m:r>
                        <a:rPr lang="fr-FR" altLang="fr-FR" i="1">
                          <a:solidFill>
                            <a:srgbClr val="000000"/>
                          </a:solidFill>
                          <a:latin typeface="Cambria Math"/>
                        </a:rPr>
                        <m:t>𝑊</m:t>
                      </m:r>
                    </m:oMath>
                  </m:oMathPara>
                </a14:m>
                <a:endParaRPr lang="fr-FR" i="1" dirty="0">
                  <a:solidFill>
                    <a:srgbClr val="000000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5517232"/>
                <a:ext cx="3456384" cy="4653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re 1"/>
          <p:cNvSpPr txBox="1">
            <a:spLocks/>
          </p:cNvSpPr>
          <p:nvPr/>
        </p:nvSpPr>
        <p:spPr>
          <a:xfrm>
            <a:off x="1043608" y="184132"/>
            <a:ext cx="748883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3600" dirty="0" smtClean="0"/>
              <a:t>Exemples : </a:t>
            </a:r>
            <a:br>
              <a:rPr lang="fr-FR" sz="3600" dirty="0" smtClean="0"/>
            </a:br>
            <a:r>
              <a:rPr lang="fr-FR" sz="3600" dirty="0" smtClean="0"/>
              <a:t>Calculs de résistance thermique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405750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692590" y="2225805"/>
            <a:ext cx="8113746" cy="352710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chemeClr val="tx1"/>
                </a:solidFill>
              </a:rPr>
              <a:t>Calculer l'épaisseur d'isolant pour atteindre</a:t>
            </a:r>
          </a:p>
          <a:p>
            <a:pPr lvl="1"/>
            <a:r>
              <a:rPr lang="fr-FR" sz="1350" dirty="0">
                <a:solidFill>
                  <a:schemeClr val="tx1"/>
                </a:solidFill>
              </a:rPr>
              <a:t> U = 0,5 W/m².K </a:t>
            </a:r>
          </a:p>
          <a:p>
            <a:pPr lvl="1"/>
            <a:r>
              <a:rPr lang="fr-FR" sz="1350" dirty="0">
                <a:solidFill>
                  <a:schemeClr val="tx1"/>
                </a:solidFill>
              </a:rPr>
              <a:t>polystyrène : </a:t>
            </a:r>
            <a:r>
              <a:rPr lang="el-GR" sz="1350" dirty="0">
                <a:solidFill>
                  <a:schemeClr val="tx1"/>
                </a:solidFill>
              </a:rPr>
              <a:t>λ = 0,035 </a:t>
            </a:r>
            <a:r>
              <a:rPr lang="fr-FR" sz="1350" dirty="0">
                <a:solidFill>
                  <a:schemeClr val="tx1"/>
                </a:solidFill>
              </a:rPr>
              <a:t>W/m².K</a:t>
            </a:r>
          </a:p>
          <a:p>
            <a:pPr lvl="1"/>
            <a:r>
              <a:rPr lang="fr-FR" sz="1350" dirty="0">
                <a:solidFill>
                  <a:schemeClr val="tx1"/>
                </a:solidFill>
              </a:rPr>
              <a:t>BA13 (13 mm de </a:t>
            </a:r>
            <a:r>
              <a:rPr lang="fr-FR" sz="1350" dirty="0" err="1">
                <a:solidFill>
                  <a:schemeClr val="tx1"/>
                </a:solidFill>
              </a:rPr>
              <a:t>placo</a:t>
            </a:r>
            <a:r>
              <a:rPr lang="fr-FR" sz="1350" dirty="0">
                <a:solidFill>
                  <a:schemeClr val="tx1"/>
                </a:solidFill>
              </a:rPr>
              <a:t> de </a:t>
            </a:r>
            <a:r>
              <a:rPr lang="el-GR" sz="1350" dirty="0">
                <a:solidFill>
                  <a:schemeClr val="tx1"/>
                </a:solidFill>
              </a:rPr>
              <a:t>λ = 0,35 </a:t>
            </a:r>
            <a:r>
              <a:rPr lang="fr-FR" sz="1350" dirty="0">
                <a:solidFill>
                  <a:schemeClr val="tx1"/>
                </a:solidFill>
              </a:rPr>
              <a:t>W/</a:t>
            </a:r>
            <a:r>
              <a:rPr lang="fr-FR" sz="1350" dirty="0" err="1">
                <a:solidFill>
                  <a:schemeClr val="tx1"/>
                </a:solidFill>
              </a:rPr>
              <a:t>m.K</a:t>
            </a:r>
            <a:r>
              <a:rPr lang="fr-FR" sz="1350" dirty="0">
                <a:solidFill>
                  <a:schemeClr val="tx1"/>
                </a:solidFill>
              </a:rPr>
              <a:t>)</a:t>
            </a:r>
          </a:p>
          <a:p>
            <a:endParaRPr lang="fr-FR" sz="135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36"/>
              <p:cNvSpPr txBox="1">
                <a:spLocks noChangeArrowheads="1"/>
              </p:cNvSpPr>
              <p:nvPr/>
            </p:nvSpPr>
            <p:spPr bwMode="auto">
              <a:xfrm>
                <a:off x="4685167" y="2313682"/>
                <a:ext cx="916937" cy="519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altLang="fr-FR" sz="135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6888" y="1941909"/>
                <a:ext cx="1222583" cy="693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779216" y="2317037"/>
                <a:ext cx="1798506" cy="5954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fr-FR" altLang="fr-FR" sz="1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fr-FR" altLang="fr-FR" sz="1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fr-FR" sz="135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621" y="1946383"/>
                <a:ext cx="2315442" cy="76309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36"/>
              <p:cNvSpPr txBox="1">
                <a:spLocks noChangeArrowheads="1"/>
              </p:cNvSpPr>
              <p:nvPr/>
            </p:nvSpPr>
            <p:spPr bwMode="auto">
              <a:xfrm>
                <a:off x="5030900" y="2903867"/>
                <a:ext cx="2307793" cy="665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den>
                          </m:f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altLang="fr-FR" sz="13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altLang="fr-FR" sz="13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fr-FR" altLang="fr-FR" sz="13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altLang="fr-FR" sz="13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altLang="fr-FR" sz="13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fr-FR" altLang="fr-FR" sz="13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GB" altLang="fr-FR" sz="135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7866" y="2728823"/>
                <a:ext cx="3077057" cy="8870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ccolade ouvrante 13"/>
          <p:cNvSpPr/>
          <p:nvPr/>
        </p:nvSpPr>
        <p:spPr>
          <a:xfrm rot="16200000">
            <a:off x="5988704" y="3222852"/>
            <a:ext cx="271604" cy="692590"/>
          </a:xfrm>
          <a:prstGeom prst="leftBrace">
            <a:avLst>
              <a:gd name="adj1" fmla="val 8333"/>
              <a:gd name="adj2" fmla="val 490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5" name="ZoneTexte 14"/>
          <p:cNvSpPr txBox="1"/>
          <p:nvPr/>
        </p:nvSpPr>
        <p:spPr>
          <a:xfrm>
            <a:off x="5934383" y="3704948"/>
            <a:ext cx="3802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0,2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36"/>
              <p:cNvSpPr txBox="1">
                <a:spLocks noChangeArrowheads="1"/>
              </p:cNvSpPr>
              <p:nvPr/>
            </p:nvSpPr>
            <p:spPr bwMode="auto">
              <a:xfrm>
                <a:off x="973956" y="3373054"/>
                <a:ext cx="3344548" cy="6638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fr-FR" altLang="fr-FR" sz="1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0,2</m:t>
                          </m:r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𝑒</m:t>
                              </m:r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é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𝑡𝑜𝑛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é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𝑡𝑜𝑛</m:t>
                              </m:r>
                            </m:den>
                          </m:f>
                          <m:r>
                            <a:rPr lang="fr-FR" altLang="fr-FR"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altLang="fr-F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altLang="fr-FR" sz="1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𝑒</m:t>
                              </m:r>
                              <m:r>
                                <a:rPr lang="fr-FR" altLang="fr-FR" sz="1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altLang="fr-FR" sz="1800" i="1" baseline="-25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𝑖𝑠𝑜𝑙𝑎𝑛𝑡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fr-F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fr-FR" altLang="fr-FR" sz="18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altLang="fr-FR" sz="18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𝑖𝑠𝑜𝑙𝑎𝑛𝑡</m:t>
                              </m:r>
                            </m:den>
                          </m:f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𝑒</m:t>
                              </m:r>
                              <m:r>
                                <a:rPr lang="fr-FR" altLang="fr-FR" sz="15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𝐵𝐴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13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fr-FR"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𝐵𝐴</m:t>
                              </m:r>
                              <m:r>
                                <a:rPr lang="fr-FR" altLang="fr-FR" sz="1500" i="1" baseline="-250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13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altLang="fr-FR" sz="30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6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8607" y="3354405"/>
                <a:ext cx="4459397" cy="885051"/>
              </a:xfrm>
              <a:prstGeom prst="rect">
                <a:avLst/>
              </a:prstGeom>
              <a:blipFill rotWithShape="1">
                <a:blip r:embed="rId5"/>
                <a:stretch>
                  <a:fillRect b="-275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36"/>
              <p:cNvSpPr txBox="1">
                <a:spLocks noChangeArrowheads="1"/>
              </p:cNvSpPr>
              <p:nvPr/>
            </p:nvSpPr>
            <p:spPr bwMode="auto">
              <a:xfrm>
                <a:off x="1164031" y="4183336"/>
                <a:ext cx="6664952" cy="4502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altLang="fr-FR" sz="1500" i="1" dirty="0">
                        <a:solidFill>
                          <a:srgbClr val="FF0000"/>
                        </a:solidFill>
                        <a:latin typeface="Cambria Math"/>
                      </a:rPr>
                      <m:t>e</m:t>
                    </m:r>
                    <m:r>
                      <m:rPr>
                        <m:nor/>
                      </m:rPr>
                      <a:rPr lang="fr-FR" altLang="fr-FR" sz="1500" dirty="0">
                        <a:solidFill>
                          <a:srgbClr val="00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fr-FR" altLang="fr-FR" sz="1500" i="1" baseline="-25000" dirty="0">
                        <a:solidFill>
                          <a:srgbClr val="FF0000"/>
                        </a:solidFill>
                        <a:latin typeface="Cambria Math"/>
                      </a:rPr>
                      <m:t>isolant</m:t>
                    </m:r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fr-FR" altLang="fr-F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altLang="fr-FR" sz="1500" dirty="0">
                    <a:solidFill>
                      <a:srgbClr val="000000"/>
                    </a:solidFill>
                    <a:latin typeface="Calibri" panose="020F0502020204030204"/>
                  </a:rPr>
                  <a:t> - </a:t>
                </a:r>
                <a14:m>
                  <m:oMath xmlns:m="http://schemas.openxmlformats.org/officeDocument/2006/math">
                    <m:r>
                      <a:rPr lang="fr-FR" altLang="fr-FR" sz="1200" i="1">
                        <a:solidFill>
                          <a:srgbClr val="000000"/>
                        </a:solidFill>
                        <a:latin typeface="Cambria Math"/>
                      </a:rPr>
                      <m:t>0,2 −</m:t>
                    </m:r>
                    <m:f>
                      <m:fPr>
                        <m:ctrlP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altLang="fr-FR" sz="1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den>
                    </m:f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𝐵𝐴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 13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altLang="fr-FR" sz="1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𝐵𝐴</m:t>
                        </m:r>
                        <m:r>
                          <a:rPr lang="fr-FR" altLang="fr-FR" sz="135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 13</m:t>
                        </m:r>
                      </m:den>
                    </m:f>
                    <m:r>
                      <a:rPr lang="fr-FR" altLang="fr-FR" sz="1350" i="1" baseline="-2500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) </m:t>
                    </m:r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l-G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λ</m:t>
                    </m:r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fr-FR" altLang="fr-FR" sz="1500" i="1" baseline="-25000">
                        <a:solidFill>
                          <a:srgbClr val="000000"/>
                        </a:solidFill>
                        <a:latin typeface="Cambria Math"/>
                      </a:rPr>
                      <m:t>𝑖𝑠𝑜𝑙𝑎𝑛𝑡</m:t>
                    </m:r>
                  </m:oMath>
                </a14:m>
                <a:endParaRPr lang="en-GB" altLang="fr-FR" sz="405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7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2041" y="4434781"/>
                <a:ext cx="8886603" cy="600486"/>
              </a:xfrm>
              <a:prstGeom prst="rect">
                <a:avLst/>
              </a:prstGeom>
              <a:blipFill rotWithShape="1">
                <a:blip r:embed="rId6"/>
                <a:stretch>
                  <a:fillRect b="-101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36"/>
              <p:cNvSpPr txBox="1">
                <a:spLocks noChangeArrowheads="1"/>
              </p:cNvSpPr>
              <p:nvPr/>
            </p:nvSpPr>
            <p:spPr bwMode="auto">
              <a:xfrm>
                <a:off x="1164031" y="4748000"/>
                <a:ext cx="6664952" cy="41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67500" tIns="35100" rIns="67500" bIns="351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1pPr>
                <a:lvl2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fr-FR" altLang="fr-FR" sz="1800" i="1" dirty="0">
                    <a:solidFill>
                      <a:srgbClr val="FF0000"/>
                    </a:solidFill>
                    <a:latin typeface="Cambria Math"/>
                  </a:rPr>
                  <a:t>e</a:t>
                </a:r>
                <a:r>
                  <a:rPr lang="fr-FR" altLang="fr-FR" sz="1500" dirty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1800" i="1" baseline="-25000" dirty="0">
                    <a:solidFill>
                      <a:srgbClr val="FF0000"/>
                    </a:solidFill>
                    <a:latin typeface="Cambria Math"/>
                  </a:rPr>
                  <a:t>isolant </a:t>
                </a:r>
                <a14:m>
                  <m:oMath xmlns:m="http://schemas.openxmlformats.org/officeDocument/2006/math"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altLang="fr-FR" sz="15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altLang="fr-FR" sz="15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0,5</m:t>
                        </m:r>
                      </m:den>
                    </m:f>
                  </m:oMath>
                </a14:m>
                <a:r>
                  <a:rPr lang="fr-FR" altLang="fr-FR" sz="1500" dirty="0">
                    <a:solidFill>
                      <a:srgbClr val="000000"/>
                    </a:solidFill>
                    <a:latin typeface="Calibri" panose="020F0502020204030204"/>
                  </a:rPr>
                  <a:t> - </a:t>
                </a:r>
                <a14:m>
                  <m:oMath xmlns:m="http://schemas.openxmlformats.org/officeDocument/2006/math">
                    <m:r>
                      <a:rPr lang="fr-FR" altLang="fr-FR" sz="1200" i="1">
                        <a:solidFill>
                          <a:srgbClr val="000000"/>
                        </a:solidFill>
                        <a:latin typeface="Cambria Math"/>
                      </a:rPr>
                      <m:t>0,2 −</m:t>
                    </m:r>
                    <m:f>
                      <m:fPr>
                        <m:ctrlP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0,18</m:t>
                        </m:r>
                      </m:num>
                      <m:den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1,75</m:t>
                        </m:r>
                      </m:den>
                    </m:f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0,013</m:t>
                        </m:r>
                      </m:num>
                      <m:den>
                        <m:r>
                          <a:rPr lang="fr-FR" altLang="fr-FR" sz="135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0,35</m:t>
                        </m:r>
                      </m:den>
                    </m:f>
                    <m:r>
                      <a:rPr lang="fr-FR" altLang="fr-FR" sz="1350" i="1" baseline="-2500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) </m:t>
                    </m:r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fr-FR" altLang="fr-FR" sz="135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altLang="fr-FR" sz="1200" dirty="0">
                    <a:solidFill>
                      <a:srgbClr val="000000"/>
                    </a:solidFill>
                    <a:latin typeface="+mj-lt"/>
                  </a:rPr>
                  <a:t>0,04 = (2- 0,2 - 0,1 – 0,037) x 0,04 = 0,066 </a:t>
                </a:r>
                <a:r>
                  <a:rPr lang="en-GB" altLang="fr-FR" sz="1200" dirty="0" err="1">
                    <a:solidFill>
                      <a:srgbClr val="000000"/>
                    </a:solidFill>
                    <a:latin typeface="+mj-lt"/>
                  </a:rPr>
                  <a:t>soit</a:t>
                </a:r>
                <a:r>
                  <a:rPr lang="en-GB" altLang="fr-FR" sz="1200" dirty="0">
                    <a:solidFill>
                      <a:srgbClr val="000000"/>
                    </a:solidFill>
                    <a:latin typeface="+mj-lt"/>
                  </a:rPr>
                  <a:t>  ≈ 7cm</a:t>
                </a:r>
              </a:p>
            </p:txBody>
          </p:sp>
        </mc:Choice>
        <mc:Fallback xmlns="">
          <p:sp>
            <p:nvSpPr>
              <p:cNvPr id="13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2041" y="5187667"/>
                <a:ext cx="8886603" cy="554320"/>
              </a:xfrm>
              <a:prstGeom prst="rect">
                <a:avLst/>
              </a:prstGeom>
              <a:blipFill rotWithShape="1">
                <a:blip r:embed="rId7"/>
                <a:stretch>
                  <a:fillRect l="-1098" t="-7692" b="-87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3689853" y="5257800"/>
            <a:ext cx="134104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altLang="fr-FR" sz="1500" i="1" dirty="0">
                <a:solidFill>
                  <a:srgbClr val="000000"/>
                </a:solidFill>
                <a:latin typeface="Cambria Math"/>
              </a:rPr>
              <a:t>e</a:t>
            </a:r>
            <a:r>
              <a:rPr lang="fr-FR" altLang="fr-FR" dirty="0">
                <a:solidFill>
                  <a:srgbClr val="000000"/>
                </a:solidFill>
              </a:rPr>
              <a:t> </a:t>
            </a:r>
            <a:r>
              <a:rPr lang="fr-FR" altLang="fr-FR" sz="1500" i="1" baseline="-25000" dirty="0">
                <a:solidFill>
                  <a:srgbClr val="000000"/>
                </a:solidFill>
                <a:latin typeface="Cambria Math"/>
              </a:rPr>
              <a:t>isolant </a:t>
            </a:r>
            <a:r>
              <a:rPr lang="fr-FR" altLang="fr-FR" sz="1500" i="1" dirty="0">
                <a:solidFill>
                  <a:srgbClr val="000000"/>
                </a:solidFill>
                <a:latin typeface="Cambria Math"/>
              </a:rPr>
              <a:t>=</a:t>
            </a:r>
            <a:r>
              <a:rPr lang="fr-FR" altLang="fr-FR" sz="1500" i="1" baseline="-25000" dirty="0">
                <a:solidFill>
                  <a:srgbClr val="000000"/>
                </a:solidFill>
                <a:latin typeface="Cambria Math"/>
              </a:rPr>
              <a:t> </a:t>
            </a:r>
            <a:r>
              <a:rPr lang="en-GB" altLang="fr-FR" sz="1500" dirty="0">
                <a:solidFill>
                  <a:srgbClr val="000000"/>
                </a:solidFill>
              </a:rPr>
              <a:t>7cm</a:t>
            </a:r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1043608" y="184132"/>
            <a:ext cx="748883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3600" dirty="0" smtClean="0"/>
              <a:t>Exemples : </a:t>
            </a:r>
            <a:br>
              <a:rPr lang="fr-FR" sz="3600" dirty="0" smtClean="0"/>
            </a:br>
            <a:r>
              <a:rPr lang="fr-FR" sz="3600" dirty="0" smtClean="0"/>
              <a:t>Calculs de résistance thermique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6614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2555" y="152251"/>
            <a:ext cx="7007837" cy="1143000"/>
          </a:xfrm>
        </p:spPr>
        <p:txBody>
          <a:bodyPr>
            <a:normAutofit/>
          </a:bodyPr>
          <a:lstStyle/>
          <a:p>
            <a:r>
              <a:rPr lang="fr-FR" sz="3300" dirty="0"/>
              <a:t>Facteur solaire S - paroi opaque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idx="4294967295"/>
          </p:nvPr>
        </p:nvSpPr>
        <p:spPr>
          <a:xfrm>
            <a:off x="323528" y="1850527"/>
            <a:ext cx="8820472" cy="3028950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fr-FR" b="1" dirty="0" smtClean="0">
                <a:solidFill>
                  <a:schemeClr val="tx1"/>
                </a:solidFill>
              </a:rPr>
              <a:t>Facteur </a:t>
            </a:r>
            <a:r>
              <a:rPr lang="fr-FR" b="1" dirty="0">
                <a:solidFill>
                  <a:schemeClr val="tx1"/>
                </a:solidFill>
              </a:rPr>
              <a:t>solaire </a:t>
            </a:r>
            <a:r>
              <a:rPr lang="fr-FR" b="1" dirty="0" smtClean="0">
                <a:solidFill>
                  <a:schemeClr val="tx1"/>
                </a:solidFill>
              </a:rPr>
              <a:t>d’une paroi opaque : </a:t>
            </a:r>
            <a:r>
              <a:rPr lang="fr-FR" dirty="0" smtClean="0">
                <a:solidFill>
                  <a:schemeClr val="tx1"/>
                </a:solidFill>
              </a:rPr>
              <a:t>rapport </a:t>
            </a:r>
            <a:r>
              <a:rPr lang="fr-FR" dirty="0">
                <a:solidFill>
                  <a:schemeClr val="tx1"/>
                </a:solidFill>
              </a:rPr>
              <a:t>de l’énergie solaire transmise </a:t>
            </a:r>
            <a:r>
              <a:rPr lang="fr-FR" dirty="0" smtClean="0">
                <a:solidFill>
                  <a:schemeClr val="tx1"/>
                </a:solidFill>
              </a:rPr>
              <a:t>et l’énergie </a:t>
            </a:r>
            <a:r>
              <a:rPr lang="fr-FR" dirty="0">
                <a:solidFill>
                  <a:schemeClr val="tx1"/>
                </a:solidFill>
              </a:rPr>
              <a:t>reçue par la </a:t>
            </a:r>
            <a:r>
              <a:rPr lang="fr-FR" dirty="0" smtClean="0">
                <a:solidFill>
                  <a:schemeClr val="tx1"/>
                </a:solidFill>
              </a:rPr>
              <a:t>paroi</a:t>
            </a:r>
            <a:r>
              <a:rPr lang="fr-FR" dirty="0">
                <a:solidFill>
                  <a:schemeClr val="tx1"/>
                </a:solidFill>
              </a:rPr>
              <a:t> </a:t>
            </a:r>
            <a:endParaRPr lang="fr-FR" dirty="0" smtClean="0">
              <a:solidFill>
                <a:schemeClr val="tx1"/>
              </a:solidFill>
            </a:endParaRPr>
          </a:p>
          <a:p>
            <a:pPr algn="just"/>
            <a:r>
              <a:rPr lang="fr-FR" dirty="0" smtClean="0">
                <a:solidFill>
                  <a:schemeClr val="tx1"/>
                </a:solidFill>
              </a:rPr>
              <a:t>Plus </a:t>
            </a:r>
            <a:r>
              <a:rPr lang="fr-FR" dirty="0">
                <a:solidFill>
                  <a:schemeClr val="tx1"/>
                </a:solidFill>
              </a:rPr>
              <a:t>S est faible, meilleure est la protection. S est fortement influencé par la présence de protections </a:t>
            </a:r>
            <a:r>
              <a:rPr lang="fr-FR" dirty="0" smtClean="0">
                <a:solidFill>
                  <a:schemeClr val="tx1"/>
                </a:solidFill>
              </a:rPr>
              <a:t>solaires et le type de matériaux</a:t>
            </a:r>
          </a:p>
          <a:p>
            <a:pPr algn="just"/>
            <a:r>
              <a:rPr lang="fr-FR" b="1" dirty="0">
                <a:solidFill>
                  <a:schemeClr val="accent4"/>
                </a:solidFill>
              </a:rPr>
              <a:t>Cm</a:t>
            </a:r>
            <a:r>
              <a:rPr lang="fr-FR" b="1" dirty="0">
                <a:solidFill>
                  <a:schemeClr val="tx1"/>
                </a:solidFill>
              </a:rPr>
              <a:t> : </a:t>
            </a:r>
            <a:r>
              <a:rPr lang="fr-FR" dirty="0">
                <a:solidFill>
                  <a:schemeClr val="tx1"/>
                </a:solidFill>
              </a:rPr>
              <a:t>coefficient de réduction dû aux pares soleils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Dépend de l’orientation, la position et la taille de la protection </a:t>
            </a:r>
          </a:p>
          <a:p>
            <a:r>
              <a:rPr lang="el-GR" b="1" dirty="0">
                <a:solidFill>
                  <a:schemeClr val="accent4"/>
                </a:solidFill>
              </a:rPr>
              <a:t>α</a:t>
            </a:r>
            <a:r>
              <a:rPr lang="fr-FR" b="1" dirty="0">
                <a:solidFill>
                  <a:schemeClr val="tx1"/>
                </a:solidFill>
              </a:rPr>
              <a:t> : </a:t>
            </a:r>
            <a:r>
              <a:rPr lang="fr-FR" dirty="0">
                <a:solidFill>
                  <a:schemeClr val="tx1"/>
                </a:solidFill>
              </a:rPr>
              <a:t>coefficient d’absorption de la paroi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Dépend de la couleur</a:t>
            </a:r>
          </a:p>
          <a:p>
            <a:r>
              <a:rPr lang="fr-FR" b="1" dirty="0" err="1">
                <a:solidFill>
                  <a:schemeClr val="accent4"/>
                </a:solidFill>
              </a:rPr>
              <a:t>R</a:t>
            </a:r>
            <a:r>
              <a:rPr lang="fr-FR" b="1" baseline="-25000" dirty="0" err="1">
                <a:solidFill>
                  <a:schemeClr val="accent4"/>
                </a:solidFill>
              </a:rPr>
              <a:t>th</a:t>
            </a:r>
            <a:r>
              <a:rPr lang="fr-FR" b="1" dirty="0">
                <a:solidFill>
                  <a:schemeClr val="tx1"/>
                </a:solidFill>
              </a:rPr>
              <a:t> :</a:t>
            </a:r>
            <a:r>
              <a:rPr lang="fr-FR" dirty="0">
                <a:solidFill>
                  <a:schemeClr val="tx1"/>
                </a:solidFill>
              </a:rPr>
              <a:t> résistance thermique de la paroi (m².K/W)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Capacité d’un matériau à résister au flux de chaleur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pPr algn="just"/>
            <a:endParaRPr lang="fr-FR" dirty="0" smtClean="0">
              <a:solidFill>
                <a:schemeClr val="tx1"/>
              </a:solidFill>
            </a:endParaRPr>
          </a:p>
          <a:p>
            <a:pPr algn="just"/>
            <a:endParaRPr lang="fr-FR" dirty="0" smtClean="0">
              <a:solidFill>
                <a:schemeClr val="tx1"/>
              </a:solidFill>
            </a:endParaRPr>
          </a:p>
          <a:p>
            <a:pPr algn="just"/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6105321" y="906072"/>
                <a:ext cx="3053362" cy="887956"/>
              </a:xfrm>
              <a:prstGeom prst="rect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00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000">
                              <a:latin typeface="Cambria Math" panose="02040503050406030204" pitchFamily="18" charset="0"/>
                            </a:rPr>
                            <m:t>paroi</m:t>
                          </m:r>
                        </m:sub>
                      </m:sSub>
                      <m:r>
                        <a:rPr lang="fr-FR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>
                              <a:latin typeface="Cambria Math" panose="02040503050406030204" pitchFamily="18" charset="0"/>
                            </a:rPr>
                            <m:t>0,074</m:t>
                          </m:r>
                          <m:r>
                            <a:rPr lang="fr-FR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fr-FR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sty m:val="p"/>
                            </m:rPr>
                            <a:rPr lang="fr-FR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α</m:t>
                          </m:r>
                        </m:num>
                        <m:den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  <m:r>
                            <a:rPr lang="fr-FR" sz="2000">
                              <a:latin typeface="Cambria Math" panose="02040503050406030204" pitchFamily="18" charset="0"/>
                            </a:rPr>
                            <m:t>+0,20</m:t>
                          </m:r>
                        </m:den>
                      </m:f>
                    </m:oMath>
                  </m:oMathPara>
                </a14:m>
                <a:endParaRPr lang="fr-FR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321" y="906072"/>
                <a:ext cx="3053362" cy="8879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 descr="http://www.derbigum.fr/uploads/images/energies/facteur_solaire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t="3501" r="49129" b="18971"/>
          <a:stretch/>
        </p:blipFill>
        <p:spPr bwMode="auto">
          <a:xfrm rot="19471577">
            <a:off x="7563545" y="4865917"/>
            <a:ext cx="1338827" cy="180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43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5"/>
          <p:cNvSpPr txBox="1">
            <a:spLocks/>
          </p:cNvSpPr>
          <p:nvPr/>
        </p:nvSpPr>
        <p:spPr>
          <a:xfrm>
            <a:off x="467544" y="1772816"/>
            <a:ext cx="7355161" cy="291058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/>
              <a:t>α</a:t>
            </a:r>
            <a:r>
              <a:rPr lang="fr-FR" sz="2000" dirty="0"/>
              <a:t> dépend de la couleur de la couche extérieure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882516"/>
            <a:ext cx="8824778" cy="3426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92555" y="152251"/>
            <a:ext cx="7007837" cy="1143000"/>
          </a:xfrm>
        </p:spPr>
        <p:txBody>
          <a:bodyPr>
            <a:normAutofit/>
          </a:bodyPr>
          <a:lstStyle/>
          <a:p>
            <a:pPr algn="l"/>
            <a:r>
              <a:rPr lang="fr-FR" sz="3300" dirty="0" smtClean="0"/>
              <a:t>Absorption des parois opaques</a:t>
            </a:r>
            <a:endParaRPr lang="fr-FR" sz="3300" dirty="0"/>
          </a:p>
        </p:txBody>
      </p:sp>
    </p:spTree>
    <p:extLst>
      <p:ext uri="{BB962C8B-B14F-4D97-AF65-F5344CB8AC3E}">
        <p14:creationId xmlns:p14="http://schemas.microsoft.com/office/powerpoint/2010/main" val="74791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5"/>
          <p:cNvSpPr txBox="1">
            <a:spLocks/>
          </p:cNvSpPr>
          <p:nvPr/>
        </p:nvSpPr>
        <p:spPr>
          <a:xfrm>
            <a:off x="309533" y="1295251"/>
            <a:ext cx="6354389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chemeClr val="tx2"/>
                </a:solidFill>
              </a:rPr>
              <a:t>Cm :</a:t>
            </a:r>
            <a:r>
              <a:rPr lang="fr-FR" sz="1800" dirty="0">
                <a:solidFill>
                  <a:schemeClr val="tx2"/>
                </a:solidFill>
              </a:rPr>
              <a:t> coefficient de réduction lié à la protection</a:t>
            </a:r>
          </a:p>
          <a:p>
            <a:r>
              <a:rPr lang="fr-FR" sz="1800" dirty="0">
                <a:solidFill>
                  <a:schemeClr val="tx2"/>
                </a:solidFill>
              </a:rPr>
              <a:t>Toitures </a:t>
            </a:r>
          </a:p>
          <a:p>
            <a:pPr marL="0" indent="0">
              <a:buNone/>
            </a:pPr>
            <a:endParaRPr lang="fr-FR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800" dirty="0" smtClean="0">
              <a:solidFill>
                <a:schemeClr val="tx2"/>
              </a:solidFill>
            </a:endParaRPr>
          </a:p>
          <a:p>
            <a:r>
              <a:rPr lang="fr-FR" sz="1800" dirty="0" smtClean="0">
                <a:solidFill>
                  <a:schemeClr val="tx2"/>
                </a:solidFill>
              </a:rPr>
              <a:t>Murs</a:t>
            </a:r>
            <a:endParaRPr lang="fr-FR" sz="1800" dirty="0">
              <a:solidFill>
                <a:schemeClr val="tx2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150212"/>
              </p:ext>
            </p:extLst>
          </p:nvPr>
        </p:nvGraphicFramePr>
        <p:xfrm>
          <a:off x="467543" y="2304673"/>
          <a:ext cx="5040561" cy="62484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3926430"/>
                <a:gridCol w="1114131"/>
              </a:tblGrid>
              <a:tr h="27813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Pare-soleil</a:t>
                      </a:r>
                      <a:r>
                        <a:rPr lang="fr-FR" sz="1600" baseline="0" dirty="0" smtClean="0"/>
                        <a:t> horizontal ventilé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0,3 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Pas de protection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1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27" y="6482"/>
            <a:ext cx="2334104" cy="1196285"/>
          </a:xfrm>
          <a:prstGeom prst="rect">
            <a:avLst/>
          </a:prstGeom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606902"/>
              </p:ext>
            </p:extLst>
          </p:nvPr>
        </p:nvGraphicFramePr>
        <p:xfrm>
          <a:off x="467544" y="5012710"/>
          <a:ext cx="6624737" cy="9372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622305"/>
                <a:gridCol w="1250608"/>
                <a:gridCol w="1250608"/>
                <a:gridCol w="1250608"/>
                <a:gridCol w="1250608"/>
              </a:tblGrid>
              <a:tr h="278130">
                <a:tc>
                  <a:txBody>
                    <a:bodyPr/>
                    <a:lstStyle/>
                    <a:p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d/h</a:t>
                      </a:r>
                      <a:r>
                        <a:rPr lang="fr-FR" sz="1600" baseline="0" dirty="0" smtClean="0"/>
                        <a:t> ≥ 0,25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d/h</a:t>
                      </a:r>
                      <a:r>
                        <a:rPr lang="fr-FR" sz="1600" baseline="0" dirty="0" smtClean="0"/>
                        <a:t> ≥ 0,5</a:t>
                      </a:r>
                      <a:endParaRPr lang="fr-FR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d/h</a:t>
                      </a:r>
                      <a:r>
                        <a:rPr lang="fr-FR" sz="1600" baseline="0" dirty="0" smtClean="0"/>
                        <a:t> ≥ 0,75</a:t>
                      </a:r>
                      <a:endParaRPr lang="fr-FR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d/h</a:t>
                      </a:r>
                      <a:r>
                        <a:rPr lang="fr-FR" sz="1600" baseline="0" dirty="0" smtClean="0"/>
                        <a:t> ≥ 1</a:t>
                      </a:r>
                      <a:endParaRPr lang="fr-FR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Nord / Sud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0,65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0,5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0,35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0,30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Est / Ouest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0,7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0,5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0,35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Cm = 0,30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300192" y="1844824"/>
            <a:ext cx="2705026" cy="299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092555" y="152251"/>
            <a:ext cx="7007837" cy="1143000"/>
          </a:xfrm>
        </p:spPr>
        <p:txBody>
          <a:bodyPr>
            <a:normAutofit/>
          </a:bodyPr>
          <a:lstStyle/>
          <a:p>
            <a:pPr algn="l"/>
            <a:r>
              <a:rPr lang="fr-FR" sz="3300" dirty="0" smtClean="0"/>
              <a:t>Cm des parois opaques</a:t>
            </a:r>
            <a:endParaRPr lang="fr-FR" sz="3300" dirty="0"/>
          </a:p>
        </p:txBody>
      </p:sp>
    </p:spTree>
    <p:extLst>
      <p:ext uri="{BB962C8B-B14F-4D97-AF65-F5344CB8AC3E}">
        <p14:creationId xmlns:p14="http://schemas.microsoft.com/office/powerpoint/2010/main" val="145530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857251" y="19275"/>
            <a:ext cx="8028384" cy="1143000"/>
          </a:xfrm>
        </p:spPr>
        <p:txBody>
          <a:bodyPr/>
          <a:lstStyle/>
          <a:p>
            <a:pPr algn="l"/>
            <a:r>
              <a:rPr lang="fr-FR" sz="3200" dirty="0" smtClean="0"/>
              <a:t>Exemple : </a:t>
            </a:r>
            <a:br>
              <a:rPr lang="fr-FR" sz="3200" dirty="0" smtClean="0"/>
            </a:br>
            <a:r>
              <a:rPr lang="fr-FR" sz="3200" dirty="0" smtClean="0"/>
              <a:t>Calcul de facteur solaire d’une toiture</a:t>
            </a:r>
            <a:endParaRPr lang="fr-FR" sz="32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4294967295"/>
          </p:nvPr>
        </p:nvSpPr>
        <p:spPr>
          <a:xfrm>
            <a:off x="251520" y="2204864"/>
            <a:ext cx="8634115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z="2400" dirty="0">
                <a:solidFill>
                  <a:schemeClr val="tx1"/>
                </a:solidFill>
              </a:rPr>
              <a:t>Calculer le S d’une dalle en béton de 20 cm, couleur grise (</a:t>
            </a:r>
            <a:r>
              <a:rPr lang="el-GR" sz="2400" dirty="0">
                <a:solidFill>
                  <a:schemeClr val="tx1"/>
                </a:solidFill>
              </a:rPr>
              <a:t>α = 0,8)</a:t>
            </a:r>
          </a:p>
          <a:p>
            <a:pPr marL="0" indent="0">
              <a:buNone/>
            </a:pPr>
            <a:endParaRPr lang="el-G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Trouver l’épaisseur d’isolant qu'il faut rajouter pour atteindre S = 0,03</a:t>
            </a:r>
          </a:p>
          <a:p>
            <a:pPr lvl="1"/>
            <a:r>
              <a:rPr lang="fr-FR" sz="2400" dirty="0">
                <a:solidFill>
                  <a:schemeClr val="tx1"/>
                </a:solidFill>
              </a:rPr>
              <a:t>Hypothèse : On prendra un isolant de </a:t>
            </a:r>
            <a:r>
              <a:rPr lang="el-GR" sz="2400" dirty="0">
                <a:solidFill>
                  <a:schemeClr val="tx1"/>
                </a:solidFill>
              </a:rPr>
              <a:t>λ = 0,035 </a:t>
            </a:r>
            <a:r>
              <a:rPr lang="fr-FR" sz="2400" dirty="0">
                <a:solidFill>
                  <a:schemeClr val="tx1"/>
                </a:solidFill>
              </a:rPr>
              <a:t>W/</a:t>
            </a:r>
            <a:r>
              <a:rPr lang="fr-FR" sz="2400" dirty="0" err="1">
                <a:solidFill>
                  <a:schemeClr val="tx1"/>
                </a:solidFill>
              </a:rPr>
              <a:t>m.K</a:t>
            </a:r>
            <a:r>
              <a:rPr lang="fr-FR" sz="2400" dirty="0">
                <a:solidFill>
                  <a:schemeClr val="tx1"/>
                </a:solidFill>
              </a:rPr>
              <a:t> (polystyrène)</a:t>
            </a:r>
          </a:p>
          <a:p>
            <a:endParaRPr lang="fr-FR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6488630" y="1293368"/>
                <a:ext cx="2530698" cy="67086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6"/>
                </a:solidFill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paroi</m:t>
                          </m:r>
                        </m:sub>
                      </m:sSub>
                      <m:r>
                        <a:rPr lang="fr-FR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>
                              <a:latin typeface="Cambria Math" panose="02040503050406030204" pitchFamily="18" charset="0"/>
                            </a:rPr>
                            <m:t>0,074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α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+0,20</m:t>
                          </m:r>
                        </m:den>
                      </m:f>
                    </m:oMath>
                  </m:oMathPara>
                </a14:m>
                <a:endParaRPr lang="fr-FR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630" y="1293368"/>
                <a:ext cx="2530698" cy="67086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797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4294967295"/>
              </p:nvPr>
            </p:nvSpPr>
            <p:spPr>
              <a:xfrm>
                <a:off x="306360" y="2095324"/>
                <a:ext cx="8712968" cy="3028950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r>
                  <a:rPr lang="fr-FR" sz="2400" dirty="0">
                    <a:solidFill>
                      <a:schemeClr val="tx1"/>
                    </a:solidFill>
                  </a:rPr>
                  <a:t>Calculer le S d’une dalle en béton de 20 cm, couleur grise (</a:t>
                </a:r>
                <a:r>
                  <a:rPr lang="el-GR" sz="2400" dirty="0">
                    <a:solidFill>
                      <a:schemeClr val="tx1"/>
                    </a:solidFill>
                  </a:rPr>
                  <a:t>α = 0,8)</a:t>
                </a:r>
              </a:p>
              <a:p>
                <a:pPr marL="0" indent="0">
                  <a:buNone/>
                </a:pPr>
                <a:r>
                  <a:rPr lang="fr-FR" sz="2400" dirty="0">
                    <a:solidFill>
                      <a:schemeClr val="tx1"/>
                    </a:solidFill>
                  </a:rPr>
                  <a:t>Pas de protection solaire Cm = 1</a:t>
                </a:r>
              </a:p>
              <a:p>
                <a:pPr marL="0" indent="0">
                  <a:buNone/>
                </a:pPr>
                <a:r>
                  <a:rPr lang="el-GR" sz="2400" dirty="0">
                    <a:solidFill>
                      <a:schemeClr val="tx1"/>
                    </a:solidFill>
                  </a:rPr>
                  <a:t>α = 0,8</a:t>
                </a:r>
                <a:endParaRPr lang="fr-FR" sz="24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𝑡h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𝑑𝑎𝑙𝑙𝑒</m:t>
                        </m:r>
                      </m:sub>
                    </m:sSub>
                    <m:r>
                      <a:rPr lang="fr-FR" altLang="fr-F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chemeClr val="tx1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0,2</m:t>
                        </m:r>
                      </m:num>
                      <m:den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1,75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chemeClr val="tx1"/>
                    </a:solidFill>
                  </a:rPr>
                  <a:t> = 0,1 m²,K/W</a:t>
                </a:r>
              </a:p>
              <a:p>
                <a:pPr marL="0" indent="0">
                  <a:buNone/>
                </a:pPr>
                <a:endParaRPr lang="fr-FR" sz="24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000000"/>
                            </a:solidFill>
                            <a:latin typeface="Cambria Math"/>
                          </a:rPr>
                          <m:t>dalle</m:t>
                        </m:r>
                      </m:sub>
                    </m:sSub>
                    <m:r>
                      <a:rPr lang="fr-F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0,074</m:t>
                        </m:r>
                        <m:r>
                          <a:rPr lang="fr-F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fr-F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  <m:r>
                          <a:rPr lang="fr-F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num>
                      <m:den>
                        <m:sSub>
                          <m:sSubPr>
                            <m:ctrlPr>
                              <a:rPr lang="fr-F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th</m:t>
                            </m:r>
                          </m:sub>
                        </m:sSub>
                        <m:r>
                          <a:rPr lang="fr-FR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+0,20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rgbClr val="0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0,074 </m:t>
                        </m:r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1 </m:t>
                        </m:r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0,8</m:t>
                        </m:r>
                      </m:num>
                      <m:den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0,1+0,2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rgbClr val="000000"/>
                    </a:solidFill>
                  </a:rPr>
                  <a:t> = 0,197</a:t>
                </a:r>
              </a:p>
              <a:p>
                <a:pPr marL="0" indent="0">
                  <a:buNone/>
                </a:pPr>
                <a:endParaRPr lang="fr-FR" sz="24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fr-FR" sz="24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l-G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306360" y="2095324"/>
                <a:ext cx="8712968" cy="3028950"/>
              </a:xfrm>
              <a:prstGeom prst="rect">
                <a:avLst/>
              </a:prstGeom>
              <a:blipFill rotWithShape="0">
                <a:blip r:embed="rId2"/>
                <a:stretch>
                  <a:fillRect l="-1049" t="-4628" b="-215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6488630" y="1293368"/>
                <a:ext cx="2530698" cy="67086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6"/>
                </a:solidFill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paroi</m:t>
                          </m:r>
                        </m:sub>
                      </m:sSub>
                      <m:r>
                        <a:rPr lang="fr-FR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>
                              <a:latin typeface="Cambria Math" panose="02040503050406030204" pitchFamily="18" charset="0"/>
                            </a:rPr>
                            <m:t>0,074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α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+0,20</m:t>
                          </m:r>
                        </m:den>
                      </m:f>
                    </m:oMath>
                  </m:oMathPara>
                </a14:m>
                <a:endParaRPr lang="fr-FR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630" y="1293368"/>
                <a:ext cx="2530698" cy="6708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re 5"/>
          <p:cNvSpPr txBox="1">
            <a:spLocks/>
          </p:cNvSpPr>
          <p:nvPr/>
        </p:nvSpPr>
        <p:spPr>
          <a:xfrm>
            <a:off x="857251" y="19275"/>
            <a:ext cx="8028384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3200" smtClean="0"/>
              <a:t>Exemple : </a:t>
            </a:r>
            <a:br>
              <a:rPr lang="fr-FR" sz="3200" smtClean="0"/>
            </a:br>
            <a:r>
              <a:rPr lang="fr-FR" sz="3200" smtClean="0"/>
              <a:t>Calcul de facteur solaire d’une toiture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1905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4294967295"/>
              </p:nvPr>
            </p:nvSpPr>
            <p:spPr>
              <a:xfrm>
                <a:off x="387981" y="2095324"/>
                <a:ext cx="8631347" cy="3028950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r>
                  <a:rPr lang="fr-FR" sz="2000" dirty="0">
                    <a:solidFill>
                      <a:schemeClr val="tx1"/>
                    </a:solidFill>
                  </a:rPr>
                  <a:t>Trouver l’épaisseur d’isolant qu'il faut rajouter pour atteindre S = 0,03</a:t>
                </a:r>
              </a:p>
              <a:p>
                <a:pPr lvl="1"/>
                <a:r>
                  <a:rPr lang="fr-FR" dirty="0">
                    <a:solidFill>
                      <a:schemeClr val="tx1"/>
                    </a:solidFill>
                  </a:rPr>
                  <a:t>Hypothèse : On prendra un isolant de </a:t>
                </a:r>
                <a:r>
                  <a:rPr lang="el-GR" dirty="0">
                    <a:solidFill>
                      <a:schemeClr val="tx1"/>
                    </a:solidFill>
                  </a:rPr>
                  <a:t>λ = 0,035 </a:t>
                </a:r>
                <a:r>
                  <a:rPr lang="fr-FR" dirty="0">
                    <a:solidFill>
                      <a:schemeClr val="tx1"/>
                    </a:solidFill>
                  </a:rPr>
                  <a:t>W/</a:t>
                </a:r>
                <a:r>
                  <a:rPr lang="fr-FR" dirty="0" err="1">
                    <a:solidFill>
                      <a:schemeClr val="tx1"/>
                    </a:solidFill>
                  </a:rPr>
                  <a:t>m.K</a:t>
                </a:r>
                <a:r>
                  <a:rPr lang="fr-FR" dirty="0">
                    <a:solidFill>
                      <a:schemeClr val="tx1"/>
                    </a:solidFill>
                  </a:rPr>
                  <a:t> (polystyrène)</a:t>
                </a:r>
              </a:p>
              <a:p>
                <a:pPr lvl="1"/>
                <a:r>
                  <a:rPr lang="fr-FR" dirty="0">
                    <a:solidFill>
                      <a:schemeClr val="tx1"/>
                    </a:solidFill>
                  </a:rPr>
                  <a:t>S = </a:t>
                </a:r>
                <a:r>
                  <a:rPr lang="fr-FR" dirty="0">
                    <a:solidFill>
                      <a:srgbClr val="000000"/>
                    </a:solidFill>
                  </a:rPr>
                  <a:t>0,03 </a:t>
                </a:r>
                <a14:m>
                  <m:oMath xmlns:m="http://schemas.openxmlformats.org/officeDocument/2006/math">
                    <m:r>
                      <a:rPr lang="fr-FR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0,074</m:t>
                        </m:r>
                        <m:r>
                          <a:rPr lang="fr-FR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  <m:r>
                          <a:rPr lang="fr-FR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fr-FR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num>
                      <m:den>
                        <m:sSub>
                          <m:sSubPr>
                            <m:ctrlPr>
                              <a:rPr lang="fr-F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th</m:t>
                            </m:r>
                          </m:sub>
                        </m:sSub>
                        <m:r>
                          <a:rPr lang="fr-FR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+0,20</m:t>
                        </m:r>
                      </m:den>
                    </m:f>
                    <m:r>
                      <a:rPr lang="fr-FR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fr-FR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fr-FR" sz="1600" dirty="0">
                    <a:solidFill>
                      <a:srgbClr val="000000"/>
                    </a:solidFill>
                  </a:rPr>
                  <a:t> </a:t>
                </a:r>
                <a:r>
                  <a:rPr lang="fr-FR" sz="1600" dirty="0" err="1">
                    <a:solidFill>
                      <a:srgbClr val="000000"/>
                    </a:solidFill>
                  </a:rPr>
                  <a:t>R</a:t>
                </a:r>
                <a:r>
                  <a:rPr lang="fr-FR" sz="1600" baseline="-25000" dirty="0" err="1">
                    <a:solidFill>
                      <a:srgbClr val="000000"/>
                    </a:solidFill>
                  </a:rPr>
                  <a:t>th</a:t>
                </a:r>
                <a:r>
                  <a:rPr lang="fr-FR" sz="1600" dirty="0">
                    <a:solidFill>
                      <a:srgbClr val="000000"/>
                    </a:solidFill>
                  </a:rPr>
                  <a:t> = 0,03</a:t>
                </a:r>
                <a:r>
                  <a:rPr lang="fr-FR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0,074</m:t>
                        </m:r>
                        <m:r>
                          <a:rPr lang="fr-FR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1 </m:t>
                        </m:r>
                        <m:r>
                          <a:rPr lang="fr-FR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1600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0,8</m:t>
                        </m:r>
                      </m:num>
                      <m:den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0,03</m:t>
                        </m:r>
                      </m:den>
                    </m:f>
                  </m:oMath>
                </a14:m>
                <a:r>
                  <a:rPr lang="fr-FR" sz="1600" dirty="0">
                    <a:solidFill>
                      <a:srgbClr val="000000"/>
                    </a:solidFill>
                  </a:rPr>
                  <a:t> = 1,97 </a:t>
                </a:r>
                <a:r>
                  <a:rPr lang="fr-FR" sz="2400" dirty="0">
                    <a:solidFill>
                      <a:schemeClr val="tx1"/>
                    </a:solidFill>
                  </a:rPr>
                  <a:t>0,1 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>m²,K/W</a:t>
                </a:r>
                <a:endParaRPr lang="fr-FR" sz="1600" dirty="0">
                  <a:solidFill>
                    <a:srgbClr val="00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𝑡h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fr-FR" altLang="fr-F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chemeClr val="tx1"/>
                    </a:solidFill>
                  </a:rPr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𝑖𝑠𝑜𝑙𝑎𝑛𝑡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b="0" i="1" baseline="-2500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𝑖𝑠𝑜𝑙𝑎𝑛𝑡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chemeClr val="tx1"/>
                    </a:solidFill>
                  </a:rPr>
                  <a:t> = 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>1,97 m²,K/W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FR" altLang="fr-FR" sz="2400" i="1">
                        <a:solidFill>
                          <a:srgbClr val="000000"/>
                        </a:solidFill>
                        <a:latin typeface="Cambria Math"/>
                      </a:rPr>
                      <m:t>𝑒</m:t>
                    </m:r>
                    <m:r>
                      <a:rPr lang="fr-FR" altLang="fr-FR" sz="24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fr-FR" altLang="fr-FR" sz="2400" i="1" baseline="-25000">
                        <a:solidFill>
                          <a:srgbClr val="000000"/>
                        </a:solidFill>
                        <a:latin typeface="Cambria Math"/>
                      </a:rPr>
                      <m:t>𝑖𝑠𝑜𝑙𝑎𝑛𝑡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</a:rPr>
                  <a:t> = (1,97 -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altLang="fr-FR" sz="2400" i="1" baseline="-25000">
                            <a:solidFill>
                              <a:srgbClr val="000000"/>
                            </a:solidFill>
                            <a:latin typeface="Cambria Math"/>
                          </a:rPr>
                          <m:t>𝑡𝑜𝑛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chemeClr val="tx1"/>
                    </a:solidFill>
                  </a:rPr>
                  <a:t> 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fr-F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λ</m:t>
                    </m:r>
                    <m:r>
                      <a:rPr lang="fr-FR" altLang="fr-FR" sz="24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fr-FR" altLang="fr-FR" sz="2400" i="1" baseline="-25000">
                        <a:solidFill>
                          <a:srgbClr val="000000"/>
                        </a:solidFill>
                        <a:latin typeface="Cambria Math"/>
                      </a:rPr>
                      <m:t>𝑖𝑠𝑜𝑙𝑎𝑛𝑡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</a:rPr>
                  <a:t> = (1,97 -</a:t>
                </a:r>
                <a:r>
                  <a:rPr lang="fr-FR" sz="2400" dirty="0">
                    <a:solidFill>
                      <a:schemeClr val="tx1"/>
                    </a:solidFill>
                  </a:rPr>
                  <a:t> 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0,2</m:t>
                        </m:r>
                      </m:num>
                      <m:den>
                        <m:r>
                          <a:rPr lang="fr-FR" altLang="fr-FR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1,75</m:t>
                        </m:r>
                      </m:den>
                    </m:f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</a:rPr>
                  <a:t>) x 0,035</a:t>
                </a:r>
              </a:p>
              <a:p>
                <a:pPr lvl="1"/>
                <a:endParaRPr lang="fr-FR" sz="16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387981" y="2095324"/>
                <a:ext cx="8631347" cy="3028950"/>
              </a:xfrm>
              <a:prstGeom prst="rect">
                <a:avLst/>
              </a:prstGeom>
              <a:blipFill rotWithShape="0">
                <a:blip r:embed="rId2"/>
                <a:stretch>
                  <a:fillRect l="-636" t="-3823" r="-71" b="-68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607871" y="4016009"/>
                <a:ext cx="1115947" cy="5954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fr-FR" altLang="fr-FR" sz="1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altLang="fr-FR" sz="1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altLang="fr-FR" sz="1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altLang="fr-FR" sz="13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fr-FR" sz="135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0494" y="4211679"/>
                <a:ext cx="1405513" cy="7630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2843808" y="5888046"/>
                <a:ext cx="2232248" cy="338554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lvl="1"/>
                <a14:m>
                  <m:oMath xmlns:m="http://schemas.openxmlformats.org/officeDocument/2006/math">
                    <m:r>
                      <a:rPr lang="fr-FR" altLang="fr-FR" sz="1600" i="1">
                        <a:solidFill>
                          <a:srgbClr val="000000"/>
                        </a:solidFill>
                        <a:latin typeface="Cambria Math"/>
                      </a:rPr>
                      <m:t>𝑒</m:t>
                    </m:r>
                    <m:r>
                      <a:rPr lang="fr-FR" altLang="fr-FR" sz="16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fr-FR" altLang="fr-FR" sz="1600" i="1" baseline="-25000">
                        <a:solidFill>
                          <a:srgbClr val="000000"/>
                        </a:solidFill>
                        <a:latin typeface="Cambria Math"/>
                      </a:rPr>
                      <m:t>𝑖𝑠𝑜𝑙𝑎𝑛𝑡</m:t>
                    </m:r>
                  </m:oMath>
                </a14:m>
                <a:r>
                  <a:rPr lang="fr-FR" sz="1600" dirty="0"/>
                  <a:t> = 0,06 </a:t>
                </a:r>
                <a:r>
                  <a:rPr lang="en-GB" altLang="fr-FR" sz="1600" dirty="0">
                    <a:solidFill>
                      <a:srgbClr val="000000"/>
                    </a:solidFill>
                  </a:rPr>
                  <a:t> = 6 cm</a:t>
                </a:r>
                <a:endParaRPr lang="fr-FR" sz="16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5888046"/>
                <a:ext cx="2232248" cy="338554"/>
              </a:xfrm>
              <a:prstGeom prst="rect">
                <a:avLst/>
              </a:prstGeom>
              <a:blipFill rotWithShape="0">
                <a:blip r:embed="rId5"/>
                <a:stretch>
                  <a:fillRect t="-5172" b="-172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re 5"/>
          <p:cNvSpPr txBox="1">
            <a:spLocks/>
          </p:cNvSpPr>
          <p:nvPr/>
        </p:nvSpPr>
        <p:spPr>
          <a:xfrm>
            <a:off x="857251" y="19275"/>
            <a:ext cx="8028384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3200" smtClean="0"/>
              <a:t>Exemple : </a:t>
            </a:r>
            <a:br>
              <a:rPr lang="fr-FR" sz="3200" smtClean="0"/>
            </a:br>
            <a:r>
              <a:rPr lang="fr-FR" sz="3200" smtClean="0"/>
              <a:t>Calcul de facteur solaire d’une toiture</a:t>
            </a:r>
            <a:endParaRPr lang="fr-F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6488630" y="1293368"/>
                <a:ext cx="2530698" cy="67086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6"/>
                </a:solidFill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paroi</m:t>
                          </m:r>
                        </m:sub>
                      </m:sSub>
                      <m:r>
                        <a:rPr lang="fr-FR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>
                              <a:latin typeface="Cambria Math" panose="02040503050406030204" pitchFamily="18" charset="0"/>
                            </a:rPr>
                            <m:t>0,074</m:t>
                          </m:r>
                          <m: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α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+0,20</m:t>
                          </m:r>
                        </m:den>
                      </m:f>
                    </m:oMath>
                  </m:oMathPara>
                </a14:m>
                <a:endParaRPr lang="fr-FR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630" y="1293368"/>
                <a:ext cx="2530698" cy="67086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852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6512511" cy="1143000"/>
          </a:xfrm>
        </p:spPr>
        <p:txBody>
          <a:bodyPr/>
          <a:lstStyle/>
          <a:p>
            <a:r>
              <a:rPr lang="fr-FR" dirty="0" smtClean="0"/>
              <a:t>Protection solaire des baies</a:t>
            </a:r>
            <a:endParaRPr lang="fr-F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25" y="2708920"/>
            <a:ext cx="4076351" cy="183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602" y="2276872"/>
            <a:ext cx="1869162" cy="234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17032"/>
            <a:ext cx="2187759" cy="2321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14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67154" y="24888"/>
            <a:ext cx="6512511" cy="1143000"/>
          </a:xfrm>
        </p:spPr>
        <p:txBody>
          <a:bodyPr/>
          <a:lstStyle/>
          <a:p>
            <a:pPr algn="l"/>
            <a:r>
              <a:rPr lang="fr-FR" sz="4000" dirty="0" smtClean="0"/>
              <a:t>Facteur solaire S - paroi vitrée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4294967295"/>
          </p:nvPr>
        </p:nvSpPr>
        <p:spPr>
          <a:xfrm>
            <a:off x="395536" y="1881734"/>
            <a:ext cx="6399576" cy="301752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chemeClr val="tx1"/>
                </a:solidFill>
              </a:rPr>
              <a:t>Facteur solaire d’une baie : </a:t>
            </a:r>
            <a:r>
              <a:rPr lang="fr-FR" sz="2000" dirty="0" smtClean="0">
                <a:solidFill>
                  <a:schemeClr val="tx1"/>
                </a:solidFill>
              </a:rPr>
              <a:t>rapport entre l’apport d’énergie solaire au travers de la baie protégée et l’apport d’énergie au travers de la baie non protégée</a:t>
            </a:r>
          </a:p>
          <a:p>
            <a:endParaRPr lang="fr-FR" sz="2000" dirty="0" smtClean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S</a:t>
            </a:r>
            <a:r>
              <a:rPr lang="fr-FR" sz="2000" baseline="-25000" dirty="0">
                <a:solidFill>
                  <a:schemeClr val="tx1"/>
                </a:solidFill>
              </a:rPr>
              <a:t>0</a:t>
            </a:r>
            <a:r>
              <a:rPr lang="fr-FR" sz="2000" dirty="0">
                <a:solidFill>
                  <a:schemeClr val="tx1"/>
                </a:solidFill>
              </a:rPr>
              <a:t> : facteur </a:t>
            </a:r>
            <a:r>
              <a:rPr lang="fr-FR" sz="2000" dirty="0" smtClean="0">
                <a:solidFill>
                  <a:schemeClr val="tx1"/>
                </a:solidFill>
              </a:rPr>
              <a:t>solaire/</a:t>
            </a:r>
            <a:r>
              <a:rPr lang="fr-FR" sz="2000" dirty="0" err="1" smtClean="0">
                <a:solidFill>
                  <a:schemeClr val="tx1"/>
                </a:solidFill>
              </a:rPr>
              <a:t>transmitivité</a:t>
            </a:r>
            <a:r>
              <a:rPr lang="fr-FR" sz="2000" dirty="0" smtClean="0">
                <a:solidFill>
                  <a:schemeClr val="tx1"/>
                </a:solidFill>
              </a:rPr>
              <a:t> du vitrage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1 si la fenêtre est ouverte (ventilation naturelle)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Cm : coefficient d’ensoleillement </a:t>
            </a:r>
            <a:endParaRPr lang="fr-FR" sz="2000" dirty="0" smtClean="0">
              <a:solidFill>
                <a:schemeClr val="tx1"/>
              </a:solidFill>
            </a:endParaRPr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Valeur comprise entre 0 et 1</a:t>
            </a:r>
            <a:endParaRPr lang="fr-FR" dirty="0">
              <a:solidFill>
                <a:schemeClr val="tx1"/>
              </a:solidFill>
            </a:endParaRP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endParaRPr lang="fr-FR" sz="105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876256" y="1167888"/>
                <a:ext cx="2009461" cy="46166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6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S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 = 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S</m:t>
                      </m:r>
                      <m:r>
                        <m:rPr>
                          <m:nor/>
                        </m:rPr>
                        <a:rPr lang="fr-FR" sz="2400" baseline="-25000" dirty="0">
                          <a:latin typeface="+mj-lt"/>
                        </a:rPr>
                        <m:t>0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 </m:t>
                      </m:r>
                      <m:r>
                        <a:rPr lang="fr-FR" sz="2400" i="1" dirty="0">
                          <a:latin typeface="Cambria Math" panose="02040503050406030204" pitchFamily="18" charset="0"/>
                          <a:ea typeface="Cambria Math"/>
                        </a:rPr>
                        <m:t>×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 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Cm</m:t>
                      </m:r>
                    </m:oMath>
                  </m:oMathPara>
                </a14:m>
                <a:endParaRPr lang="fr-FR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1167888"/>
                <a:ext cx="2009461" cy="461665"/>
              </a:xfrm>
              <a:prstGeom prst="rect">
                <a:avLst/>
              </a:prstGeom>
              <a:blipFill rotWithShape="0">
                <a:blip r:embed="rId2"/>
                <a:stretch>
                  <a:fillRect b="-6494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861" y="3140968"/>
            <a:ext cx="2168712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96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4338"/>
            <a:ext cx="6512511" cy="1143000"/>
          </a:xfrm>
        </p:spPr>
        <p:txBody>
          <a:bodyPr/>
          <a:lstStyle/>
          <a:p>
            <a:pPr algn="l"/>
            <a:r>
              <a:rPr lang="fr-FR" sz="3200" dirty="0" smtClean="0"/>
              <a:t>Exemple : </a:t>
            </a:r>
            <a:br>
              <a:rPr lang="fr-FR" sz="3200" dirty="0" smtClean="0"/>
            </a:br>
            <a:r>
              <a:rPr lang="fr-FR" sz="3200" dirty="0" smtClean="0"/>
              <a:t>Calcul de facteur solaire d’un vitrage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278036" y="1700808"/>
            <a:ext cx="8708141" cy="30289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Déterminer le Cm d'un vitrage </a:t>
            </a:r>
            <a:r>
              <a:rPr lang="fr-FR" dirty="0" smtClean="0">
                <a:solidFill>
                  <a:schemeClr val="tx1"/>
                </a:solidFill>
              </a:rPr>
              <a:t>vertical orienté </a:t>
            </a:r>
            <a:r>
              <a:rPr lang="fr-FR" dirty="0">
                <a:solidFill>
                  <a:schemeClr val="tx1"/>
                </a:solidFill>
              </a:rPr>
              <a:t>Nord  le 21 juin à midi (hauteur solaire = </a:t>
            </a:r>
            <a:r>
              <a:rPr lang="fr-FR" dirty="0" smtClean="0">
                <a:solidFill>
                  <a:schemeClr val="tx1"/>
                </a:solidFill>
              </a:rPr>
              <a:t>45</a:t>
            </a:r>
            <a:r>
              <a:rPr lang="fr-FR" dirty="0">
                <a:solidFill>
                  <a:schemeClr val="tx1"/>
                </a:solidFill>
              </a:rPr>
              <a:t>°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  <a:endParaRPr lang="fr-FR" dirty="0">
              <a:solidFill>
                <a:schemeClr val="tx1"/>
              </a:solidFill>
            </a:endParaRPr>
          </a:p>
          <a:p>
            <a:pPr lvl="1"/>
            <a:r>
              <a:rPr lang="fr-FR" dirty="0">
                <a:solidFill>
                  <a:schemeClr val="tx1"/>
                </a:solidFill>
              </a:rPr>
              <a:t>Largeur L = </a:t>
            </a:r>
            <a:r>
              <a:rPr lang="fr-FR" dirty="0" smtClean="0">
                <a:solidFill>
                  <a:schemeClr val="tx1"/>
                </a:solidFill>
              </a:rPr>
              <a:t>2 m</a:t>
            </a:r>
            <a:endParaRPr lang="fr-FR" dirty="0">
              <a:solidFill>
                <a:schemeClr val="tx1"/>
              </a:solidFill>
            </a:endParaRPr>
          </a:p>
          <a:p>
            <a:pPr lvl="1"/>
            <a:r>
              <a:rPr lang="fr-FR" dirty="0">
                <a:solidFill>
                  <a:schemeClr val="tx1"/>
                </a:solidFill>
              </a:rPr>
              <a:t>Hauteur h = 1 m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Allège  a = 1 m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Distance au linteau du débord b = 0,7 m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Débord d = 1,2 </a:t>
            </a:r>
            <a:r>
              <a:rPr lang="fr-FR" dirty="0" smtClean="0">
                <a:solidFill>
                  <a:schemeClr val="tx1"/>
                </a:solidFill>
              </a:rPr>
              <a:t>m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En déduire le facteur solaire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Pour un vitrage clair (S</a:t>
            </a:r>
            <a:r>
              <a:rPr lang="fr-FR" baseline="-25000" dirty="0">
                <a:solidFill>
                  <a:schemeClr val="tx1"/>
                </a:solidFill>
              </a:rPr>
              <a:t>0</a:t>
            </a:r>
            <a:r>
              <a:rPr lang="fr-FR" dirty="0">
                <a:solidFill>
                  <a:schemeClr val="tx1"/>
                </a:solidFill>
              </a:rPr>
              <a:t> = 0,87)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Lorsque la fenêtre est </a:t>
            </a:r>
            <a:r>
              <a:rPr lang="fr-FR" dirty="0" smtClean="0">
                <a:solidFill>
                  <a:schemeClr val="tx1"/>
                </a:solidFill>
              </a:rPr>
              <a:t>ouverte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Refaire les points 1. et 2. pour : 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L = 1 m, h = 2 m, a = 0 m, b = 0,7 m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6879497" y="3214536"/>
            <a:ext cx="2106680" cy="2214714"/>
            <a:chOff x="6879497" y="3214536"/>
            <a:chExt cx="2106680" cy="221471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9497" y="3214536"/>
              <a:ext cx="2106680" cy="2214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H="1">
              <a:off x="7150000" y="4455273"/>
              <a:ext cx="1222835" cy="119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350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 rot="-7200000">
              <a:off x="7441749" y="3848115"/>
              <a:ext cx="883706" cy="792381"/>
            </a:xfrm>
            <a:custGeom>
              <a:avLst/>
              <a:gdLst>
                <a:gd name="T0" fmla="*/ 672307 w 1344874"/>
                <a:gd name="T1" fmla="*/ 0 h 1250860"/>
                <a:gd name="T2" fmla="*/ 672307 w 1344874"/>
                <a:gd name="T3" fmla="*/ 625475 h 1250860"/>
                <a:gd name="T4" fmla="*/ 1344613 w 1344874"/>
                <a:gd name="T5" fmla="*/ 625475 h 1250860"/>
                <a:gd name="T6" fmla="*/ 0 60000 65536"/>
                <a:gd name="T7" fmla="*/ 0 60000 65536"/>
                <a:gd name="T8" fmla="*/ 0 60000 65536"/>
                <a:gd name="T9" fmla="*/ 672438 w 1344874"/>
                <a:gd name="T10" fmla="*/ 0 h 1250860"/>
                <a:gd name="T11" fmla="*/ 1344874 w 1344874"/>
                <a:gd name="T12" fmla="*/ 625430 h 12508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4874" h="1250860" stroke="0">
                  <a:moveTo>
                    <a:pt x="672437" y="0"/>
                  </a:moveTo>
                  <a:lnTo>
                    <a:pt x="672436" y="0"/>
                  </a:lnTo>
                  <a:cubicBezTo>
                    <a:pt x="1043813" y="0"/>
                    <a:pt x="1344874" y="280014"/>
                    <a:pt x="1344874" y="625430"/>
                  </a:cubicBezTo>
                  <a:lnTo>
                    <a:pt x="672437" y="625430"/>
                  </a:lnTo>
                  <a:close/>
                </a:path>
                <a:path w="1344874" h="1250860" fill="none">
                  <a:moveTo>
                    <a:pt x="672437" y="0"/>
                  </a:moveTo>
                  <a:lnTo>
                    <a:pt x="672436" y="0"/>
                  </a:lnTo>
                  <a:cubicBezTo>
                    <a:pt x="1043813" y="0"/>
                    <a:pt x="1344874" y="280014"/>
                    <a:pt x="1344874" y="62543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 sz="1350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7149138" y="3980573"/>
              <a:ext cx="501803" cy="278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fr-FR" altLang="fr-FR" sz="1350" dirty="0">
                  <a:solidFill>
                    <a:srgbClr val="000000"/>
                  </a:solidFill>
                </a:rPr>
                <a:t>45°</a:t>
              </a: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7817941" y="3401359"/>
              <a:ext cx="232499" cy="278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500" tIns="35100" rIns="67500" bIns="351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bg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fr-FR" altLang="fr-FR" sz="1350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976716" y="1245870"/>
                <a:ext cx="2009461" cy="46166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6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S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 = 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S</m:t>
                      </m:r>
                      <m:r>
                        <m:rPr>
                          <m:nor/>
                        </m:rPr>
                        <a:rPr lang="fr-FR" sz="2400" baseline="-25000" dirty="0">
                          <a:latin typeface="+mj-lt"/>
                        </a:rPr>
                        <m:t>0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 </m:t>
                      </m:r>
                      <m:r>
                        <a:rPr lang="fr-FR" sz="2400" i="1" dirty="0">
                          <a:latin typeface="Cambria Math" panose="02040503050406030204" pitchFamily="18" charset="0"/>
                          <a:ea typeface="Cambria Math"/>
                        </a:rPr>
                        <m:t>×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 </m:t>
                      </m:r>
                      <m:r>
                        <m:rPr>
                          <m:nor/>
                        </m:rPr>
                        <a:rPr lang="fr-FR" sz="2400" dirty="0">
                          <a:latin typeface="+mj-lt"/>
                        </a:rPr>
                        <m:t>Cm</m:t>
                      </m:r>
                    </m:oMath>
                  </m:oMathPara>
                </a14:m>
                <a:endParaRPr lang="fr-FR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2287" y="518160"/>
                <a:ext cx="2396425" cy="5847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061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857251" y="1215504"/>
            <a:ext cx="7404653" cy="452423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Tan (45) = d / (b + hauteur à l’ombre) = 1</a:t>
            </a:r>
          </a:p>
          <a:p>
            <a:pPr marL="34290" indent="0">
              <a:buNone/>
            </a:pPr>
            <a:r>
              <a:rPr lang="fr-FR" dirty="0" smtClean="0"/>
              <a:t>1</a:t>
            </a:r>
            <a:r>
              <a:rPr lang="fr-FR" baseline="30000" dirty="0" smtClean="0"/>
              <a:t>er</a:t>
            </a:r>
            <a:r>
              <a:rPr lang="fr-FR" dirty="0" smtClean="0"/>
              <a:t> cas </a:t>
            </a:r>
            <a:r>
              <a:rPr lang="fr-FR" dirty="0"/>
              <a:t>(fenêtre hauteur </a:t>
            </a:r>
            <a:r>
              <a:rPr lang="fr-FR" dirty="0" smtClean="0"/>
              <a:t>1m </a:t>
            </a:r>
            <a:r>
              <a:rPr lang="fr-FR" dirty="0"/>
              <a:t>; largeur </a:t>
            </a:r>
            <a:r>
              <a:rPr lang="fr-FR" dirty="0" smtClean="0"/>
              <a:t>2m)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=&gt; hauteur à l’ombre = 1,2 – 0,7 = 0,5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=&gt; surface à l’ombre = 0,5 m x 2m = 1 m²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Surface totale = 2 x 1m = 2 m</a:t>
            </a:r>
            <a:endParaRPr lang="fr-FR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Cm = 0,5</a:t>
            </a:r>
          </a:p>
          <a:p>
            <a:pPr marL="3429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Si S</a:t>
            </a:r>
            <a:r>
              <a:rPr lang="fr-FR" baseline="-25000" dirty="0" smtClean="0">
                <a:solidFill>
                  <a:schemeClr val="tx1"/>
                </a:solidFill>
              </a:rPr>
              <a:t>0</a:t>
            </a:r>
            <a:r>
              <a:rPr lang="fr-FR" dirty="0" smtClean="0">
                <a:solidFill>
                  <a:schemeClr val="tx1"/>
                </a:solidFill>
              </a:rPr>
              <a:t> = 1 =&gt; S = 0,5</a:t>
            </a:r>
          </a:p>
          <a:p>
            <a:pPr marL="34290" indent="0">
              <a:buNone/>
            </a:pPr>
            <a:r>
              <a:rPr lang="fr-FR" dirty="0">
                <a:solidFill>
                  <a:schemeClr val="tx1"/>
                </a:solidFill>
              </a:rPr>
              <a:t>Si S</a:t>
            </a:r>
            <a:r>
              <a:rPr lang="fr-FR" baseline="-25000" dirty="0">
                <a:solidFill>
                  <a:schemeClr val="tx1"/>
                </a:solidFill>
              </a:rPr>
              <a:t>0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smtClean="0">
                <a:solidFill>
                  <a:schemeClr val="tx1"/>
                </a:solidFill>
              </a:rPr>
              <a:t>0,87 </a:t>
            </a:r>
            <a:r>
              <a:rPr lang="fr-FR" dirty="0">
                <a:solidFill>
                  <a:schemeClr val="tx1"/>
                </a:solidFill>
              </a:rPr>
              <a:t>=&gt; S = </a:t>
            </a:r>
            <a:r>
              <a:rPr lang="fr-FR" dirty="0" smtClean="0">
                <a:solidFill>
                  <a:schemeClr val="tx1"/>
                </a:solidFill>
              </a:rPr>
              <a:t>0,435</a:t>
            </a:r>
            <a:endParaRPr lang="fr-FR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fr-FR" dirty="0" smtClean="0"/>
              <a:t>2</a:t>
            </a:r>
            <a:r>
              <a:rPr lang="fr-FR" baseline="30000" dirty="0" smtClean="0"/>
              <a:t>ème</a:t>
            </a:r>
            <a:r>
              <a:rPr lang="fr-FR" dirty="0" smtClean="0"/>
              <a:t> cas (fenêtre hauteur 2m ; largeur 1m)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 smtClean="0">
                <a:solidFill>
                  <a:schemeClr val="tx1"/>
                </a:solidFill>
              </a:rPr>
              <a:t>Surface à l’ombre = 0,5m x 1m = 0,5 m²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 smtClean="0">
                <a:solidFill>
                  <a:schemeClr val="tx1"/>
                </a:solidFill>
              </a:rPr>
              <a:t>Surface totale = 2m²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>
                <a:solidFill>
                  <a:schemeClr val="tx1"/>
                </a:solidFill>
              </a:rPr>
              <a:t>C</a:t>
            </a:r>
            <a:r>
              <a:rPr lang="fr-FR" dirty="0" smtClean="0">
                <a:solidFill>
                  <a:schemeClr val="tx1"/>
                </a:solidFill>
              </a:rPr>
              <a:t>m = 0,25</a:t>
            </a:r>
          </a:p>
          <a:p>
            <a:pPr marL="34290" indent="0">
              <a:buNone/>
            </a:pPr>
            <a:r>
              <a:rPr lang="fr-FR" dirty="0">
                <a:solidFill>
                  <a:schemeClr val="tx1"/>
                </a:solidFill>
              </a:rPr>
              <a:t>Si S</a:t>
            </a:r>
            <a:r>
              <a:rPr lang="fr-FR" baseline="-25000" dirty="0">
                <a:solidFill>
                  <a:schemeClr val="tx1"/>
                </a:solidFill>
              </a:rPr>
              <a:t>0</a:t>
            </a:r>
            <a:r>
              <a:rPr lang="fr-FR" dirty="0">
                <a:solidFill>
                  <a:schemeClr val="tx1"/>
                </a:solidFill>
              </a:rPr>
              <a:t> = 1 =&gt; S = </a:t>
            </a:r>
            <a:r>
              <a:rPr lang="fr-FR" dirty="0" smtClean="0">
                <a:solidFill>
                  <a:schemeClr val="tx1"/>
                </a:solidFill>
              </a:rPr>
              <a:t>0,25</a:t>
            </a:r>
          </a:p>
          <a:p>
            <a:pPr marL="34290" indent="0">
              <a:buNone/>
            </a:pPr>
            <a:r>
              <a:rPr lang="fr-FR" dirty="0">
                <a:solidFill>
                  <a:schemeClr val="tx1"/>
                </a:solidFill>
              </a:rPr>
              <a:t>Si S</a:t>
            </a:r>
            <a:r>
              <a:rPr lang="fr-FR" baseline="-25000" dirty="0">
                <a:solidFill>
                  <a:schemeClr val="tx1"/>
                </a:solidFill>
              </a:rPr>
              <a:t>0</a:t>
            </a:r>
            <a:r>
              <a:rPr lang="fr-FR" dirty="0">
                <a:solidFill>
                  <a:schemeClr val="tx1"/>
                </a:solidFill>
              </a:rPr>
              <a:t> = 0,87 =&gt; S = </a:t>
            </a:r>
            <a:r>
              <a:rPr lang="fr-FR" dirty="0" smtClean="0">
                <a:solidFill>
                  <a:schemeClr val="tx1"/>
                </a:solidFill>
              </a:rPr>
              <a:t>0,2175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77720" y="1758002"/>
            <a:ext cx="2160000" cy="10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5" name="Rectangle 4"/>
          <p:cNvSpPr/>
          <p:nvPr/>
        </p:nvSpPr>
        <p:spPr>
          <a:xfrm>
            <a:off x="6517720" y="3269250"/>
            <a:ext cx="1080000" cy="21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29193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3000" y="160020"/>
            <a:ext cx="6512511" cy="1143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67544" y="1988840"/>
            <a:ext cx="6400800" cy="347472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27827"/>
      </p:ext>
    </p:extLst>
  </p:cSld>
  <p:clrMapOvr>
    <a:masterClrMapping/>
  </p:clrMapOvr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21899</TotalTime>
  <Words>1335</Words>
  <Application>Microsoft Office PowerPoint</Application>
  <PresentationFormat>Affichage à l'écran (4:3)</PresentationFormat>
  <Paragraphs>300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8" baseType="lpstr">
      <vt:lpstr>ＭＳ Ｐゴシック</vt:lpstr>
      <vt:lpstr>Arial</vt:lpstr>
      <vt:lpstr>Calibri</vt:lpstr>
      <vt:lpstr>Cambria Math</vt:lpstr>
      <vt:lpstr>Corbel</vt:lpstr>
      <vt:lpstr>Georgia</vt:lpstr>
      <vt:lpstr>Symbol</vt:lpstr>
      <vt:lpstr>Trebuchet MS</vt:lpstr>
      <vt:lpstr>Wingdings</vt:lpstr>
      <vt:lpstr>Wingdings 2</vt:lpstr>
      <vt:lpstr>Sillage</vt:lpstr>
      <vt:lpstr>OPTICLIM  Guyane</vt:lpstr>
      <vt:lpstr>Séquence 12   Problématique des systèmes de petite climatisation dans le contexte de la démarche d’efficacité énergétique dans les bâtiments </vt:lpstr>
      <vt:lpstr>2. Les limites de la conception bioclimatique</vt:lpstr>
      <vt:lpstr>Conception bioclimatique en climat tropical</vt:lpstr>
      <vt:lpstr>2. Les limites de la conception bioclimatique</vt:lpstr>
      <vt:lpstr>2. Les limites de la conception bioclimatique</vt:lpstr>
      <vt:lpstr>2. Les limites de la conception bioclimatique</vt:lpstr>
      <vt:lpstr>2. Les limites de la conception bioclimatique</vt:lpstr>
      <vt:lpstr>2. Les limites de la conception passive </vt:lpstr>
      <vt:lpstr>2. Les limites de la conception passive </vt:lpstr>
      <vt:lpstr>2. Les limites de la conception passive </vt:lpstr>
      <vt:lpstr>Confort thermique</vt:lpstr>
      <vt:lpstr>Température ressentie</vt:lpstr>
      <vt:lpstr>Sources d’inconfort</vt:lpstr>
      <vt:lpstr>Quoi protéger ?</vt:lpstr>
      <vt:lpstr>A-t-on besoin de la climatisation en permanence ?  </vt:lpstr>
      <vt:lpstr>Présentation PowerPoint</vt:lpstr>
      <vt:lpstr>Deux stratégies de conception</vt:lpstr>
      <vt:lpstr>Fonctionnement mixte</vt:lpstr>
      <vt:lpstr>Grandeurs Physiques</vt:lpstr>
      <vt:lpstr>Thermique de la paroi</vt:lpstr>
      <vt:lpstr>Thermique de la paroi</vt:lpstr>
      <vt:lpstr>Conductivité thermique des matériaux</vt:lpstr>
      <vt:lpstr>Exemples :  Calculs de résistance thermique</vt:lpstr>
      <vt:lpstr>Présentation PowerPoint</vt:lpstr>
      <vt:lpstr>Présentation PowerPoint</vt:lpstr>
      <vt:lpstr>Facteur solaire S - paroi opaque</vt:lpstr>
      <vt:lpstr>Absorption des parois opaques</vt:lpstr>
      <vt:lpstr>Cm des parois opaques</vt:lpstr>
      <vt:lpstr>Exemple :  Calcul de facteur solaire d’une toiture</vt:lpstr>
      <vt:lpstr>Présentation PowerPoint</vt:lpstr>
      <vt:lpstr>Présentation PowerPoint</vt:lpstr>
      <vt:lpstr>Protection solaire des baies</vt:lpstr>
      <vt:lpstr>Facteur solaire S - paroi vitrée</vt:lpstr>
      <vt:lpstr>Exemple :  Calcul de facteur solaire d’un vitrage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Aurélie LENOIR</cp:lastModifiedBy>
  <cp:revision>282</cp:revision>
  <dcterms:created xsi:type="dcterms:W3CDTF">2013-04-01T16:50:48Z</dcterms:created>
  <dcterms:modified xsi:type="dcterms:W3CDTF">2015-05-20T09:38:46Z</dcterms:modified>
</cp:coreProperties>
</file>