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25"/>
  </p:notesMasterIdLst>
  <p:sldIdLst>
    <p:sldId id="256" r:id="rId2"/>
    <p:sldId id="395" r:id="rId3"/>
    <p:sldId id="441" r:id="rId4"/>
    <p:sldId id="442" r:id="rId5"/>
    <p:sldId id="443" r:id="rId6"/>
    <p:sldId id="445" r:id="rId7"/>
    <p:sldId id="446" r:id="rId8"/>
    <p:sldId id="447" r:id="rId9"/>
    <p:sldId id="448" r:id="rId10"/>
    <p:sldId id="449" r:id="rId11"/>
    <p:sldId id="450" r:id="rId12"/>
    <p:sldId id="451" r:id="rId13"/>
    <p:sldId id="452" r:id="rId14"/>
    <p:sldId id="463" r:id="rId15"/>
    <p:sldId id="454" r:id="rId16"/>
    <p:sldId id="455" r:id="rId17"/>
    <p:sldId id="456" r:id="rId18"/>
    <p:sldId id="457" r:id="rId19"/>
    <p:sldId id="461" r:id="rId20"/>
    <p:sldId id="458" r:id="rId21"/>
    <p:sldId id="462" r:id="rId22"/>
    <p:sldId id="459" r:id="rId23"/>
    <p:sldId id="42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36" autoAdjust="0"/>
    <p:restoredTop sz="95223" autoAdjust="0"/>
  </p:normalViewPr>
  <p:slideViewPr>
    <p:cSldViewPr>
      <p:cViewPr varScale="1">
        <p:scale>
          <a:sx n="70" d="100"/>
          <a:sy n="70" d="100"/>
        </p:scale>
        <p:origin x="1212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E150F-4B71-42B8-8607-3249CCD1BE5B}" type="datetimeFigureOut">
              <a:rPr lang="fr-FR" smtClean="0"/>
              <a:pPr/>
              <a:t>20/05/2015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E11B-E859-4092-BA41-EE3086513C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48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May 20,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39" y="0"/>
            <a:ext cx="876130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ZoneTexte 7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076450"/>
            <a:ext cx="8100392" cy="46291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20,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073"/>
            <a:ext cx="887435" cy="96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vdotcom.com/" TargetMode="External"/><Relationship Id="rId2" Type="http://schemas.openxmlformats.org/officeDocument/2006/relationships/hyperlink" Target="http://www.energystar.gov/index.cfm?fuseaction=find_a_product.showProductGroup&amp;pgw_code=C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torage.canalblog.com/62/68/191307/52474624.jpg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315416"/>
            <a:ext cx="5135421" cy="652534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640960" cy="2631615"/>
          </a:xfrm>
        </p:spPr>
        <p:txBody>
          <a:bodyPr>
            <a:normAutofit fontScale="70000" lnSpcReduction="20000"/>
          </a:bodyPr>
          <a:lstStyle/>
          <a:p>
            <a:pPr>
              <a:tabLst>
                <a:tab pos="631825" algn="l"/>
              </a:tabLst>
            </a:pPr>
            <a:r>
              <a:rPr lang="fr-FR" sz="3400" dirty="0" smtClean="0"/>
              <a:t>ADEME Guyane</a:t>
            </a:r>
          </a:p>
          <a:p>
            <a:endParaRPr lang="fr-FR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AIEE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IMAGEEN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FLI</a:t>
            </a:r>
          </a:p>
          <a:p>
            <a:endParaRPr lang="fr-FR" sz="3200" dirty="0"/>
          </a:p>
          <a:p>
            <a:r>
              <a:rPr lang="fr-FR" sz="3200" dirty="0" smtClean="0"/>
              <a:t>Session du 20 </a:t>
            </a:r>
            <a:r>
              <a:rPr lang="fr-FR" sz="3200" dirty="0"/>
              <a:t>et 21 mai 2015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8280920" cy="178010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fr-FR" sz="6000" dirty="0" smtClean="0">
                <a:solidFill>
                  <a:srgbClr val="073E87"/>
                </a:solidFill>
              </a:rPr>
              <a:t>OPTICLIM </a:t>
            </a:r>
            <a:br>
              <a:rPr lang="fr-FR" sz="6000" dirty="0" smtClean="0">
                <a:solidFill>
                  <a:srgbClr val="073E87"/>
                </a:solidFill>
              </a:rPr>
            </a:br>
            <a:r>
              <a:rPr lang="fr-FR" sz="6000" dirty="0" smtClean="0">
                <a:solidFill>
                  <a:srgbClr val="073E87"/>
                </a:solidFill>
              </a:rPr>
              <a:t>Guyane</a:t>
            </a:r>
            <a:endParaRPr lang="fr-FR" sz="60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8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12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 smtClean="0">
                <a:effectLst/>
              </a:rPr>
              <a:t>Problématique des systèmes de petite climatisation dans le contexte de la démarche d’efficacité énergétique dans les bâtiments</a:t>
            </a:r>
            <a:r>
              <a:rPr lang="fr-FR" sz="3600" dirty="0">
                <a:effectLst/>
              </a:rPr>
              <a:t>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27940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Usage et intérêt du brasseur d’air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399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600" y="381000"/>
            <a:ext cx="84582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 fontScale="90000"/>
          </a:bodyPr>
          <a:lstStyle/>
          <a:p>
            <a:pPr algn="r"/>
            <a:r>
              <a:rPr lang="fr-FR" sz="3111" dirty="0">
                <a:latin typeface="+mn-lt"/>
                <a:ea typeface="Arial" pitchFamily="-1" charset="0"/>
                <a:cs typeface="Arial" pitchFamily="-1" charset="0"/>
              </a:rPr>
              <a:t>Une stratégie</a:t>
            </a:r>
            <a:r>
              <a:rPr lang="fr-FR" sz="3111" dirty="0" smtClean="0">
                <a:latin typeface="+mn-lt"/>
                <a:ea typeface="Arial" pitchFamily="-1" charset="0"/>
                <a:cs typeface="Arial" pitchFamily="-1" charset="0"/>
              </a:rPr>
              <a:t> adaptée de </a:t>
            </a:r>
            <a:r>
              <a:rPr lang="fr-FR" sz="3111" dirty="0">
                <a:latin typeface="+mn-lt"/>
                <a:ea typeface="Arial" pitchFamily="-1" charset="0"/>
                <a:cs typeface="Arial" pitchFamily="-1" charset="0"/>
              </a:rPr>
              <a:t>rafraîchissement</a:t>
            </a:r>
            <a:r>
              <a:rPr lang="fr-FR" sz="3111" dirty="0" smtClean="0">
                <a:latin typeface="+mn-lt"/>
                <a:ea typeface="Arial" pitchFamily="-1" charset="0"/>
                <a:cs typeface="Arial" pitchFamily="-1" charset="0"/>
              </a:rPr>
              <a:t> </a:t>
            </a:r>
            <a:br>
              <a:rPr lang="fr-FR" sz="3111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111" dirty="0" smtClean="0">
                <a:latin typeface="+mn-lt"/>
                <a:ea typeface="Arial" pitchFamily="-1" charset="0"/>
                <a:cs typeface="Arial" pitchFamily="-1" charset="0"/>
              </a:rPr>
              <a:t>	à faible </a:t>
            </a:r>
            <a:r>
              <a:rPr lang="fr-FR" sz="3111" dirty="0">
                <a:latin typeface="+mn-lt"/>
                <a:ea typeface="Arial" pitchFamily="-1" charset="0"/>
                <a:cs typeface="Arial" pitchFamily="-1" charset="0"/>
              </a:rPr>
              <a:t>consommation d’énergie</a:t>
            </a:r>
            <a:r>
              <a:rPr lang="fr-FR" sz="3111" dirty="0" smtClean="0">
                <a:latin typeface="+mn-lt"/>
                <a:ea typeface="Arial" pitchFamily="-1" charset="0"/>
                <a:cs typeface="Arial" pitchFamily="-1" charset="0"/>
              </a:rPr>
              <a:t> </a:t>
            </a:r>
            <a:r>
              <a:rPr lang="fr-FR" sz="2000" b="1" dirty="0" smtClean="0">
                <a:latin typeface="Arial Black" pitchFamily="-1" charset="0"/>
                <a:ea typeface="Arial" pitchFamily="-1" charset="0"/>
                <a:cs typeface="Arial" pitchFamily="-1" charset="0"/>
              </a:rPr>
              <a:t/>
            </a:r>
            <a:br>
              <a:rPr lang="fr-FR" sz="2000" b="1" dirty="0" smtClean="0">
                <a:latin typeface="Arial Black" pitchFamily="-1" charset="0"/>
                <a:ea typeface="Arial" pitchFamily="-1" charset="0"/>
                <a:cs typeface="Arial" pitchFamily="-1" charset="0"/>
              </a:rPr>
            </a:br>
            <a:endParaRPr lang="fr-FR" sz="2000" b="1" dirty="0">
              <a:solidFill>
                <a:srgbClr val="0000FF"/>
              </a:solidFill>
              <a:latin typeface="Arial Black" pitchFamily="-1" charset="0"/>
              <a:ea typeface="Arial" pitchFamily="-1" charset="0"/>
              <a:cs typeface="Arial" pitchFamily="-1" charset="0"/>
            </a:endParaRP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762000" y="1371600"/>
            <a:ext cx="7772400" cy="44529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 typeface="Arial" pitchFamily="-1" charset="0"/>
              <a:buNone/>
            </a:pPr>
            <a:r>
              <a:rPr lang="fr-FR" sz="1600" dirty="0"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t>       </a:t>
            </a:r>
          </a:p>
          <a:p>
            <a:pPr>
              <a:lnSpc>
                <a:spcPct val="90000"/>
              </a:lnSpc>
              <a:buFont typeface="Arial" pitchFamily="-1" charset="0"/>
              <a:buNone/>
            </a:pPr>
            <a:r>
              <a:rPr lang="fr-FR" sz="2400" dirty="0">
                <a:ea typeface="ＭＳ Ｐゴシック" pitchFamily="-1" charset="-128"/>
                <a:cs typeface="ＭＳ Ｐゴシック" pitchFamily="-1" charset="-128"/>
              </a:rPr>
              <a:t>Alternatives à la climatisation par compression : </a:t>
            </a:r>
          </a:p>
          <a:p>
            <a:pPr>
              <a:lnSpc>
                <a:spcPct val="90000"/>
              </a:lnSpc>
            </a:pPr>
            <a:r>
              <a:rPr lang="fr-FR" sz="2400" dirty="0" err="1">
                <a:ea typeface="ＭＳ Ｐゴシック" pitchFamily="-1" charset="-128"/>
                <a:cs typeface="ＭＳ Ｐゴシック" pitchFamily="-1" charset="-128"/>
              </a:rPr>
              <a:t>Surventilation</a:t>
            </a:r>
            <a:r>
              <a:rPr lang="fr-FR" sz="2400" dirty="0">
                <a:ea typeface="ＭＳ Ｐゴシック" pitchFamily="-1" charset="-128"/>
                <a:cs typeface="ＭＳ Ｐゴシック" pitchFamily="-1" charset="-128"/>
              </a:rPr>
              <a:t> nocturne</a:t>
            </a:r>
          </a:p>
          <a:p>
            <a:pPr>
              <a:lnSpc>
                <a:spcPct val="90000"/>
              </a:lnSpc>
            </a:pPr>
            <a:r>
              <a:rPr lang="fr-FR" sz="2400" dirty="0">
                <a:ea typeface="ＭＳ Ｐゴシック" pitchFamily="-1" charset="-128"/>
                <a:cs typeface="ＭＳ Ｐゴシック" pitchFamily="-1" charset="-128"/>
              </a:rPr>
              <a:t>Valorisation de l’inertie</a:t>
            </a:r>
          </a:p>
          <a:p>
            <a:pPr>
              <a:lnSpc>
                <a:spcPct val="90000"/>
              </a:lnSpc>
            </a:pPr>
            <a:r>
              <a:rPr lang="fr-FR" sz="2400" b="1" dirty="0">
                <a:ea typeface="ＭＳ Ｐゴシック" pitchFamily="-1" charset="-128"/>
                <a:cs typeface="ＭＳ Ｐゴシック" pitchFamily="-1" charset="-128"/>
              </a:rPr>
              <a:t>Brassage d’air</a:t>
            </a:r>
            <a:endParaRPr lang="fr-FR" sz="2400" dirty="0">
              <a:ea typeface="ＭＳ Ｐゴシック" pitchFamily="-1" charset="-128"/>
              <a:cs typeface="ＭＳ Ｐゴシック" pitchFamily="-1" charset="-128"/>
            </a:endParaRPr>
          </a:p>
          <a:p>
            <a:pPr>
              <a:lnSpc>
                <a:spcPct val="90000"/>
              </a:lnSpc>
            </a:pPr>
            <a:r>
              <a:rPr lang="fr-FR" sz="2400" dirty="0">
                <a:ea typeface="ＭＳ Ｐゴシック" pitchFamily="-1" charset="-128"/>
                <a:cs typeface="ＭＳ Ｐゴシック" pitchFamily="-1" charset="-128"/>
              </a:rPr>
              <a:t>Rafraichissement par évaporation </a:t>
            </a:r>
          </a:p>
          <a:p>
            <a:pPr>
              <a:lnSpc>
                <a:spcPct val="90000"/>
              </a:lnSpc>
            </a:pPr>
            <a:r>
              <a:rPr lang="fr-FR" sz="2400" dirty="0">
                <a:ea typeface="ＭＳ Ｐゴシック" pitchFamily="-1" charset="-128"/>
                <a:cs typeface="ＭＳ Ｐゴシック" pitchFamily="-1" charset="-128"/>
              </a:rPr>
              <a:t>Rafraîchissement solaire actif</a:t>
            </a:r>
          </a:p>
          <a:p>
            <a:pPr>
              <a:lnSpc>
                <a:spcPct val="90000"/>
              </a:lnSpc>
            </a:pPr>
            <a:r>
              <a:rPr lang="fr-FR" sz="2400" i="1" dirty="0">
                <a:ea typeface="ＭＳ Ｐゴシック" pitchFamily="-1" charset="-128"/>
                <a:cs typeface="ＭＳ Ｐゴシック" pitchFamily="-1" charset="-128"/>
              </a:rPr>
              <a:t>Rafraichissement par le sol</a:t>
            </a:r>
          </a:p>
          <a:p>
            <a:pPr>
              <a:lnSpc>
                <a:spcPct val="90000"/>
              </a:lnSpc>
            </a:pPr>
            <a:r>
              <a:rPr lang="fr-FR" sz="2400" dirty="0">
                <a:ea typeface="ＭＳ Ｐゴシック" pitchFamily="-1" charset="-128"/>
                <a:cs typeface="ＭＳ Ｐゴシック" pitchFamily="-1" charset="-128"/>
              </a:rPr>
              <a:t>Rafraichissement par rayonnement nocturne</a:t>
            </a:r>
          </a:p>
          <a:p>
            <a:pPr>
              <a:lnSpc>
                <a:spcPct val="90000"/>
              </a:lnSpc>
            </a:pPr>
            <a:endParaRPr lang="fr-FR" sz="2400" dirty="0">
              <a:latin typeface="Calibri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>
              <a:lnSpc>
                <a:spcPct val="90000"/>
              </a:lnSpc>
            </a:pPr>
            <a:endParaRPr lang="fr-FR" sz="2400" b="1" dirty="0">
              <a:latin typeface="Calibri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655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 fontScale="90000"/>
          </a:bodyPr>
          <a:lstStyle/>
          <a:p>
            <a:r>
              <a:rPr lang="fr-FR" sz="3556" dirty="0" smtClean="0">
                <a:ea typeface="Arial" pitchFamily="-1" charset="0"/>
                <a:cs typeface="Arial" pitchFamily="-1" charset="0"/>
              </a:rPr>
              <a:t>Le </a:t>
            </a:r>
            <a:r>
              <a:rPr lang="fr-FR" sz="3556" dirty="0">
                <a:ea typeface="Arial" pitchFamily="-1" charset="0"/>
                <a:cs typeface="Arial" pitchFamily="-1" charset="0"/>
              </a:rPr>
              <a:t>confort thermique </a:t>
            </a:r>
            <a:r>
              <a:rPr lang="fr-FR" sz="2400" b="1" dirty="0">
                <a:latin typeface="Arial Black" pitchFamily="-1" charset="0"/>
                <a:ea typeface="Arial" pitchFamily="-1" charset="0"/>
                <a:cs typeface="Arial" pitchFamily="-1" charset="0"/>
              </a:rPr>
              <a:t/>
            </a:r>
            <a:br>
              <a:rPr lang="fr-FR" sz="2400" b="1" dirty="0">
                <a:latin typeface="Arial Black" pitchFamily="-1" charset="0"/>
                <a:ea typeface="Arial" pitchFamily="-1" charset="0"/>
                <a:cs typeface="Arial" pitchFamily="-1" charset="0"/>
              </a:rPr>
            </a:br>
            <a:endParaRPr lang="fr-FR" sz="2400" b="1" dirty="0">
              <a:solidFill>
                <a:srgbClr val="0000FF"/>
              </a:solidFill>
              <a:latin typeface="Arial Black" pitchFamily="-1" charset="0"/>
              <a:ea typeface="Arial" pitchFamily="-1" charset="0"/>
              <a:cs typeface="Arial" pitchFamily="-1" charset="0"/>
            </a:endParaRPr>
          </a:p>
        </p:txBody>
      </p:sp>
      <p:sp>
        <p:nvSpPr>
          <p:cNvPr id="9219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06680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 fontScale="77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fr-FR" sz="3027" dirty="0" smtClean="0">
                <a:latin typeface="+mj-lt"/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fr-FR" sz="2581" dirty="0" smtClean="0">
                <a:latin typeface="+mj-lt"/>
                <a:ea typeface="ＭＳ Ｐゴシック" pitchFamily="-1" charset="-128"/>
                <a:cs typeface="ＭＳ Ｐゴシック" pitchFamily="-1" charset="-128"/>
              </a:rPr>
              <a:t>Le </a:t>
            </a:r>
            <a:r>
              <a:rPr lang="fr-FR" sz="2581" dirty="0">
                <a:latin typeface="+mj-lt"/>
                <a:ea typeface="ＭＳ Ｐゴシック" pitchFamily="-1" charset="-128"/>
                <a:cs typeface="ＭＳ Ｐゴシック" pitchFamily="-1" charset="-128"/>
              </a:rPr>
              <a:t>confort dépend de la température de l’air, de la température des parois, de l’hygrométrie et de </a:t>
            </a:r>
            <a:r>
              <a:rPr lang="fr-FR" sz="2581" b="1" dirty="0">
                <a:latin typeface="+mj-lt"/>
                <a:ea typeface="ＭＳ Ｐゴシック" pitchFamily="-1" charset="-128"/>
                <a:cs typeface="ＭＳ Ｐゴシック" pitchFamily="-1" charset="-128"/>
              </a:rPr>
              <a:t>la vitesse de l’air</a:t>
            </a:r>
          </a:p>
          <a:p>
            <a:pPr>
              <a:lnSpc>
                <a:spcPct val="80000"/>
              </a:lnSpc>
            </a:pPr>
            <a:endParaRPr lang="fr-FR" sz="1600" dirty="0">
              <a:solidFill>
                <a:srgbClr val="FF0000"/>
              </a:solidFill>
              <a:latin typeface="Calibri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9220" name="Picture 4" descr="Image confort"/>
          <p:cNvPicPr>
            <a:picLocks noChangeAspect="1" noChangeArrowheads="1"/>
          </p:cNvPicPr>
          <p:nvPr/>
        </p:nvPicPr>
        <p:blipFill>
          <a:blip r:embed="rId2"/>
          <a:srcRect l="4661" t="4164" r="6225" b="4208"/>
          <a:stretch>
            <a:fillRect/>
          </a:stretch>
        </p:blipFill>
        <p:spPr bwMode="auto">
          <a:xfrm>
            <a:off x="228600" y="3657600"/>
            <a:ext cx="4139191" cy="251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1027"/>
          <p:cNvSpPr>
            <a:spLocks noChangeArrowheads="1"/>
          </p:cNvSpPr>
          <p:nvPr/>
        </p:nvSpPr>
        <p:spPr bwMode="auto">
          <a:xfrm>
            <a:off x="468313" y="3573463"/>
            <a:ext cx="22320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Arial" pitchFamily="-1" charset="0"/>
              <a:buChar char="•"/>
            </a:pPr>
            <a:endParaRPr lang="fr-FR" sz="1400">
              <a:solidFill>
                <a:srgbClr val="FF0000"/>
              </a:solidFill>
              <a:latin typeface="Calibri" pitchFamily="-1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28600" y="1905000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73E87"/>
                </a:solidFill>
              </a:rPr>
              <a:t>Une vitesse d’air de </a:t>
            </a:r>
          </a:p>
          <a:p>
            <a:r>
              <a:rPr lang="fr-FR" sz="2400" dirty="0" smtClean="0">
                <a:solidFill>
                  <a:srgbClr val="073E87"/>
                </a:solidFill>
              </a:rPr>
              <a:t>1 m/s sur la peau permet</a:t>
            </a:r>
          </a:p>
          <a:p>
            <a:r>
              <a:rPr lang="fr-FR" sz="2400" dirty="0" smtClean="0">
                <a:solidFill>
                  <a:srgbClr val="073E87"/>
                </a:solidFill>
              </a:rPr>
              <a:t>de « gagner » un ressenti</a:t>
            </a:r>
          </a:p>
          <a:p>
            <a:r>
              <a:rPr lang="fr-FR" sz="2400" dirty="0" smtClean="0">
                <a:solidFill>
                  <a:srgbClr val="073E87"/>
                </a:solidFill>
              </a:rPr>
              <a:t>de 4°C environ</a:t>
            </a:r>
            <a:endParaRPr lang="fr-FR" sz="2400" dirty="0">
              <a:solidFill>
                <a:srgbClr val="073E87"/>
              </a:solidFill>
            </a:endParaRPr>
          </a:p>
        </p:txBody>
      </p:sp>
      <p:pic>
        <p:nvPicPr>
          <p:cNvPr id="7" name="Image 5" descr="confthermP35T1.jpg"/>
          <p:cNvPicPr>
            <a:picLocks noChangeAspect="1"/>
          </p:cNvPicPr>
          <p:nvPr/>
        </p:nvPicPr>
        <p:blipFill>
          <a:blip r:embed="rId3"/>
          <a:srcRect l="15942" t="9329" r="13043" b="18188"/>
          <a:stretch>
            <a:fillRect/>
          </a:stretch>
        </p:blipFill>
        <p:spPr bwMode="auto">
          <a:xfrm>
            <a:off x="4495800" y="1752599"/>
            <a:ext cx="4466847" cy="4102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427984" y="4725144"/>
            <a:ext cx="4536000" cy="792088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75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304800"/>
            <a:ext cx="77724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 fontScale="90000"/>
          </a:bodyPr>
          <a:lstStyle/>
          <a:p>
            <a:r>
              <a:rPr lang="fr-FR" sz="3556" dirty="0">
                <a:latin typeface="+mn-lt"/>
                <a:ea typeface="Arial" pitchFamily="-1" charset="0"/>
                <a:cs typeface="Arial" pitchFamily="-1" charset="0"/>
              </a:rPr>
              <a:t>Un brasseur d’air comment ça marche ?</a:t>
            </a:r>
            <a:r>
              <a:rPr lang="fr-FR" sz="2400" b="1" dirty="0">
                <a:latin typeface="Arial Black" pitchFamily="-1" charset="0"/>
                <a:ea typeface="Arial" pitchFamily="-1" charset="0"/>
                <a:cs typeface="Arial" pitchFamily="-1" charset="0"/>
              </a:rPr>
              <a:t/>
            </a:r>
            <a:br>
              <a:rPr lang="fr-FR" sz="2400" b="1" dirty="0">
                <a:latin typeface="Arial Black" pitchFamily="-1" charset="0"/>
                <a:ea typeface="Arial" pitchFamily="-1" charset="0"/>
                <a:cs typeface="Arial" pitchFamily="-1" charset="0"/>
              </a:rPr>
            </a:br>
            <a:endParaRPr lang="fr-FR" sz="2400" b="1" dirty="0">
              <a:solidFill>
                <a:srgbClr val="0000FF"/>
              </a:solidFill>
              <a:latin typeface="Arial Black" pitchFamily="-1" charset="0"/>
              <a:ea typeface="Arial" pitchFamily="-1" charset="0"/>
              <a:cs typeface="Arial" pitchFamily="-1" charset="0"/>
            </a:endParaRPr>
          </a:p>
        </p:txBody>
      </p:sp>
      <p:sp>
        <p:nvSpPr>
          <p:cNvPr id="8195" name="Rectangle 1027"/>
          <p:cNvSpPr>
            <a:spLocks noChangeArrowheads="1"/>
          </p:cNvSpPr>
          <p:nvPr/>
        </p:nvSpPr>
        <p:spPr bwMode="auto">
          <a:xfrm>
            <a:off x="468313" y="3573463"/>
            <a:ext cx="22320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Arial" pitchFamily="-1" charset="0"/>
              <a:buChar char="•"/>
            </a:pPr>
            <a:endParaRPr lang="fr-FR" sz="1400">
              <a:solidFill>
                <a:srgbClr val="FF0000"/>
              </a:solidFill>
              <a:latin typeface="Calibri" pitchFamily="-1" charset="0"/>
            </a:endParaRPr>
          </a:p>
        </p:txBody>
      </p:sp>
      <p:pic>
        <p:nvPicPr>
          <p:cNvPr id="8196" name="Image 5" descr="brass-airP105T1.jpg"/>
          <p:cNvPicPr>
            <a:picLocks noChangeAspect="1"/>
          </p:cNvPicPr>
          <p:nvPr/>
        </p:nvPicPr>
        <p:blipFill>
          <a:blip r:embed="rId2"/>
          <a:srcRect l="21778" t="5887" r="13042" b="17163"/>
          <a:stretch>
            <a:fillRect/>
          </a:stretch>
        </p:blipFill>
        <p:spPr bwMode="auto">
          <a:xfrm>
            <a:off x="3124200" y="1066800"/>
            <a:ext cx="601980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28600" y="2819400"/>
            <a:ext cx="358373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073E87"/>
                </a:solidFill>
              </a:rPr>
              <a:t>Un brasseur d’air permet</a:t>
            </a:r>
          </a:p>
          <a:p>
            <a:r>
              <a:rPr lang="fr-FR" sz="2400" dirty="0" smtClean="0">
                <a:solidFill>
                  <a:srgbClr val="073E87"/>
                </a:solidFill>
              </a:rPr>
              <a:t>de créer artificiellement</a:t>
            </a:r>
          </a:p>
          <a:p>
            <a:r>
              <a:rPr lang="fr-FR" sz="2400" dirty="0" smtClean="0">
                <a:solidFill>
                  <a:srgbClr val="073E87"/>
                </a:solidFill>
              </a:rPr>
              <a:t>ce phénomène </a:t>
            </a:r>
          </a:p>
          <a:p>
            <a:r>
              <a:rPr lang="fr-FR" sz="2400" dirty="0" smtClean="0">
                <a:solidFill>
                  <a:srgbClr val="073E87"/>
                </a:solidFill>
              </a:rPr>
              <a:t>en l’absence de vent </a:t>
            </a:r>
          </a:p>
          <a:p>
            <a:r>
              <a:rPr lang="fr-FR" sz="2400" dirty="0" smtClean="0">
                <a:solidFill>
                  <a:srgbClr val="073E87"/>
                </a:solidFill>
              </a:rPr>
              <a:t>de manière uniforme dans</a:t>
            </a:r>
          </a:p>
          <a:p>
            <a:r>
              <a:rPr lang="fr-FR" sz="2400" dirty="0" smtClean="0">
                <a:solidFill>
                  <a:srgbClr val="073E87"/>
                </a:solidFill>
              </a:rPr>
              <a:t>une pièce</a:t>
            </a:r>
            <a:endParaRPr lang="fr-FR" sz="24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84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pPr algn="ctr"/>
            <a:r>
              <a:rPr lang="fr-FR" sz="3600" dirty="0">
                <a:ea typeface="ＭＳ Ｐゴシック" pitchFamily="-1" charset="-128"/>
                <a:cs typeface="ＭＳ Ｐゴシック" pitchFamily="-1" charset="-128"/>
              </a:rPr>
              <a:t>Utilisation et limites</a:t>
            </a:r>
            <a:endParaRPr lang="fr-FR" sz="32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6962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fr-FR" sz="2800" dirty="0" smtClean="0">
                <a:solidFill>
                  <a:srgbClr val="073E87"/>
                </a:solidFill>
              </a:rPr>
              <a:t>Utilisation </a:t>
            </a:r>
            <a:r>
              <a:rPr lang="fr-FR" sz="2800" dirty="0">
                <a:solidFill>
                  <a:srgbClr val="073E87"/>
                </a:solidFill>
              </a:rPr>
              <a:t>en remplacement ou en complément de la ventilation naturelle :</a:t>
            </a:r>
          </a:p>
          <a:p>
            <a:pPr lvl="1"/>
            <a:r>
              <a:rPr lang="fr-FR" sz="2400" dirty="0">
                <a:solidFill>
                  <a:srgbClr val="073E87"/>
                </a:solidFill>
              </a:rPr>
              <a:t>- lorsque le vent est insuffisant ;</a:t>
            </a:r>
            <a:endParaRPr lang="fr-FR" sz="2400" dirty="0" smtClean="0">
              <a:solidFill>
                <a:srgbClr val="073E87"/>
              </a:solidFill>
            </a:endParaRPr>
          </a:p>
          <a:p>
            <a:pPr lvl="1">
              <a:buFontTx/>
              <a:buChar char="-"/>
            </a:pPr>
            <a:r>
              <a:rPr lang="fr-FR" sz="2400" dirty="0" smtClean="0">
                <a:solidFill>
                  <a:srgbClr val="073E87"/>
                </a:solidFill>
              </a:rPr>
              <a:t>lorsque </a:t>
            </a:r>
            <a:r>
              <a:rPr lang="fr-FR" sz="2400" dirty="0">
                <a:solidFill>
                  <a:srgbClr val="073E87"/>
                </a:solidFill>
              </a:rPr>
              <a:t>la ventilation naturelle doit être arrêtée pour des raisons diverses : acoustique, ….</a:t>
            </a:r>
            <a:r>
              <a:rPr lang="fr-FR" sz="2400" dirty="0" smtClean="0">
                <a:solidFill>
                  <a:srgbClr val="073E87"/>
                </a:solidFill>
              </a:rPr>
              <a:t> </a:t>
            </a:r>
          </a:p>
          <a:p>
            <a:pPr lvl="1"/>
            <a:r>
              <a:rPr lang="fr-FR" sz="2400" dirty="0" smtClean="0">
                <a:solidFill>
                  <a:srgbClr val="073E87"/>
                </a:solidFill>
              </a:rPr>
              <a:t> </a:t>
            </a:r>
            <a:endParaRPr lang="fr-FR" sz="2400" dirty="0">
              <a:solidFill>
                <a:srgbClr val="073E87"/>
              </a:solidFill>
            </a:endParaRPr>
          </a:p>
          <a:p>
            <a:pPr>
              <a:buFontTx/>
              <a:buChar char="•"/>
            </a:pPr>
            <a:r>
              <a:rPr lang="fr-FR" sz="2800" dirty="0">
                <a:solidFill>
                  <a:srgbClr val="073E87"/>
                </a:solidFill>
              </a:rPr>
              <a:t>Utilisation en fonctionnement simultané avec la climatisation  : économie d’énergie liée à la possibilité de maintenir le thermostat à une consigne plus élevée</a:t>
            </a:r>
            <a:r>
              <a:rPr lang="fr-FR" sz="2800" dirty="0" smtClean="0">
                <a:solidFill>
                  <a:srgbClr val="073E87"/>
                </a:solidFill>
              </a:rPr>
              <a:t> </a:t>
            </a:r>
            <a:endParaRPr lang="fr-FR" sz="28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00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pPr algn="ctr"/>
            <a:r>
              <a:rPr lang="fr-FR" sz="3200" dirty="0">
                <a:ea typeface="ＭＳ Ｐゴシック" pitchFamily="-1" charset="-128"/>
                <a:cs typeface="ＭＳ Ｐゴシック" pitchFamily="-1" charset="-128"/>
              </a:rPr>
              <a:t>Utilisation et limites</a:t>
            </a:r>
            <a:endParaRPr lang="fr-FR" sz="28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838200" y="1676400"/>
            <a:ext cx="747395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fr-FR" sz="3200" dirty="0" smtClean="0">
                <a:solidFill>
                  <a:srgbClr val="073E87"/>
                </a:solidFill>
                <a:latin typeface="+mj-lt"/>
              </a:rPr>
              <a:t>Limites </a:t>
            </a:r>
            <a:r>
              <a:rPr lang="fr-FR" sz="3200" dirty="0">
                <a:solidFill>
                  <a:srgbClr val="073E87"/>
                </a:solidFill>
                <a:latin typeface="+mj-lt"/>
              </a:rPr>
              <a:t>d’utilisation :</a:t>
            </a:r>
          </a:p>
          <a:p>
            <a:pPr lvl="1">
              <a:buFontTx/>
              <a:buChar char="-"/>
            </a:pPr>
            <a:r>
              <a:rPr lang="fr-FR" sz="2400" dirty="0">
                <a:solidFill>
                  <a:srgbClr val="073E87"/>
                </a:solidFill>
                <a:latin typeface="+mj-lt"/>
              </a:rPr>
              <a:t>Hygrométrie trop élevée</a:t>
            </a:r>
          </a:p>
          <a:p>
            <a:pPr lvl="1">
              <a:buFontTx/>
              <a:buChar char="-"/>
            </a:pPr>
            <a:r>
              <a:rPr lang="fr-FR" sz="2400" dirty="0">
                <a:solidFill>
                  <a:srgbClr val="073E87"/>
                </a:solidFill>
                <a:latin typeface="+mj-lt"/>
              </a:rPr>
              <a:t>Impossibilité d’évacuer les apports internes</a:t>
            </a:r>
          </a:p>
          <a:p>
            <a:pPr lvl="1">
              <a:buFontTx/>
              <a:buChar char="-"/>
            </a:pPr>
            <a:r>
              <a:rPr lang="fr-FR" sz="2400" dirty="0">
                <a:solidFill>
                  <a:srgbClr val="073E87"/>
                </a:solidFill>
                <a:latin typeface="+mj-lt"/>
              </a:rPr>
              <a:t>Hauteur </a:t>
            </a:r>
            <a:r>
              <a:rPr lang="fr-FR" sz="2400" dirty="0" smtClean="0">
                <a:solidFill>
                  <a:srgbClr val="073E87"/>
                </a:solidFill>
                <a:latin typeface="+mj-lt"/>
              </a:rPr>
              <a:t>sous plafond </a:t>
            </a:r>
            <a:r>
              <a:rPr lang="fr-FR" sz="2400" dirty="0">
                <a:solidFill>
                  <a:srgbClr val="073E87"/>
                </a:solidFill>
                <a:latin typeface="+mj-lt"/>
              </a:rPr>
              <a:t>insuffisante</a:t>
            </a:r>
          </a:p>
          <a:p>
            <a:pPr lvl="1">
              <a:buFontTx/>
              <a:buChar char="-"/>
            </a:pPr>
            <a:r>
              <a:rPr lang="fr-FR" sz="2400" dirty="0">
                <a:solidFill>
                  <a:srgbClr val="073E87"/>
                </a:solidFill>
                <a:latin typeface="+mj-lt"/>
              </a:rPr>
              <a:t>Blocage psychologique</a:t>
            </a:r>
            <a:endParaRPr lang="fr-FR" sz="2400" dirty="0" smtClean="0">
              <a:solidFill>
                <a:srgbClr val="073E87"/>
              </a:solidFill>
              <a:latin typeface="+mj-lt"/>
            </a:endParaRPr>
          </a:p>
          <a:p>
            <a:pPr lvl="1">
              <a:buFontTx/>
              <a:buChar char="-"/>
            </a:pPr>
            <a:r>
              <a:rPr lang="fr-FR" sz="2400" dirty="0" smtClean="0">
                <a:solidFill>
                  <a:srgbClr val="073E87"/>
                </a:solidFill>
                <a:latin typeface="+mj-lt"/>
              </a:rPr>
              <a:t>Crainte  du syndrome des « papiers </a:t>
            </a:r>
            <a:r>
              <a:rPr lang="fr-FR" sz="2400" dirty="0">
                <a:solidFill>
                  <a:srgbClr val="073E87"/>
                </a:solidFill>
                <a:latin typeface="+mj-lt"/>
              </a:rPr>
              <a:t>qui volent »</a:t>
            </a:r>
            <a:endParaRPr lang="fr-FR" sz="2400" dirty="0" smtClean="0">
              <a:solidFill>
                <a:srgbClr val="073E87"/>
              </a:solidFill>
              <a:latin typeface="+mj-lt"/>
            </a:endParaRPr>
          </a:p>
          <a:p>
            <a:pPr lvl="1">
              <a:buFontTx/>
              <a:buChar char="-"/>
            </a:pPr>
            <a:r>
              <a:rPr lang="fr-FR" sz="2400" dirty="0" smtClean="0">
                <a:solidFill>
                  <a:srgbClr val="073E87"/>
                </a:solidFill>
                <a:latin typeface="+mj-lt"/>
              </a:rPr>
              <a:t>Image passéiste</a:t>
            </a:r>
          </a:p>
          <a:p>
            <a:pPr lvl="1">
              <a:buFontTx/>
              <a:buChar char="-"/>
            </a:pPr>
            <a:r>
              <a:rPr lang="fr-FR" sz="2400" dirty="0">
                <a:solidFill>
                  <a:srgbClr val="073E87"/>
                </a:solidFill>
                <a:latin typeface="+mj-lt"/>
              </a:rPr>
              <a:t>(….)  </a:t>
            </a:r>
          </a:p>
        </p:txBody>
      </p:sp>
    </p:spTree>
    <p:extLst>
      <p:ext uri="{BB962C8B-B14F-4D97-AF65-F5344CB8AC3E}">
        <p14:creationId xmlns:p14="http://schemas.microsoft.com/office/powerpoint/2010/main" val="366768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pPr algn="ctr"/>
            <a:r>
              <a:rPr lang="fr-FR" sz="3200" dirty="0">
                <a:ea typeface="ＭＳ Ｐゴシック" pitchFamily="-1" charset="-128"/>
                <a:cs typeface="ＭＳ Ｐゴシック" pitchFamily="-1" charset="-128"/>
              </a:rPr>
              <a:t>Recommandations de sélection et de dimensionnement</a:t>
            </a:r>
            <a:endParaRPr lang="fr-FR" sz="28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838200" y="1447800"/>
            <a:ext cx="72009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fr-FR" sz="1600" dirty="0">
                <a:solidFill>
                  <a:srgbClr val="073E87"/>
                </a:solidFill>
                <a:latin typeface="+mj-lt"/>
              </a:rPr>
              <a:t> </a:t>
            </a:r>
            <a:r>
              <a:rPr lang="fr-FR" sz="2000" dirty="0">
                <a:solidFill>
                  <a:srgbClr val="073E87"/>
                </a:solidFill>
                <a:latin typeface="+mj-lt"/>
              </a:rPr>
              <a:t>Modèles de diamètre supérieur ou égal à 1,40 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m</a:t>
            </a:r>
          </a:p>
          <a:p>
            <a:pPr>
              <a:buFontTx/>
              <a:buChar char="•"/>
            </a:pPr>
            <a:endParaRPr lang="fr-FR" sz="2000" dirty="0">
              <a:solidFill>
                <a:srgbClr val="073E87"/>
              </a:solidFill>
              <a:latin typeface="+mj-lt"/>
            </a:endParaRPr>
          </a:p>
          <a:p>
            <a:pPr>
              <a:buFontTx/>
              <a:buChar char="•"/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 Modèles </a:t>
            </a:r>
            <a:r>
              <a:rPr lang="fr-FR" sz="2000" dirty="0" err="1">
                <a:solidFill>
                  <a:srgbClr val="073E87"/>
                </a:solidFill>
                <a:latin typeface="+mj-lt"/>
              </a:rPr>
              <a:t>multi-vitesses</a:t>
            </a:r>
            <a:r>
              <a:rPr lang="fr-FR" sz="2000" dirty="0">
                <a:solidFill>
                  <a:srgbClr val="073E87"/>
                </a:solidFill>
                <a:latin typeface="+mj-lt"/>
              </a:rPr>
              <a:t> (3 vitesses mini : 0-1-2-3)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 </a:t>
            </a:r>
          </a:p>
          <a:p>
            <a:pPr>
              <a:buFontTx/>
              <a:buChar char="•"/>
            </a:pPr>
            <a:endParaRPr lang="fr-FR" sz="2000" dirty="0">
              <a:solidFill>
                <a:srgbClr val="073E87"/>
              </a:solidFill>
              <a:latin typeface="+mj-lt"/>
            </a:endParaRPr>
          </a:p>
          <a:p>
            <a:pPr>
              <a:buFontTx/>
              <a:buChar char="•"/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 Rapport débit / puissance électrique absorbée supérieur à  320  m3/(h-W) en vitesse lente et 150 m3/(h-W) en vitesse 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rapide</a:t>
            </a:r>
          </a:p>
          <a:p>
            <a:pPr>
              <a:buFontTx/>
              <a:buChar char="•"/>
            </a:pPr>
            <a:endParaRPr lang="fr-FR" sz="2000" dirty="0" smtClean="0">
              <a:solidFill>
                <a:srgbClr val="073E87"/>
              </a:solidFill>
              <a:latin typeface="+mj-lt"/>
            </a:endParaRPr>
          </a:p>
          <a:p>
            <a:pPr>
              <a:buFontTx/>
              <a:buChar char="•"/>
            </a:pP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 Consommation </a:t>
            </a:r>
            <a:r>
              <a:rPr lang="fr-FR" sz="2000" dirty="0">
                <a:solidFill>
                  <a:srgbClr val="073E87"/>
                </a:solidFill>
                <a:latin typeface="+mj-lt"/>
              </a:rPr>
              <a:t>de veille &lt; 0,5 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W </a:t>
            </a:r>
            <a:endParaRPr lang="fr-FR" sz="2000" dirty="0">
              <a:solidFill>
                <a:srgbClr val="073E87"/>
              </a:solidFill>
              <a:latin typeface="+mj-lt"/>
            </a:endParaRPr>
          </a:p>
          <a:p>
            <a:pPr>
              <a:buFontTx/>
              <a:buChar char="•"/>
            </a:pPr>
            <a:endParaRPr lang="fr-FR" sz="2000" dirty="0">
              <a:solidFill>
                <a:srgbClr val="073E87"/>
              </a:solidFill>
              <a:latin typeface="+mj-lt"/>
            </a:endParaRPr>
          </a:p>
          <a:p>
            <a:pPr>
              <a:buFontTx/>
              <a:buChar char="•"/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 Puissance absorbée maxi de 50 à 80 W par brasseurs d’air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 </a:t>
            </a:r>
          </a:p>
          <a:p>
            <a:pPr>
              <a:buFontTx/>
              <a:buChar char="•"/>
            </a:pPr>
            <a:endParaRPr lang="fr-FR" sz="2000" dirty="0">
              <a:solidFill>
                <a:srgbClr val="073E87"/>
              </a:solidFill>
              <a:latin typeface="+mj-lt"/>
            </a:endParaRPr>
          </a:p>
          <a:p>
            <a:pPr>
              <a:buFontTx/>
              <a:buChar char="•"/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 Faible niveau d’émission acoustique</a:t>
            </a:r>
          </a:p>
          <a:p>
            <a:endParaRPr lang="fr-FR" sz="2000" dirty="0">
              <a:solidFill>
                <a:srgbClr val="073E87"/>
              </a:solidFill>
              <a:latin typeface="+mj-lt"/>
            </a:endParaRPr>
          </a:p>
          <a:p>
            <a:pPr>
              <a:buFontTx/>
              <a:buChar char="•"/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 Marquage CE 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obligatoire</a:t>
            </a:r>
            <a:endParaRPr lang="fr-FR" sz="2000" dirty="0">
              <a:solidFill>
                <a:srgbClr val="073E8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553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fr-FR" sz="2800" dirty="0">
                <a:ea typeface="ＭＳ Ｐゴシック" pitchFamily="-1" charset="-128"/>
                <a:cs typeface="ＭＳ Ｐゴシック" pitchFamily="-1" charset="-128"/>
              </a:rPr>
              <a:t>Labels, classements et guide</a:t>
            </a:r>
            <a:endParaRPr lang="fr-FR" sz="24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943100" y="1265238"/>
            <a:ext cx="6819900" cy="559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err="1">
                <a:solidFill>
                  <a:srgbClr val="073E87"/>
                </a:solidFill>
                <a:latin typeface="+mj-lt"/>
              </a:rPr>
              <a:t>Energy</a:t>
            </a:r>
            <a:r>
              <a:rPr lang="fr-FR" sz="1600" b="1" dirty="0">
                <a:solidFill>
                  <a:srgbClr val="073E87"/>
                </a:solidFill>
                <a:latin typeface="+mj-lt"/>
              </a:rPr>
              <a:t> star : </a:t>
            </a:r>
            <a:r>
              <a:rPr lang="fr-FR" sz="1600" dirty="0">
                <a:solidFill>
                  <a:srgbClr val="073E87"/>
                </a:solidFill>
                <a:latin typeface="+mj-lt"/>
              </a:rPr>
              <a:t>système de qualification américain </a:t>
            </a:r>
            <a:r>
              <a:rPr lang="fr-FR" sz="1600" dirty="0">
                <a:solidFill>
                  <a:srgbClr val="073E87"/>
                </a:solidFill>
                <a:latin typeface="+mj-lt"/>
                <a:hlinkClick r:id="rId2"/>
              </a:rPr>
              <a:t>http://www.energystar.gov/index.cfm?fuseaction=find_a_product.showProductGroup&amp;pgw_code=CF</a:t>
            </a:r>
            <a:endParaRPr lang="fr-FR" sz="1600" dirty="0">
              <a:solidFill>
                <a:srgbClr val="073E87"/>
              </a:solidFill>
              <a:latin typeface="+mj-lt"/>
            </a:endParaRPr>
          </a:p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73E87"/>
                </a:solidFill>
                <a:latin typeface="+mj-lt"/>
              </a:rPr>
              <a:t>En anglais uniquement</a:t>
            </a:r>
          </a:p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73E87"/>
                </a:solidFill>
                <a:latin typeface="+mj-lt"/>
              </a:rPr>
              <a:t>Comporte des critères de sélection stricts</a:t>
            </a:r>
          </a:p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73E87"/>
                </a:solidFill>
                <a:latin typeface="+mj-lt"/>
              </a:rPr>
              <a:t>Toutes les informations (classement, règles de mise en œuvre, performances,…) sont disponibles sur le site</a:t>
            </a:r>
          </a:p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73E87"/>
                </a:solidFill>
                <a:latin typeface="+mj-lt"/>
              </a:rPr>
              <a:t>Utile pour faire un choix avec une liste des produits disponible au format </a:t>
            </a:r>
            <a:r>
              <a:rPr lang="fr-FR" sz="1600" dirty="0" err="1">
                <a:solidFill>
                  <a:srgbClr val="073E87"/>
                </a:solidFill>
                <a:latin typeface="+mj-lt"/>
              </a:rPr>
              <a:t>excel</a:t>
            </a:r>
            <a:r>
              <a:rPr lang="fr-FR" sz="1600" dirty="0">
                <a:solidFill>
                  <a:srgbClr val="073E87"/>
                </a:solidFill>
                <a:latin typeface="+mj-lt"/>
              </a:rPr>
              <a:t> comprenant toutes les caractéristiques détaillées</a:t>
            </a:r>
          </a:p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73E87"/>
                </a:solidFill>
                <a:latin typeface="+mj-lt"/>
              </a:rPr>
              <a:t>A savoir : 1 CFM (</a:t>
            </a:r>
            <a:r>
              <a:rPr lang="fr-FR" sz="1600" dirty="0" err="1">
                <a:solidFill>
                  <a:srgbClr val="073E87"/>
                </a:solidFill>
                <a:latin typeface="+mj-lt"/>
              </a:rPr>
              <a:t>cubic</a:t>
            </a:r>
            <a:r>
              <a:rPr lang="fr-FR" sz="1600" dirty="0">
                <a:solidFill>
                  <a:srgbClr val="073E87"/>
                </a:solidFill>
                <a:latin typeface="+mj-lt"/>
              </a:rPr>
              <a:t> foot per minute) = 1,7 m3/h</a:t>
            </a:r>
          </a:p>
          <a:p>
            <a:pPr>
              <a:spcBef>
                <a:spcPct val="50000"/>
              </a:spcBef>
            </a:pPr>
            <a:endParaRPr lang="fr-FR" sz="1600" dirty="0">
              <a:solidFill>
                <a:srgbClr val="073E87"/>
              </a:solidFill>
              <a:latin typeface="+mj-lt"/>
            </a:endParaRPr>
          </a:p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73E87"/>
                </a:solidFill>
                <a:latin typeface="+mj-lt"/>
              </a:rPr>
              <a:t>TÜV </a:t>
            </a:r>
            <a:r>
              <a:rPr lang="fr-FR" sz="1600" dirty="0">
                <a:solidFill>
                  <a:srgbClr val="073E87"/>
                </a:solidFill>
                <a:latin typeface="+mj-lt"/>
              </a:rPr>
              <a:t>: organisme certificateur Allemand</a:t>
            </a:r>
          </a:p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73E87"/>
                </a:solidFill>
                <a:latin typeface="+mj-lt"/>
                <a:hlinkClick r:id="rId3"/>
              </a:rPr>
              <a:t>www.tuvdotcom.com</a:t>
            </a:r>
            <a:endParaRPr lang="fr-FR" sz="1600" dirty="0">
              <a:solidFill>
                <a:srgbClr val="073E87"/>
              </a:solidFill>
              <a:latin typeface="+mj-lt"/>
            </a:endParaRPr>
          </a:p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73E87"/>
                </a:solidFill>
                <a:latin typeface="+mj-lt"/>
              </a:rPr>
              <a:t>Donne une liste de matériel certifié mais moins complète, détaillée et utilisable que celle d’</a:t>
            </a:r>
            <a:r>
              <a:rPr lang="fr-FR" sz="1600" dirty="0" err="1">
                <a:solidFill>
                  <a:srgbClr val="073E87"/>
                </a:solidFill>
                <a:latin typeface="+mj-lt"/>
              </a:rPr>
              <a:t>Energy</a:t>
            </a:r>
            <a:r>
              <a:rPr lang="fr-FR" sz="1600" dirty="0">
                <a:solidFill>
                  <a:srgbClr val="073E87"/>
                </a:solidFill>
                <a:latin typeface="+mj-lt"/>
              </a:rPr>
              <a:t> Star</a:t>
            </a:r>
          </a:p>
          <a:p>
            <a:pPr>
              <a:spcBef>
                <a:spcPct val="50000"/>
              </a:spcBef>
            </a:pPr>
            <a:endParaRPr lang="fr-FR" sz="1600" dirty="0">
              <a:latin typeface="Calibri" pitchFamily="-1" charset="0"/>
            </a:endParaRPr>
          </a:p>
          <a:p>
            <a:pPr>
              <a:spcBef>
                <a:spcPct val="50000"/>
              </a:spcBef>
            </a:pPr>
            <a:endParaRPr lang="fr-FR" sz="1600" dirty="0">
              <a:latin typeface="Calibri" pitchFamily="-1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4797425"/>
            <a:ext cx="17621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1628775"/>
            <a:ext cx="1512888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39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r>
              <a:rPr lang="fr-FR" sz="3200" dirty="0">
                <a:ea typeface="ＭＳ Ｐゴシック" pitchFamily="-1" charset="-128"/>
                <a:cs typeface="ＭＳ Ｐゴシック" pitchFamily="-1" charset="-128"/>
              </a:rPr>
              <a:t>Exemple</a:t>
            </a:r>
            <a:r>
              <a:rPr lang="fr-FR" sz="3200" dirty="0" smtClean="0">
                <a:ea typeface="ＭＳ Ｐゴシック" pitchFamily="-1" charset="-128"/>
                <a:cs typeface="ＭＳ Ｐゴシック" pitchFamily="-1" charset="-128"/>
              </a:rPr>
              <a:t> d’exigences</a:t>
            </a:r>
            <a:endParaRPr lang="fr-FR" sz="28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943100" y="1265238"/>
            <a:ext cx="681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 sz="1600">
              <a:latin typeface="Calibri" pitchFamily="-1" charset="0"/>
            </a:endParaRPr>
          </a:p>
          <a:p>
            <a:pPr>
              <a:spcBef>
                <a:spcPct val="50000"/>
              </a:spcBef>
            </a:pPr>
            <a:endParaRPr lang="fr-FR" sz="1600">
              <a:latin typeface="Calibri" pitchFamily="-1" charset="0"/>
            </a:endParaRP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914400"/>
            <a:ext cx="1512888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066800" y="2667000"/>
          <a:ext cx="6858000" cy="3447098"/>
        </p:xfrm>
        <a:graphic>
          <a:graphicData uri="http://schemas.openxmlformats.org/drawingml/2006/table">
            <a:tbl>
              <a:tblPr/>
              <a:tblGrid>
                <a:gridCol w="2655888"/>
                <a:gridCol w="2185987"/>
                <a:gridCol w="2016125"/>
              </a:tblGrid>
              <a:tr h="798513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Efficacité spécifique</a:t>
                      </a:r>
                    </a:p>
                  </a:txBody>
                  <a:tcPr marL="12700" marR="12700" marT="1270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 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Vitesse ventilateur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Efficacité minimale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 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CFM/W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m3/(h.W)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Mimi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155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263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Moyenne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100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170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Maxi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75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127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Puissance de veille &lt; 1W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 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 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556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Garanti moteur 30 ans  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Autres pièces : 1 an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73E87"/>
                          </a:solidFill>
                          <a:effectLst/>
                          <a:latin typeface="Arial" pitchFamily="-1" charset="0"/>
                          <a:ea typeface="Arial" pitchFamily="-1" charset="0"/>
                          <a:cs typeface="Arial" pitchFamily="-1" charset="0"/>
                        </a:rPr>
                        <a:t> </a:t>
                      </a:r>
                    </a:p>
                  </a:txBody>
                  <a:tcPr marL="12700" marR="12700" marT="12700" marB="0" anchor="b" horzOverflow="overflow">
                    <a:lnL w="635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247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r>
              <a:rPr lang="fr-FR" sz="3200" dirty="0">
                <a:ea typeface="ＭＳ Ｐゴシック" pitchFamily="-1" charset="-128"/>
                <a:cs typeface="ＭＳ Ｐゴシック" pitchFamily="-1" charset="-128"/>
              </a:rPr>
              <a:t>Règles de mise en</a:t>
            </a:r>
            <a:r>
              <a:rPr lang="fr-FR" sz="3200" dirty="0" smtClean="0">
                <a:ea typeface="ＭＳ Ｐゴシック" pitchFamily="-1" charset="-128"/>
                <a:cs typeface="ＭＳ Ｐゴシック" pitchFamily="-1" charset="-128"/>
              </a:rPr>
              <a:t> œuvre </a:t>
            </a:r>
            <a:endParaRPr lang="fr-FR" sz="28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28600" y="914400"/>
            <a:ext cx="3200400" cy="535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fr-FR" sz="1600" dirty="0">
                <a:latin typeface="Calibri" pitchFamily="-1" charset="0"/>
              </a:rPr>
              <a:t> </a:t>
            </a:r>
            <a:r>
              <a:rPr lang="fr-FR" sz="1800" dirty="0">
                <a:solidFill>
                  <a:srgbClr val="073E87"/>
                </a:solidFill>
                <a:latin typeface="+mj-lt"/>
              </a:rPr>
              <a:t>Espace minimum entre le plan de rotation des pales et le plafond de 30 cm (idéalement plutôt 50 cm);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sz="1800" dirty="0">
                <a:solidFill>
                  <a:srgbClr val="073E87"/>
                </a:solidFill>
                <a:latin typeface="+mj-lt"/>
              </a:rPr>
              <a:t>Une commande manuelle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par </a:t>
            </a:r>
            <a:r>
              <a:rPr lang="fr-FR" sz="1800" dirty="0">
                <a:solidFill>
                  <a:srgbClr val="073E87"/>
                </a:solidFill>
                <a:latin typeface="+mj-lt"/>
              </a:rPr>
              <a:t>brasseur d’air et/ou gérée par sur une sonde de présence (parfois couplée avec éclairage artificiel) 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sz="1800" dirty="0">
                <a:solidFill>
                  <a:srgbClr val="073E87"/>
                </a:solidFill>
                <a:latin typeface="+mj-lt"/>
              </a:rPr>
              <a:t>Mise en œuvre d’un brasseur d’air pour chaque tranche entière de surface de pièce de 10-12 m2 maximum avec un nombre pair de brasseurs d’air sauf dans les toutes petites salles. Les salles de classe type de 50 m2 seront  ainsi équipées de 4 ou 6 brasseurs d’air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9963" y="1752600"/>
            <a:ext cx="5634037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255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9022" y="5628"/>
            <a:ext cx="8229600" cy="1371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pPr algn="ctr"/>
            <a:r>
              <a:rPr lang="fr-FR" sz="3200" dirty="0">
                <a:ea typeface="ＭＳ Ｐゴシック" pitchFamily="-1" charset="-128"/>
                <a:cs typeface="ＭＳ Ｐゴシック" pitchFamily="-1" charset="-128"/>
              </a:rPr>
              <a:t>Règles de mise en œuvre </a:t>
            </a:r>
            <a:endParaRPr lang="fr-FR" sz="28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8" y="1212850"/>
            <a:ext cx="845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 algn="ctr"/>
            <a:r>
              <a:rPr lang="fr-FR" sz="1800" dirty="0" smtClean="0">
                <a:solidFill>
                  <a:srgbClr val="073E87"/>
                </a:solidFill>
                <a:latin typeface="Calibri" pitchFamily="-1" charset="0"/>
              </a:rPr>
              <a:t>Ave une conception plus </a:t>
            </a:r>
            <a:r>
              <a:rPr lang="fr-FR" sz="1800" dirty="0" err="1" smtClean="0">
                <a:solidFill>
                  <a:srgbClr val="073E87"/>
                </a:solidFill>
                <a:latin typeface="Calibri" pitchFamily="-1" charset="0"/>
              </a:rPr>
              <a:t>nW</a:t>
            </a:r>
            <a:r>
              <a:rPr lang="fr-FR" sz="1800" dirty="0" smtClean="0">
                <a:solidFill>
                  <a:srgbClr val="073E87"/>
                </a:solidFill>
                <a:latin typeface="Calibri" pitchFamily="-1" charset="0"/>
              </a:rPr>
              <a:t> </a:t>
            </a:r>
            <a:r>
              <a:rPr lang="fr-FR" sz="1800" dirty="0">
                <a:solidFill>
                  <a:srgbClr val="073E87"/>
                </a:solidFill>
                <a:latin typeface="Calibri" pitchFamily="-1" charset="0"/>
              </a:rPr>
              <a:t>de </a:t>
            </a:r>
            <a:r>
              <a:rPr lang="fr-FR" sz="1800" dirty="0" smtClean="0">
                <a:solidFill>
                  <a:srgbClr val="073E87"/>
                </a:solidFill>
                <a:latin typeface="Calibri" pitchFamily="-1" charset="0"/>
              </a:rPr>
              <a:t>l’éclairage artificiel </a:t>
            </a:r>
            <a:r>
              <a:rPr lang="fr-FR" sz="1800" dirty="0">
                <a:solidFill>
                  <a:srgbClr val="073E87"/>
                </a:solidFill>
                <a:latin typeface="Calibri" pitchFamily="-1" charset="0"/>
              </a:rPr>
              <a:t>…. </a:t>
            </a:r>
            <a:endParaRPr lang="fr-FR" sz="1800" u="sng" dirty="0">
              <a:solidFill>
                <a:srgbClr val="073E87"/>
              </a:solidFill>
              <a:latin typeface="Calibri" pitchFamily="-1" charset="0"/>
            </a:endParaRPr>
          </a:p>
          <a:p>
            <a:pPr lvl="1"/>
            <a:endParaRPr lang="fr-FR" sz="1600" u="sng" dirty="0">
              <a:latin typeface="Calibri" pitchFamily="-1" charset="0"/>
            </a:endParaRPr>
          </a:p>
        </p:txBody>
      </p:sp>
      <p:pic>
        <p:nvPicPr>
          <p:cNvPr id="20484" name="Picture 5" descr="FormNC_BA-CalepinageV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828800"/>
            <a:ext cx="5832475" cy="439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928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r>
              <a:rPr lang="fr-FR" sz="3200" dirty="0" smtClean="0">
                <a:ea typeface="ＭＳ Ｐゴシック" pitchFamily="-1" charset="-128"/>
                <a:cs typeface="ＭＳ Ｐゴシック" pitchFamily="-1" charset="-128"/>
              </a:rPr>
              <a:t>Consommations énergétique - Entretien</a:t>
            </a:r>
            <a:endParaRPr lang="fr-FR" sz="28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95288" y="2708275"/>
            <a:ext cx="3948112" cy="36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 sz="1600" b="1" dirty="0">
              <a:latin typeface="Calibri" pitchFamily="-1" charset="0"/>
            </a:endParaRPr>
          </a:p>
          <a:p>
            <a:pPr>
              <a:spcBef>
                <a:spcPct val="50000"/>
              </a:spcBef>
            </a:pPr>
            <a:endParaRPr lang="fr-FR" sz="1600" b="1" dirty="0" smtClean="0">
              <a:latin typeface="Calibri" pitchFamily="-1" charset="0"/>
            </a:endParaRPr>
          </a:p>
          <a:p>
            <a:pPr>
              <a:spcBef>
                <a:spcPct val="50000"/>
              </a:spcBef>
            </a:pPr>
            <a:r>
              <a:rPr lang="fr-FR" sz="1800" b="1" dirty="0" smtClean="0">
                <a:solidFill>
                  <a:srgbClr val="073E87"/>
                </a:solidFill>
                <a:latin typeface="+mj-lt"/>
              </a:rPr>
              <a:t>Entretien </a:t>
            </a:r>
            <a:r>
              <a:rPr lang="fr-FR" sz="1800" b="1" dirty="0">
                <a:solidFill>
                  <a:srgbClr val="073E87"/>
                </a:solidFill>
                <a:latin typeface="+mj-lt"/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fr-FR" sz="1800" dirty="0">
                <a:solidFill>
                  <a:srgbClr val="073E87"/>
                </a:solidFill>
                <a:latin typeface="+mj-lt"/>
              </a:rPr>
              <a:t>Nettoyage des pales uniquement</a:t>
            </a:r>
          </a:p>
          <a:p>
            <a:pPr>
              <a:spcBef>
                <a:spcPct val="50000"/>
              </a:spcBef>
            </a:pPr>
            <a:r>
              <a:rPr lang="fr-FR" sz="1800" dirty="0">
                <a:solidFill>
                  <a:srgbClr val="073E87"/>
                </a:solidFill>
                <a:latin typeface="+mj-lt"/>
              </a:rPr>
              <a:t>Préférer les modèles dont les moteurs sont garantis 10 ans mini voire à vie</a:t>
            </a:r>
          </a:p>
          <a:p>
            <a:pPr>
              <a:spcBef>
                <a:spcPct val="50000"/>
              </a:spcBef>
            </a:pPr>
            <a:r>
              <a:rPr lang="fr-FR" sz="1800" dirty="0">
                <a:solidFill>
                  <a:srgbClr val="073E87"/>
                </a:solidFill>
                <a:latin typeface="+mj-lt"/>
              </a:rPr>
              <a:t>Aucun autre entretien n’est nécessaire (moteurs noyés dans l’huile pour la plupart, pas de lubrification à prévoir) </a:t>
            </a:r>
          </a:p>
          <a:p>
            <a:pPr>
              <a:spcBef>
                <a:spcPct val="50000"/>
              </a:spcBef>
            </a:pPr>
            <a:r>
              <a:rPr lang="fr-FR" dirty="0"/>
              <a:t> 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3504988"/>
            <a:ext cx="3657600" cy="244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468313" y="1412875"/>
            <a:ext cx="8066087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fr-FR" sz="1800" b="1" dirty="0">
                <a:solidFill>
                  <a:srgbClr val="073E87"/>
                </a:solidFill>
                <a:latin typeface="+mj-lt"/>
              </a:rPr>
              <a:t>Puissance appelée en grande vitesse : </a:t>
            </a:r>
            <a:r>
              <a:rPr lang="fr-FR" sz="1800" dirty="0">
                <a:solidFill>
                  <a:srgbClr val="073E87"/>
                </a:solidFill>
                <a:latin typeface="+mj-lt"/>
              </a:rPr>
              <a:t>de l’ordre de 50 W</a:t>
            </a:r>
            <a:endParaRPr lang="fr-FR" sz="1800" b="1" dirty="0">
              <a:solidFill>
                <a:srgbClr val="073E87"/>
              </a:solidFill>
              <a:latin typeface="+mj-lt"/>
            </a:endParaRPr>
          </a:p>
          <a:p>
            <a:endParaRPr lang="fr-FR" sz="1800" b="1" dirty="0">
              <a:solidFill>
                <a:srgbClr val="073E87"/>
              </a:solidFill>
              <a:latin typeface="+mj-lt"/>
            </a:endParaRPr>
          </a:p>
          <a:p>
            <a:r>
              <a:rPr lang="fr-FR" sz="1800" b="1" dirty="0">
                <a:solidFill>
                  <a:srgbClr val="073E87"/>
                </a:solidFill>
                <a:latin typeface="+mj-lt"/>
              </a:rPr>
              <a:t>Consommation d’énergie : </a:t>
            </a:r>
          </a:p>
          <a:p>
            <a:r>
              <a:rPr lang="fr-FR" sz="1800" dirty="0">
                <a:solidFill>
                  <a:srgbClr val="073E87"/>
                </a:solidFill>
                <a:latin typeface="+mj-lt"/>
              </a:rPr>
              <a:t>Pour une salle de classe « type » de 50 m2 en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</a:t>
            </a:r>
            <a:r>
              <a:rPr lang="fr-FR" dirty="0" smtClean="0">
                <a:solidFill>
                  <a:srgbClr val="073E87"/>
                </a:solidFill>
                <a:latin typeface="+mj-lt"/>
              </a:rPr>
              <a:t>Nouvelle-Calédonie 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:</a:t>
            </a:r>
            <a:endParaRPr lang="fr-FR" sz="1800" dirty="0">
              <a:solidFill>
                <a:srgbClr val="073E87"/>
              </a:solidFill>
              <a:latin typeface="+mj-lt"/>
            </a:endParaRPr>
          </a:p>
          <a:p>
            <a:r>
              <a:rPr lang="fr-FR" sz="1800" dirty="0">
                <a:solidFill>
                  <a:srgbClr val="073E87"/>
                </a:solidFill>
                <a:latin typeface="+mj-lt"/>
              </a:rPr>
              <a:t>4 brasseurs d’air x 50 W x 6 h x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4 j/</a:t>
            </a:r>
            <a:r>
              <a:rPr lang="fr-FR" sz="1800" dirty="0" err="1" smtClean="0">
                <a:solidFill>
                  <a:srgbClr val="073E87"/>
                </a:solidFill>
                <a:latin typeface="+mj-lt"/>
              </a:rPr>
              <a:t>sem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</a:t>
            </a:r>
            <a:r>
              <a:rPr lang="fr-FR" sz="1800" dirty="0">
                <a:solidFill>
                  <a:srgbClr val="073E87"/>
                </a:solidFill>
                <a:latin typeface="+mj-lt"/>
              </a:rPr>
              <a:t>x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</a:t>
            </a:r>
            <a:r>
              <a:rPr lang="fr-FR" dirty="0" smtClean="0">
                <a:solidFill>
                  <a:srgbClr val="073E87"/>
                </a:solidFill>
                <a:latin typeface="+mj-lt"/>
              </a:rPr>
              <a:t>16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</a:t>
            </a:r>
            <a:r>
              <a:rPr lang="fr-FR" sz="1800" dirty="0" err="1" smtClean="0">
                <a:solidFill>
                  <a:srgbClr val="073E87"/>
                </a:solidFill>
                <a:latin typeface="+mj-lt"/>
              </a:rPr>
              <a:t>sem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(4 </a:t>
            </a:r>
            <a:r>
              <a:rPr lang="fr-FR" sz="1800" dirty="0">
                <a:solidFill>
                  <a:srgbClr val="073E87"/>
                </a:solidFill>
                <a:latin typeface="+mj-lt"/>
              </a:rPr>
              <a:t>mois) = 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</a:t>
            </a:r>
            <a:r>
              <a:rPr lang="fr-FR" dirty="0" smtClean="0">
                <a:solidFill>
                  <a:srgbClr val="073E87"/>
                </a:solidFill>
                <a:latin typeface="+mj-lt"/>
              </a:rPr>
              <a:t>77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</a:t>
            </a:r>
            <a:r>
              <a:rPr lang="fr-FR" sz="1800" dirty="0">
                <a:solidFill>
                  <a:srgbClr val="073E87"/>
                </a:solidFill>
                <a:latin typeface="+mj-lt"/>
              </a:rPr>
              <a:t>kWh/an soit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 1,5 </a:t>
            </a:r>
            <a:r>
              <a:rPr lang="fr-FR" sz="1800" dirty="0">
                <a:solidFill>
                  <a:srgbClr val="073E87"/>
                </a:solidFill>
                <a:latin typeface="+mj-lt"/>
              </a:rPr>
              <a:t>kWhef/(m2an</a:t>
            </a:r>
            <a:r>
              <a:rPr lang="fr-FR" sz="1800" dirty="0" smtClean="0">
                <a:solidFill>
                  <a:srgbClr val="073E87"/>
                </a:solidFill>
                <a:latin typeface="+mj-lt"/>
              </a:rPr>
              <a:t>) ou encore 5 kWhep/(m2an) pour la Nouvelle-Calédonie</a:t>
            </a:r>
            <a:endParaRPr lang="fr-FR" sz="1600" dirty="0" smtClean="0">
              <a:solidFill>
                <a:srgbClr val="073E87"/>
              </a:solidFill>
              <a:latin typeface="+mj-lt"/>
            </a:endParaRPr>
          </a:p>
          <a:p>
            <a:pPr>
              <a:spcBef>
                <a:spcPct val="50000"/>
              </a:spcBef>
            </a:pPr>
            <a:endParaRPr lang="fr-FR" sz="1600" dirty="0">
              <a:latin typeface="Calibri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2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534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fr-FR" sz="3200" dirty="0" smtClean="0">
                <a:ea typeface="ＭＳ Ｐゴシック" pitchFamily="-1" charset="-128"/>
                <a:cs typeface="ＭＳ Ｐゴシック" pitchFamily="-1" charset="-128"/>
              </a:rPr>
              <a:t>Brasseur </a:t>
            </a:r>
            <a:r>
              <a:rPr lang="fr-FR" sz="3200" dirty="0">
                <a:ea typeface="ＭＳ Ｐゴシック" pitchFamily="-1" charset="-128"/>
                <a:cs typeface="ＭＳ Ｐゴシック" pitchFamily="-1" charset="-128"/>
              </a:rPr>
              <a:t>d’air </a:t>
            </a:r>
            <a:r>
              <a:rPr lang="fr-FR" sz="3200" dirty="0" smtClean="0">
                <a:ea typeface="ＭＳ Ｐゴシック" pitchFamily="-1" charset="-128"/>
                <a:cs typeface="ＭＳ Ｐゴシック" pitchFamily="-1" charset="-128"/>
              </a:rPr>
              <a:t>+ climatisation </a:t>
            </a:r>
            <a:endParaRPr lang="fr-FR" sz="3200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7775" y="1412776"/>
            <a:ext cx="5034785" cy="936104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Courier New" pitchFamily="-1" charset="0"/>
              <a:buNone/>
            </a:pPr>
            <a:r>
              <a:rPr lang="fr-F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t>1°de climatisation en moins </a:t>
            </a:r>
            <a:r>
              <a:rPr lang="fr-F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-1" charset="0"/>
                <a:ea typeface="ＭＳ Ｐゴシック" pitchFamily="-1" charset="-128"/>
                <a:cs typeface="ＭＳ Ｐゴシック" pitchFamily="-1" charset="-128"/>
                <a:sym typeface="Wingdings" panose="05000000000000000000" pitchFamily="2" charset="2"/>
              </a:rPr>
              <a:t> diminution 10% de consommation</a:t>
            </a:r>
            <a:endParaRPr lang="fr-FR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19" y="1521333"/>
            <a:ext cx="4146062" cy="56381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452575"/>
            <a:ext cx="5962246" cy="3960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57200" y="6017144"/>
            <a:ext cx="2038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 consigne = 28°C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04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20040" indent="-32004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</a:pPr>
            <a:r>
              <a:rPr lang="fr-FR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ＭＳ Ｐゴシック" pitchFamily="-1" charset="-128"/>
                <a:cs typeface="ＭＳ Ｐゴシック" pitchFamily="-1" charset="-128"/>
              </a:rPr>
              <a:t>Brasseurs d’air : de différentes dimensions</a:t>
            </a:r>
          </a:p>
        </p:txBody>
      </p:sp>
      <p:pic>
        <p:nvPicPr>
          <p:cNvPr id="6" name="Image 5" descr="solar-hat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066800"/>
            <a:ext cx="1828800" cy="1906209"/>
          </a:xfrm>
          <a:prstGeom prst="rect">
            <a:avLst/>
          </a:prstGeom>
        </p:spPr>
      </p:pic>
      <p:pic>
        <p:nvPicPr>
          <p:cNvPr id="7" name="Image 6" descr="nothing-moves-air-like-a-big-ass-fan-large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855" y="3352800"/>
            <a:ext cx="5174145" cy="2959099"/>
          </a:xfrm>
          <a:prstGeom prst="rect">
            <a:avLst/>
          </a:prstGeom>
        </p:spPr>
      </p:pic>
      <p:pic>
        <p:nvPicPr>
          <p:cNvPr id="8" name="Image 7" descr="0809_baf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23494"/>
            <a:ext cx="4114800" cy="218907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495800" y="1600200"/>
            <a:ext cx="28731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tx2"/>
                </a:solidFill>
              </a:rPr>
              <a:t>De 7 cm à 7 m de diamètre </a:t>
            </a:r>
          </a:p>
          <a:p>
            <a:r>
              <a:rPr lang="fr-FR" sz="2000" dirty="0" smtClean="0">
                <a:solidFill>
                  <a:schemeClr val="tx2"/>
                </a:solidFill>
              </a:rPr>
              <a:t>pour toutes les applications</a:t>
            </a:r>
            <a:endParaRPr lang="fr-FR" sz="2000" dirty="0">
              <a:solidFill>
                <a:schemeClr val="tx2"/>
              </a:solidFill>
            </a:endParaRPr>
          </a:p>
        </p:txBody>
      </p:sp>
      <p:pic>
        <p:nvPicPr>
          <p:cNvPr id="10" name="Image 9" descr="baf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352800"/>
            <a:ext cx="4145982" cy="294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8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dervish_ceiling_fan_light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1628775"/>
            <a:ext cx="42862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4076700"/>
            <a:ext cx="417671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4076700"/>
            <a:ext cx="4105275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20040" indent="-32004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</a:pPr>
            <a:r>
              <a:rPr lang="fr-FR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ＭＳ Ｐゴシック" pitchFamily="-1" charset="-128"/>
                <a:cs typeface="ＭＳ Ｐゴシック" pitchFamily="-1" charset="-128"/>
              </a:rPr>
              <a:t>Brasseurs d’air : très  moyens ….</a:t>
            </a:r>
          </a:p>
        </p:txBody>
      </p:sp>
    </p:spTree>
    <p:extLst>
      <p:ext uri="{BB962C8B-B14F-4D97-AF65-F5344CB8AC3E}">
        <p14:creationId xmlns:p14="http://schemas.microsoft.com/office/powerpoint/2010/main" val="3567544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20040" indent="-32004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</a:pPr>
            <a:r>
              <a:rPr lang="fr-FR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ＭＳ Ｐゴシック" pitchFamily="-1" charset="-128"/>
                <a:cs typeface="ＭＳ Ｐゴシック" pitchFamily="-1" charset="-128"/>
              </a:rPr>
              <a:t>Brasseur d’air : mieux …</a:t>
            </a:r>
          </a:p>
        </p:txBody>
      </p:sp>
      <p:pic>
        <p:nvPicPr>
          <p:cNvPr id="26627" name="Picture 6"/>
          <p:cNvPicPr>
            <a:picLocks noChangeAspect="1" noChangeArrowheads="1"/>
          </p:cNvPicPr>
          <p:nvPr/>
        </p:nvPicPr>
        <p:blipFill>
          <a:blip r:embed="rId2"/>
          <a:srcRect t="18375" r="2823" b="19992"/>
          <a:stretch>
            <a:fillRect/>
          </a:stretch>
        </p:blipFill>
        <p:spPr bwMode="auto">
          <a:xfrm>
            <a:off x="323850" y="1125538"/>
            <a:ext cx="419100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/>
          <p:cNvPicPr>
            <a:picLocks noChangeAspect="1" noChangeArrowheads="1"/>
          </p:cNvPicPr>
          <p:nvPr/>
        </p:nvPicPr>
        <p:blipFill>
          <a:blip r:embed="rId3"/>
          <a:srcRect t="14087" r="1541" b="14914"/>
          <a:stretch>
            <a:fillRect/>
          </a:stretch>
        </p:blipFill>
        <p:spPr bwMode="auto">
          <a:xfrm>
            <a:off x="4724400" y="908050"/>
            <a:ext cx="44196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149725"/>
            <a:ext cx="4537075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48250" y="3429000"/>
            <a:ext cx="409575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014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1459210"/>
            <a:ext cx="5429250" cy="3409950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20040" indent="-32004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</a:pPr>
            <a:r>
              <a:rPr lang="fr-FR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ＭＳ Ｐゴシック" pitchFamily="-1" charset="-128"/>
                <a:cs typeface="ＭＳ Ｐゴシック" pitchFamily="-1" charset="-128"/>
              </a:rPr>
              <a:t>Projet FAN RUN (Université Réunion / IMAGEEN)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-36512" y="908720"/>
            <a:ext cx="39689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tx2"/>
                </a:solidFill>
              </a:rPr>
              <a:t>Banc d’essai de brasseurs d’air</a:t>
            </a:r>
          </a:p>
          <a:p>
            <a:endParaRPr lang="fr-FR" sz="2000" dirty="0">
              <a:solidFill>
                <a:schemeClr val="tx2"/>
              </a:solidFill>
            </a:endParaRPr>
          </a:p>
          <a:p>
            <a:pPr marL="342900" indent="-342900">
              <a:buFontTx/>
              <a:buChar char="-"/>
            </a:pPr>
            <a:r>
              <a:rPr lang="fr-FR" sz="2000" dirty="0" smtClean="0">
                <a:solidFill>
                  <a:schemeClr val="tx2"/>
                </a:solidFill>
              </a:rPr>
              <a:t>Puissance du moteur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solidFill>
                  <a:schemeClr val="tx2"/>
                </a:solidFill>
              </a:rPr>
              <a:t>Débit d’air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solidFill>
                  <a:schemeClr val="tx2"/>
                </a:solidFill>
              </a:rPr>
              <a:t>Niveau sonore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solidFill>
                  <a:schemeClr val="tx2"/>
                </a:solidFill>
              </a:rPr>
              <a:t>Vitesse d’air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solidFill>
                  <a:schemeClr val="tx2"/>
                </a:solidFill>
              </a:rPr>
              <a:t>Rayon d’influence 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solidFill>
                  <a:schemeClr val="tx2"/>
                </a:solidFill>
              </a:rPr>
              <a:t>Efficacité (ratio entre débit d’air et puissance </a:t>
            </a:r>
            <a:r>
              <a:rPr lang="fr-FR" sz="2000" dirty="0" err="1">
                <a:solidFill>
                  <a:schemeClr val="tx2"/>
                </a:solidFill>
              </a:rPr>
              <a:t>élec</a:t>
            </a:r>
            <a:r>
              <a:rPr lang="fr-FR" sz="2000" dirty="0">
                <a:solidFill>
                  <a:schemeClr val="tx2"/>
                </a:solidFill>
              </a:rPr>
              <a:t> du moteur)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5064"/>
            <a:ext cx="4024596" cy="255782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57464"/>
            <a:ext cx="4024596" cy="255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88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20040" indent="-32004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</a:pPr>
            <a:r>
              <a:rPr lang="fr-FR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ＭＳ Ｐゴシック" pitchFamily="-1" charset="-128"/>
                <a:cs typeface="ＭＳ Ｐゴシック" pitchFamily="-1" charset="-128"/>
              </a:rPr>
              <a:t>Projet FAN RUN (Université Réunion / IMAGEEN)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42" y="1628800"/>
            <a:ext cx="6904916" cy="438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31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6" y="3356992"/>
            <a:ext cx="6771892" cy="2880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433" y="116632"/>
            <a:ext cx="639893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24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091" y="260648"/>
            <a:ext cx="6331139" cy="2880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1" y="3284984"/>
            <a:ext cx="622605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309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683568" y="228600"/>
            <a:ext cx="7850832" cy="1143000"/>
          </a:xfrm>
          <a:prstGeom prst="rect">
            <a:avLst/>
          </a:prstGeom>
          <a:noFill/>
          <a:ln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20040" indent="-32004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</a:pPr>
            <a:r>
              <a:rPr lang="fr-FR" sz="2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ＭＳ Ｐゴシック" pitchFamily="-1" charset="-128"/>
                <a:cs typeface="ＭＳ Ｐゴシック" pitchFamily="-1" charset="-128"/>
              </a:rPr>
              <a:t>Brasseurs </a:t>
            </a:r>
            <a:r>
              <a:rPr lang="fr-FR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ＭＳ Ｐゴシック" pitchFamily="-1" charset="-128"/>
                <a:cs typeface="ＭＳ Ｐゴシック" pitchFamily="-1" charset="-128"/>
              </a:rPr>
              <a:t>d’air </a:t>
            </a:r>
            <a:r>
              <a:rPr lang="fr-FR" sz="2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ＭＳ Ｐゴシック" pitchFamily="-1" charset="-128"/>
                <a:cs typeface="ＭＳ Ｐゴシック" pitchFamily="-1" charset="-128"/>
              </a:rPr>
              <a:t>à </a:t>
            </a:r>
            <a:r>
              <a:rPr lang="fr-FR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ＭＳ Ｐゴシック" pitchFamily="-1" charset="-128"/>
                <a:cs typeface="ＭＳ Ｐゴシック" pitchFamily="-1" charset="-128"/>
              </a:rPr>
              <a:t>courant continu</a:t>
            </a:r>
          </a:p>
        </p:txBody>
      </p:sp>
      <p:pic>
        <p:nvPicPr>
          <p:cNvPr id="27651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52825"/>
            <a:ext cx="489585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8"/>
          <p:cNvPicPr>
            <a:picLocks noChangeAspect="1" noChangeArrowheads="1"/>
          </p:cNvPicPr>
          <p:nvPr/>
        </p:nvPicPr>
        <p:blipFill>
          <a:blip r:embed="rId3"/>
          <a:srcRect l="46532" b="57805"/>
          <a:stretch>
            <a:fillRect/>
          </a:stretch>
        </p:blipFill>
        <p:spPr bwMode="auto">
          <a:xfrm>
            <a:off x="468313" y="2060575"/>
            <a:ext cx="112553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9"/>
          <p:cNvSpPr txBox="1">
            <a:spLocks noChangeArrowheads="1"/>
          </p:cNvSpPr>
          <p:nvPr/>
        </p:nvSpPr>
        <p:spPr bwMode="auto">
          <a:xfrm>
            <a:off x="1835150" y="1484313"/>
            <a:ext cx="7056438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Relativement confidentiel (principale marque </a:t>
            </a:r>
            <a:r>
              <a:rPr lang="fr-FR" sz="2000" dirty="0" err="1">
                <a:solidFill>
                  <a:srgbClr val="073E87"/>
                </a:solidFill>
                <a:latin typeface="+mj-lt"/>
              </a:rPr>
              <a:t>VariCycloneFan</a:t>
            </a:r>
            <a:r>
              <a:rPr lang="fr-FR" sz="2000" dirty="0">
                <a:solidFill>
                  <a:srgbClr val="073E87"/>
                </a:solidFill>
                <a:latin typeface="+mj-lt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Très hautes performances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 : 513 </a:t>
            </a:r>
            <a:r>
              <a:rPr lang="fr-FR" sz="2000" dirty="0">
                <a:solidFill>
                  <a:srgbClr val="073E87"/>
                </a:solidFill>
                <a:latin typeface="+mj-lt"/>
              </a:rPr>
              <a:t>m3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/(h.W) </a:t>
            </a:r>
            <a:r>
              <a:rPr lang="fr-FR" sz="2000" dirty="0">
                <a:solidFill>
                  <a:srgbClr val="073E87"/>
                </a:solidFill>
                <a:latin typeface="+mj-lt"/>
              </a:rPr>
              <a:t>en grande vitesse pour le modèle 3 pales, plus 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efficace</a:t>
            </a:r>
          </a:p>
          <a:p>
            <a:pPr>
              <a:spcBef>
                <a:spcPct val="50000"/>
              </a:spcBef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Existe avec 3 et 4 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pales </a:t>
            </a:r>
            <a:endParaRPr lang="fr-FR" sz="2000" dirty="0">
              <a:solidFill>
                <a:srgbClr val="073E87"/>
              </a:solidFill>
              <a:latin typeface="+mj-lt"/>
            </a:endParaRPr>
          </a:p>
          <a:p>
            <a:pPr>
              <a:spcBef>
                <a:spcPct val="50000"/>
              </a:spcBef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Puissance unitaire très faible 13 à 15 </a:t>
            </a:r>
            <a:r>
              <a:rPr lang="fr-FR" sz="2000" dirty="0" smtClean="0">
                <a:solidFill>
                  <a:srgbClr val="073E87"/>
                </a:solidFill>
                <a:latin typeface="+mj-lt"/>
              </a:rPr>
              <a:t>W</a:t>
            </a:r>
            <a:endParaRPr lang="fr-FR" sz="2000" dirty="0">
              <a:solidFill>
                <a:srgbClr val="073E87"/>
              </a:solidFill>
              <a:latin typeface="+mj-lt"/>
            </a:endParaRPr>
          </a:p>
        </p:txBody>
      </p:sp>
      <p:sp>
        <p:nvSpPr>
          <p:cNvPr id="27654" name="Text Box 10"/>
          <p:cNvSpPr txBox="1">
            <a:spLocks noChangeArrowheads="1"/>
          </p:cNvSpPr>
          <p:nvPr/>
        </p:nvSpPr>
        <p:spPr bwMode="auto">
          <a:xfrm>
            <a:off x="5327650" y="4114800"/>
            <a:ext cx="3816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dirty="0">
                <a:solidFill>
                  <a:srgbClr val="073E87"/>
                </a:solidFill>
                <a:latin typeface="+mj-lt"/>
              </a:rPr>
              <a:t>Environ 150 €/pièce hors livraison</a:t>
            </a:r>
          </a:p>
        </p:txBody>
      </p:sp>
    </p:spTree>
    <p:extLst>
      <p:ext uri="{BB962C8B-B14F-4D97-AF65-F5344CB8AC3E}">
        <p14:creationId xmlns:p14="http://schemas.microsoft.com/office/powerpoint/2010/main" val="133353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3000" y="160020"/>
            <a:ext cx="6512511" cy="1143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67544" y="1988840"/>
            <a:ext cx="6400800" cy="347472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27827"/>
      </p:ext>
    </p:extLst>
  </p:cSld>
  <p:clrMapOvr>
    <a:masterClrMapping/>
  </p:clrMapOvr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21864</TotalTime>
  <Words>658</Words>
  <Application>Microsoft Office PowerPoint</Application>
  <PresentationFormat>Affichage à l'écran (4:3)</PresentationFormat>
  <Paragraphs>139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2" baseType="lpstr">
      <vt:lpstr>ＭＳ Ｐゴシック</vt:lpstr>
      <vt:lpstr>Arial</vt:lpstr>
      <vt:lpstr>Arial Black</vt:lpstr>
      <vt:lpstr>Calibri</vt:lpstr>
      <vt:lpstr>Courier New</vt:lpstr>
      <vt:lpstr>Georgia</vt:lpstr>
      <vt:lpstr>Trebuchet MS</vt:lpstr>
      <vt:lpstr>Wingdings</vt:lpstr>
      <vt:lpstr>Sillage</vt:lpstr>
      <vt:lpstr>OPTICLIM  Guyane</vt:lpstr>
      <vt:lpstr>Séquence 12   Problématique des systèmes de petite climatisation dans le contexte de la démarche d’efficacité énergétique dans les bâtiments </vt:lpstr>
      <vt:lpstr>Une stratégie adaptée de rafraîchissement   à faible consommation d’énergie  </vt:lpstr>
      <vt:lpstr>Le confort thermique  </vt:lpstr>
      <vt:lpstr>Un brasseur d’air comment ça marche ? </vt:lpstr>
      <vt:lpstr>Utilisation et limites</vt:lpstr>
      <vt:lpstr>Utilisation et limites</vt:lpstr>
      <vt:lpstr>Recommandations de sélection et de dimensionnement</vt:lpstr>
      <vt:lpstr>Labels, classements et guide</vt:lpstr>
      <vt:lpstr>Exemple d’exigences</vt:lpstr>
      <vt:lpstr>Règles de mise en œuvre </vt:lpstr>
      <vt:lpstr>Règles de mise en œuvre </vt:lpstr>
      <vt:lpstr>Consommations énergétique - Entretien</vt:lpstr>
      <vt:lpstr>Brasseur d’air + climatisation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OPTICLIM</dc:title>
  <dc:creator>Franck Lucas</dc:creator>
  <cp:lastModifiedBy>Aurélie LENOIR</cp:lastModifiedBy>
  <cp:revision>279</cp:revision>
  <dcterms:created xsi:type="dcterms:W3CDTF">2013-04-01T16:50:48Z</dcterms:created>
  <dcterms:modified xsi:type="dcterms:W3CDTF">2015-05-20T09:55:37Z</dcterms:modified>
</cp:coreProperties>
</file>