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61"/>
  </p:notesMasterIdLst>
  <p:sldIdLst>
    <p:sldId id="256" r:id="rId2"/>
    <p:sldId id="395" r:id="rId3"/>
    <p:sldId id="462" r:id="rId4"/>
    <p:sldId id="463" r:id="rId5"/>
    <p:sldId id="464" r:id="rId6"/>
    <p:sldId id="465" r:id="rId7"/>
    <p:sldId id="466" r:id="rId8"/>
    <p:sldId id="467" r:id="rId9"/>
    <p:sldId id="468" r:id="rId10"/>
    <p:sldId id="469" r:id="rId11"/>
    <p:sldId id="470" r:id="rId12"/>
    <p:sldId id="471" r:id="rId13"/>
    <p:sldId id="472" r:id="rId14"/>
    <p:sldId id="473" r:id="rId15"/>
    <p:sldId id="474" r:id="rId16"/>
    <p:sldId id="475" r:id="rId17"/>
    <p:sldId id="476" r:id="rId18"/>
    <p:sldId id="477" r:id="rId19"/>
    <p:sldId id="520" r:id="rId20"/>
    <p:sldId id="478" r:id="rId21"/>
    <p:sldId id="479" r:id="rId22"/>
    <p:sldId id="480" r:id="rId23"/>
    <p:sldId id="481" r:id="rId24"/>
    <p:sldId id="482" r:id="rId25"/>
    <p:sldId id="483" r:id="rId26"/>
    <p:sldId id="484" r:id="rId27"/>
    <p:sldId id="485" r:id="rId28"/>
    <p:sldId id="486" r:id="rId29"/>
    <p:sldId id="487" r:id="rId30"/>
    <p:sldId id="488" r:id="rId31"/>
    <p:sldId id="489" r:id="rId32"/>
    <p:sldId id="490" r:id="rId33"/>
    <p:sldId id="491" r:id="rId34"/>
    <p:sldId id="492" r:id="rId35"/>
    <p:sldId id="493" r:id="rId36"/>
    <p:sldId id="494" r:id="rId37"/>
    <p:sldId id="495" r:id="rId38"/>
    <p:sldId id="496" r:id="rId39"/>
    <p:sldId id="497" r:id="rId40"/>
    <p:sldId id="498" r:id="rId41"/>
    <p:sldId id="499" r:id="rId42"/>
    <p:sldId id="500" r:id="rId43"/>
    <p:sldId id="501" r:id="rId44"/>
    <p:sldId id="502" r:id="rId45"/>
    <p:sldId id="503" r:id="rId46"/>
    <p:sldId id="504" r:id="rId47"/>
    <p:sldId id="505" r:id="rId48"/>
    <p:sldId id="506" r:id="rId49"/>
    <p:sldId id="507" r:id="rId50"/>
    <p:sldId id="508" r:id="rId51"/>
    <p:sldId id="509" r:id="rId52"/>
    <p:sldId id="510" r:id="rId53"/>
    <p:sldId id="511" r:id="rId54"/>
    <p:sldId id="512" r:id="rId55"/>
    <p:sldId id="513" r:id="rId56"/>
    <p:sldId id="514" r:id="rId57"/>
    <p:sldId id="515" r:id="rId58"/>
    <p:sldId id="516" r:id="rId59"/>
    <p:sldId id="517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36" autoAdjust="0"/>
    <p:restoredTop sz="95223" autoAdjust="0"/>
  </p:normalViewPr>
  <p:slideViewPr>
    <p:cSldViewPr>
      <p:cViewPr varScale="1">
        <p:scale>
          <a:sx n="70" d="100"/>
          <a:sy n="70" d="100"/>
        </p:scale>
        <p:origin x="36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IR\Dropbox\Affaires%20Imageen\2015\2015-0011_mathieu%20david_opticlim%20guyane\01-Biblio%20Guyane\rochambeau%20sta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Moyennes journalières</a:t>
            </a:r>
            <a:r>
              <a:rPr lang="fr-FR" baseline="0"/>
              <a:t> mensuelles</a:t>
            </a:r>
            <a:endParaRPr lang="fr-F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temp!$A$2</c:f>
              <c:strCache>
                <c:ptCount val="1"/>
                <c:pt idx="0">
                  <c:v>Rochambeau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temp!$B$1:$M$1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temp!$B$2:$M$2</c:f>
              <c:numCache>
                <c:formatCode>General</c:formatCode>
                <c:ptCount val="12"/>
                <c:pt idx="0">
                  <c:v>25.4</c:v>
                </c:pt>
                <c:pt idx="1">
                  <c:v>25.3</c:v>
                </c:pt>
                <c:pt idx="2">
                  <c:v>25.9</c:v>
                </c:pt>
                <c:pt idx="3">
                  <c:v>26.2</c:v>
                </c:pt>
                <c:pt idx="4">
                  <c:v>26</c:v>
                </c:pt>
                <c:pt idx="5">
                  <c:v>25.7</c:v>
                </c:pt>
                <c:pt idx="6">
                  <c:v>25</c:v>
                </c:pt>
                <c:pt idx="7">
                  <c:v>25.8</c:v>
                </c:pt>
                <c:pt idx="8">
                  <c:v>26.2</c:v>
                </c:pt>
                <c:pt idx="9">
                  <c:v>26.4</c:v>
                </c:pt>
                <c:pt idx="10">
                  <c:v>25.8</c:v>
                </c:pt>
                <c:pt idx="11">
                  <c:v>25.7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temp!$A$3</c:f>
              <c:strCache>
                <c:ptCount val="1"/>
                <c:pt idx="0">
                  <c:v>Saint-Georges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temp!$B$1:$M$1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temp!$B$3:$M$3</c:f>
              <c:numCache>
                <c:formatCode>General</c:formatCode>
                <c:ptCount val="12"/>
                <c:pt idx="0">
                  <c:v>26.1</c:v>
                </c:pt>
                <c:pt idx="1">
                  <c:v>25.5</c:v>
                </c:pt>
                <c:pt idx="2">
                  <c:v>25.8</c:v>
                </c:pt>
                <c:pt idx="3">
                  <c:v>25.9</c:v>
                </c:pt>
                <c:pt idx="4">
                  <c:v>26.2</c:v>
                </c:pt>
                <c:pt idx="5">
                  <c:v>26.9</c:v>
                </c:pt>
                <c:pt idx="6">
                  <c:v>26.7</c:v>
                </c:pt>
                <c:pt idx="7">
                  <c:v>26.8</c:v>
                </c:pt>
                <c:pt idx="8">
                  <c:v>26.7</c:v>
                </c:pt>
                <c:pt idx="9">
                  <c:v>27.2</c:v>
                </c:pt>
                <c:pt idx="10">
                  <c:v>26.9</c:v>
                </c:pt>
                <c:pt idx="11">
                  <c:v>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859536"/>
        <c:axId val="428856400"/>
      </c:lineChart>
      <c:catAx>
        <c:axId val="42885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8856400"/>
        <c:crosses val="autoZero"/>
        <c:auto val="1"/>
        <c:lblAlgn val="ctr"/>
        <c:lblOffset val="100"/>
        <c:noMultiLvlLbl val="0"/>
      </c:catAx>
      <c:valAx>
        <c:axId val="428856400"/>
        <c:scaling>
          <c:orientation val="minMax"/>
          <c:max val="28"/>
          <c:min val="2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88595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19/05/2015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19,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pps1.eere.energy.gov/buildings/energyplu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3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9.jpg"/><Relationship Id="rId5" Type="http://schemas.openxmlformats.org/officeDocument/2006/relationships/image" Target="../media/image55.jpeg"/><Relationship Id="rId4" Type="http://schemas.openxmlformats.org/officeDocument/2006/relationships/image" Target="../media/image54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315416"/>
            <a:ext cx="5135421" cy="652534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13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 smtClean="0">
                <a:effectLst/>
              </a:rPr>
              <a:t>Présentation générale de l’outil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OPTICLIM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10461"/>
            <a:ext cx="9144000" cy="1143000"/>
          </a:xfrm>
        </p:spPr>
        <p:txBody>
          <a:bodyPr anchor="t">
            <a:normAutofit/>
          </a:bodyPr>
          <a:lstStyle/>
          <a:p>
            <a:pPr algn="ctr"/>
            <a:r>
              <a:rPr lang="fr-FR" sz="3200" dirty="0"/>
              <a:t>Présentation de l’architecture de </a:t>
            </a:r>
            <a:r>
              <a:rPr lang="fr-FR" sz="3200" dirty="0" smtClean="0"/>
              <a:t>l’outil</a:t>
            </a:r>
            <a:endParaRPr lang="fr-FR" sz="3200" dirty="0" smtClean="0">
              <a:solidFill>
                <a:schemeClr val="tx1"/>
              </a:solidFill>
            </a:endParaRPr>
          </a:p>
        </p:txBody>
      </p:sp>
      <p:sp>
        <p:nvSpPr>
          <p:cNvPr id="15363" name="Espace réservé du contenu 2"/>
          <p:cNvSpPr>
            <a:spLocks noGrp="1"/>
          </p:cNvSpPr>
          <p:nvPr>
            <p:ph idx="4294967295"/>
          </p:nvPr>
        </p:nvSpPr>
        <p:spPr>
          <a:xfrm>
            <a:off x="179512" y="1988840"/>
            <a:ext cx="8784976" cy="3076872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fr-FR" dirty="0" smtClean="0"/>
              <a:t>Architecture du logiciel </a:t>
            </a:r>
          </a:p>
          <a:p>
            <a:pPr lvl="1"/>
            <a:r>
              <a:rPr lang="fr-FR" dirty="0" smtClean="0"/>
              <a:t>Un logiciel léger (&lt;100 Mo), simple, conviviale et portable …</a:t>
            </a:r>
          </a:p>
          <a:p>
            <a:pPr lvl="1"/>
            <a:r>
              <a:rPr lang="fr-FR" dirty="0" smtClean="0"/>
              <a:t>Une interface pour le code de simulation </a:t>
            </a:r>
            <a:r>
              <a:rPr lang="fr-FR" dirty="0" err="1" smtClean="0"/>
              <a:t>EnergyPlus</a:t>
            </a:r>
            <a:endParaRPr lang="fr-FR" dirty="0" smtClean="0"/>
          </a:p>
          <a:p>
            <a:pPr lvl="1"/>
            <a:r>
              <a:rPr lang="fr-FR" dirty="0" smtClean="0"/>
              <a:t>Un noyau de calcul (</a:t>
            </a:r>
            <a:r>
              <a:rPr lang="fr-FR" dirty="0" err="1" smtClean="0"/>
              <a:t>EnergyPlus</a:t>
            </a:r>
            <a:r>
              <a:rPr lang="fr-FR" dirty="0"/>
              <a:t>)</a:t>
            </a:r>
            <a:r>
              <a:rPr lang="fr-FR" dirty="0" smtClean="0"/>
              <a:t> permettant des simulations dynamiques de bâtiments</a:t>
            </a:r>
          </a:p>
          <a:p>
            <a:pPr lvl="1"/>
            <a:r>
              <a:rPr lang="fr-FR" dirty="0" smtClean="0"/>
              <a:t>Une visualisation synthétique des résultats de simulation</a:t>
            </a:r>
            <a:endParaRPr lang="fr-FR" dirty="0"/>
          </a:p>
          <a:p>
            <a:pPr lvl="1"/>
            <a:r>
              <a:rPr lang="fr-FR" dirty="0" smtClean="0"/>
              <a:t>La possibilité d’accéder au résultats détaillés de simulation</a:t>
            </a: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78"/>
          <a:stretch/>
        </p:blipFill>
        <p:spPr bwMode="auto">
          <a:xfrm>
            <a:off x="7812360" y="5013176"/>
            <a:ext cx="11239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13176"/>
            <a:ext cx="751998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580526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hlinkClick r:id="rId4"/>
              </a:rPr>
              <a:t>http://apps1.eere.energy.gov/buildings/</a:t>
            </a:r>
            <a:r>
              <a:rPr lang="fr-FR" dirty="0" err="1">
                <a:hlinkClick r:id="rId4"/>
              </a:rPr>
              <a:t>energyplus</a:t>
            </a:r>
            <a:r>
              <a:rPr lang="fr-FR" dirty="0">
                <a:hlinkClick r:id="rId4"/>
              </a:rPr>
              <a:t>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45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Interface conviviale</a:t>
            </a:r>
          </a:p>
        </p:txBody>
      </p:sp>
      <p:pic>
        <p:nvPicPr>
          <p:cNvPr id="3" name="Image 2" descr="Capture d’écran 2013-04-02 à 20.59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060848"/>
            <a:ext cx="7136631" cy="3796291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 bwMode="auto">
          <a:xfrm flipH="1" flipV="1">
            <a:off x="3779912" y="5661248"/>
            <a:ext cx="288032" cy="432048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 bwMode="auto">
          <a:xfrm flipH="1">
            <a:off x="4067944" y="6093296"/>
            <a:ext cx="432048" cy="0"/>
          </a:xfrm>
          <a:prstGeom prst="straightConnector1">
            <a:avLst/>
          </a:prstGeom>
          <a:ln w="19050">
            <a:solidFill>
              <a:srgbClr val="000000"/>
            </a:solidFill>
            <a:headEnd type="none" w="sm" len="sm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499992" y="5877272"/>
            <a:ext cx="1937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Bandeau de calcul</a:t>
            </a:r>
            <a:endParaRPr lang="fr-FR" b="1" dirty="0"/>
          </a:p>
        </p:txBody>
      </p:sp>
      <p:cxnSp>
        <p:nvCxnSpPr>
          <p:cNvPr id="23" name="Connecteur droit avec flèche 22"/>
          <p:cNvCxnSpPr/>
          <p:nvPr/>
        </p:nvCxnSpPr>
        <p:spPr bwMode="auto">
          <a:xfrm flipH="1">
            <a:off x="2555776" y="1772816"/>
            <a:ext cx="936104" cy="576064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 bwMode="auto">
          <a:xfrm flipH="1">
            <a:off x="3203848" y="1772816"/>
            <a:ext cx="288032" cy="576064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 bwMode="auto">
          <a:xfrm>
            <a:off x="3491880" y="1772816"/>
            <a:ext cx="504056" cy="576064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 bwMode="auto">
          <a:xfrm flipH="1">
            <a:off x="3491880" y="1772816"/>
            <a:ext cx="720080" cy="0"/>
          </a:xfrm>
          <a:prstGeom prst="straightConnector1">
            <a:avLst/>
          </a:prstGeom>
          <a:ln w="19050">
            <a:solidFill>
              <a:srgbClr val="000000"/>
            </a:solidFill>
            <a:headEnd type="none" w="sm" len="sm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3851920" y="1340768"/>
            <a:ext cx="2432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Navigation par onglets</a:t>
            </a:r>
            <a:endParaRPr lang="fr-FR" b="1" dirty="0"/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827584" y="1412776"/>
            <a:ext cx="432048" cy="792088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 bwMode="auto">
          <a:xfrm flipH="1">
            <a:off x="827584" y="1412776"/>
            <a:ext cx="720080" cy="0"/>
          </a:xfrm>
          <a:prstGeom prst="straightConnector1">
            <a:avLst/>
          </a:prstGeom>
          <a:ln w="19050">
            <a:solidFill>
              <a:srgbClr val="000000"/>
            </a:solidFill>
            <a:headEnd type="none" w="sm" len="sm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827584" y="105273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Menu</a:t>
            </a:r>
            <a:endParaRPr lang="fr-FR" b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2771800" y="3645024"/>
            <a:ext cx="269959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Fenêtre centrale de saisie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1160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/>
          <p:cNvSpPr txBox="1"/>
          <p:nvPr/>
        </p:nvSpPr>
        <p:spPr>
          <a:xfrm>
            <a:off x="180852" y="1844824"/>
            <a:ext cx="8928992" cy="440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Navigation simple et intuitive</a:t>
            </a:r>
          </a:p>
          <a:p>
            <a:endParaRPr lang="fr-FR" sz="1400" b="1" dirty="0" smtClean="0">
              <a:solidFill>
                <a:schemeClr val="tx2"/>
              </a:solidFill>
            </a:endParaRPr>
          </a:p>
          <a:p>
            <a:r>
              <a:rPr lang="fr-FR" b="1" dirty="0" smtClean="0">
                <a:solidFill>
                  <a:schemeClr val="tx2"/>
                </a:solidFill>
              </a:rPr>
              <a:t>Menu : </a:t>
            </a:r>
            <a:r>
              <a:rPr lang="fr-FR" sz="1600" dirty="0" smtClean="0">
                <a:solidFill>
                  <a:schemeClr val="tx2"/>
                </a:solidFill>
              </a:rPr>
              <a:t>docs, aides, fermeture, importation</a:t>
            </a:r>
          </a:p>
          <a:p>
            <a:endParaRPr lang="fr-FR" sz="1400" b="1" dirty="0">
              <a:solidFill>
                <a:schemeClr val="tx2"/>
              </a:solidFill>
            </a:endParaRPr>
          </a:p>
          <a:p>
            <a:r>
              <a:rPr lang="fr-FR" b="1" dirty="0" smtClean="0">
                <a:solidFill>
                  <a:schemeClr val="tx2"/>
                </a:solidFill>
              </a:rPr>
              <a:t>Onglets de navigation :</a:t>
            </a:r>
            <a:endParaRPr lang="fr-FR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sz="1600" dirty="0">
                <a:solidFill>
                  <a:schemeClr val="tx2"/>
                </a:solidFill>
              </a:rPr>
              <a:t>Fichiers </a:t>
            </a:r>
            <a:r>
              <a:rPr lang="fr-FR" sz="1600" dirty="0" smtClean="0">
                <a:solidFill>
                  <a:schemeClr val="tx2"/>
                </a:solidFill>
              </a:rPr>
              <a:t>météorologiques</a:t>
            </a:r>
            <a:endParaRPr lang="fr-FR" sz="1600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sz="1600" dirty="0" smtClean="0">
                <a:solidFill>
                  <a:schemeClr val="tx2"/>
                </a:solidFill>
              </a:rPr>
              <a:t>Géométrie générale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sz="1600" dirty="0" smtClean="0">
                <a:solidFill>
                  <a:schemeClr val="tx2"/>
                </a:solidFill>
              </a:rPr>
              <a:t>Description des éléments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sz="1600" dirty="0" smtClean="0">
                <a:solidFill>
                  <a:schemeClr val="tx2"/>
                </a:solidFill>
              </a:rPr>
              <a:t>Protections solaires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sz="1600" dirty="0" smtClean="0">
                <a:solidFill>
                  <a:schemeClr val="tx2"/>
                </a:solidFill>
              </a:rPr>
              <a:t>Climatisation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sz="1600" dirty="0" smtClean="0">
                <a:solidFill>
                  <a:schemeClr val="tx2"/>
                </a:solidFill>
              </a:rPr>
              <a:t>Résultats</a:t>
            </a: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1400" b="1" dirty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b="1" dirty="0" smtClean="0">
                <a:solidFill>
                  <a:schemeClr val="tx2"/>
                </a:solidFill>
              </a:rPr>
              <a:t>Bandeau permanent de paramétrage et lancement de la simulation</a:t>
            </a: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1400" b="1" dirty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b="1" dirty="0" smtClean="0">
                <a:solidFill>
                  <a:schemeClr val="tx2"/>
                </a:solidFill>
              </a:rPr>
              <a:t>Fenêtre centrale de saisie : </a:t>
            </a:r>
            <a:r>
              <a:rPr lang="fr-FR" sz="1600" dirty="0" smtClean="0">
                <a:solidFill>
                  <a:schemeClr val="tx2"/>
                </a:solidFill>
              </a:rPr>
              <a:t>menus déroulants, cases à cocher, champs de saisie numérique, etc.</a:t>
            </a:r>
            <a:endParaRPr lang="fr-FR" sz="1600" dirty="0">
              <a:solidFill>
                <a:schemeClr val="tx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Interface conviviale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615" y="2564904"/>
            <a:ext cx="3752237" cy="267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5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Philosophie de simulation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61256" y="1523868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Pourquoi une simulation dynamique des transferts thermiques ?</a:t>
            </a:r>
            <a:endParaRPr lang="fr-FR" sz="2400" b="1" dirty="0">
              <a:solidFill>
                <a:schemeClr val="tx2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614" t="1951" r="922" b="1951"/>
          <a:stretch/>
        </p:blipFill>
        <p:spPr>
          <a:xfrm>
            <a:off x="4436574" y="3068960"/>
            <a:ext cx="4243102" cy="2608085"/>
          </a:xfrm>
          <a:prstGeom prst="rect">
            <a:avLst/>
          </a:prstGeom>
        </p:spPr>
      </p:pic>
      <p:cxnSp>
        <p:nvCxnSpPr>
          <p:cNvPr id="5" name="Connecteur droit 4"/>
          <p:cNvCxnSpPr/>
          <p:nvPr/>
        </p:nvCxnSpPr>
        <p:spPr bwMode="auto">
          <a:xfrm flipV="1">
            <a:off x="5724128" y="2852936"/>
            <a:ext cx="0" cy="288032"/>
          </a:xfrm>
          <a:prstGeom prst="line">
            <a:avLst/>
          </a:prstGeom>
          <a:ln w="12700" cmpd="sng">
            <a:solidFill>
              <a:srgbClr val="0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 bwMode="auto">
          <a:xfrm flipV="1">
            <a:off x="6228184" y="2852936"/>
            <a:ext cx="0" cy="792088"/>
          </a:xfrm>
          <a:prstGeom prst="line">
            <a:avLst/>
          </a:prstGeom>
          <a:ln w="12700" cmpd="sng">
            <a:solidFill>
              <a:srgbClr val="0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 bwMode="auto">
          <a:xfrm>
            <a:off x="5724128" y="2924944"/>
            <a:ext cx="504056" cy="0"/>
          </a:xfrm>
          <a:prstGeom prst="line">
            <a:avLst/>
          </a:prstGeom>
          <a:ln w="12700" cmpd="sng">
            <a:solidFill>
              <a:srgbClr val="000000"/>
            </a:solidFill>
            <a:prstDash val="solid"/>
            <a:headEnd type="triangl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5148064" y="2636912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/>
              <a:t>Déphasage temporelle</a:t>
            </a:r>
            <a:endParaRPr lang="fr-FR" sz="1000" b="1" dirty="0"/>
          </a:p>
        </p:txBody>
      </p:sp>
      <p:sp>
        <p:nvSpPr>
          <p:cNvPr id="10" name="Rectangle 9"/>
          <p:cNvSpPr/>
          <p:nvPr/>
        </p:nvSpPr>
        <p:spPr>
          <a:xfrm>
            <a:off x="107504" y="2708920"/>
            <a:ext cx="4464496" cy="214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Prise en compte de la capacité calorifique des matériaux de construction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Prise en compte de la dynamique météorologique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Prise en compte de la dynamique des </a:t>
            </a:r>
            <a:r>
              <a:rPr lang="fr-FR" dirty="0" smtClean="0">
                <a:solidFill>
                  <a:schemeClr val="tx2"/>
                </a:solidFill>
              </a:rPr>
              <a:t>usages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5805264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dirty="0" smtClean="0">
                <a:solidFill>
                  <a:schemeClr val="tx2"/>
                </a:solidFill>
              </a:rPr>
              <a:t>Les </a:t>
            </a:r>
            <a:r>
              <a:rPr lang="fr-FR" dirty="0">
                <a:solidFill>
                  <a:schemeClr val="tx2"/>
                </a:solidFill>
              </a:rPr>
              <a:t>calculs en régime permanents conduisent souvent à un surdimensionnement !</a:t>
            </a:r>
          </a:p>
        </p:txBody>
      </p:sp>
      <p:cxnSp>
        <p:nvCxnSpPr>
          <p:cNvPr id="53" name="Connecteur droit 52"/>
          <p:cNvCxnSpPr/>
          <p:nvPr/>
        </p:nvCxnSpPr>
        <p:spPr bwMode="auto">
          <a:xfrm flipH="1">
            <a:off x="5724128" y="3140968"/>
            <a:ext cx="1440160" cy="0"/>
          </a:xfrm>
          <a:prstGeom prst="line">
            <a:avLst/>
          </a:prstGeom>
          <a:ln w="12700" cmpd="sng">
            <a:solidFill>
              <a:srgbClr val="0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 bwMode="auto">
          <a:xfrm>
            <a:off x="6228184" y="3645024"/>
            <a:ext cx="936104" cy="0"/>
          </a:xfrm>
          <a:prstGeom prst="line">
            <a:avLst/>
          </a:prstGeom>
          <a:ln w="12700" cmpd="sng">
            <a:solidFill>
              <a:srgbClr val="000000"/>
            </a:solidFill>
            <a:prstDash val="sysDash"/>
            <a:headEnd type="none" w="sm" len="sm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7020272" y="314096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/>
              <a:t>Différence d’amplitude</a:t>
            </a:r>
            <a:endParaRPr lang="fr-FR" sz="1000" b="1" dirty="0"/>
          </a:p>
        </p:txBody>
      </p:sp>
      <p:cxnSp>
        <p:nvCxnSpPr>
          <p:cNvPr id="58" name="Connecteur droit 57"/>
          <p:cNvCxnSpPr/>
          <p:nvPr/>
        </p:nvCxnSpPr>
        <p:spPr bwMode="auto">
          <a:xfrm flipV="1">
            <a:off x="7020272" y="3140968"/>
            <a:ext cx="0" cy="504056"/>
          </a:xfrm>
          <a:prstGeom prst="line">
            <a:avLst/>
          </a:prstGeom>
          <a:ln w="12700" cmpd="sng">
            <a:solidFill>
              <a:srgbClr val="000000"/>
            </a:solidFill>
            <a:prstDash val="solid"/>
            <a:headEnd type="triangl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9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Noyau de calcul</a:t>
            </a:r>
          </a:p>
        </p:txBody>
      </p:sp>
      <p:sp>
        <p:nvSpPr>
          <p:cNvPr id="16" name="Ellipse 15"/>
          <p:cNvSpPr/>
          <p:nvPr/>
        </p:nvSpPr>
        <p:spPr>
          <a:xfrm>
            <a:off x="2571736" y="4500570"/>
            <a:ext cx="1714512" cy="642942"/>
          </a:xfrm>
          <a:prstGeom prst="ellipse">
            <a:avLst/>
          </a:prstGeom>
          <a:solidFill>
            <a:srgbClr val="3A593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PMV, …</a:t>
            </a:r>
            <a:endParaRPr lang="fr-FR" sz="2000" b="1" dirty="0"/>
          </a:p>
        </p:txBody>
      </p:sp>
      <p:sp>
        <p:nvSpPr>
          <p:cNvPr id="17" name="Ellipse 16"/>
          <p:cNvSpPr/>
          <p:nvPr/>
        </p:nvSpPr>
        <p:spPr>
          <a:xfrm>
            <a:off x="3714744" y="2428868"/>
            <a:ext cx="1928826" cy="135732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 descr="energyplus_smal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2786058"/>
            <a:ext cx="1071570" cy="728668"/>
          </a:xfrm>
          <a:prstGeom prst="rect">
            <a:avLst/>
          </a:prstGeom>
        </p:spPr>
      </p:pic>
      <p:sp>
        <p:nvSpPr>
          <p:cNvPr id="20" name="Ellipse 19"/>
          <p:cNvSpPr/>
          <p:nvPr/>
        </p:nvSpPr>
        <p:spPr>
          <a:xfrm>
            <a:off x="1643042" y="1785926"/>
            <a:ext cx="1714512" cy="64294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DOE2</a:t>
            </a:r>
            <a:endParaRPr lang="fr-FR" sz="2000" b="1" dirty="0"/>
          </a:p>
        </p:txBody>
      </p:sp>
      <p:sp>
        <p:nvSpPr>
          <p:cNvPr id="21" name="Ellipse 20"/>
          <p:cNvSpPr/>
          <p:nvPr/>
        </p:nvSpPr>
        <p:spPr>
          <a:xfrm>
            <a:off x="3357554" y="1142984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WINDOW</a:t>
            </a:r>
            <a:endParaRPr lang="fr-FR" b="1" dirty="0"/>
          </a:p>
        </p:txBody>
      </p:sp>
      <p:sp>
        <p:nvSpPr>
          <p:cNvPr id="22" name="Ellipse 21"/>
          <p:cNvSpPr/>
          <p:nvPr/>
        </p:nvSpPr>
        <p:spPr>
          <a:xfrm>
            <a:off x="1214414" y="2786058"/>
            <a:ext cx="1714512" cy="64294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DAYLIGT</a:t>
            </a:r>
            <a:endParaRPr lang="fr-FR" b="1" dirty="0"/>
          </a:p>
        </p:txBody>
      </p:sp>
      <p:sp>
        <p:nvSpPr>
          <p:cNvPr id="24" name="Ellipse 23"/>
          <p:cNvSpPr/>
          <p:nvPr/>
        </p:nvSpPr>
        <p:spPr>
          <a:xfrm>
            <a:off x="5357818" y="1285860"/>
            <a:ext cx="1714512" cy="64294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BLAST</a:t>
            </a:r>
            <a:endParaRPr lang="fr-FR" sz="2000" b="1" dirty="0"/>
          </a:p>
        </p:txBody>
      </p:sp>
      <p:sp>
        <p:nvSpPr>
          <p:cNvPr id="25" name="Ellipse 24"/>
          <p:cNvSpPr/>
          <p:nvPr/>
        </p:nvSpPr>
        <p:spPr>
          <a:xfrm>
            <a:off x="6357950" y="2928934"/>
            <a:ext cx="1714512" cy="64294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COMIS</a:t>
            </a:r>
            <a:endParaRPr lang="fr-FR" sz="2000" b="1" dirty="0"/>
          </a:p>
        </p:txBody>
      </p:sp>
      <p:sp>
        <p:nvSpPr>
          <p:cNvPr id="27" name="Ellipse 26"/>
          <p:cNvSpPr/>
          <p:nvPr/>
        </p:nvSpPr>
        <p:spPr>
          <a:xfrm>
            <a:off x="4500562" y="4572008"/>
            <a:ext cx="1714512" cy="64294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HVACSIM</a:t>
            </a:r>
            <a:endParaRPr lang="fr-FR" sz="2000" b="1" dirty="0"/>
          </a:p>
        </p:txBody>
      </p:sp>
      <p:sp>
        <p:nvSpPr>
          <p:cNvPr id="28" name="Ellipse 27"/>
          <p:cNvSpPr/>
          <p:nvPr/>
        </p:nvSpPr>
        <p:spPr>
          <a:xfrm>
            <a:off x="5643570" y="3929066"/>
            <a:ext cx="1714512" cy="64294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DOD</a:t>
            </a:r>
            <a:endParaRPr lang="fr-FR" sz="2000" b="1" dirty="0"/>
          </a:p>
        </p:txBody>
      </p:sp>
      <p:sp>
        <p:nvSpPr>
          <p:cNvPr id="29" name="Ellipse 28"/>
          <p:cNvSpPr/>
          <p:nvPr/>
        </p:nvSpPr>
        <p:spPr>
          <a:xfrm>
            <a:off x="1500166" y="3857628"/>
            <a:ext cx="1714512" cy="642942"/>
          </a:xfrm>
          <a:prstGeom prst="ellipse">
            <a:avLst/>
          </a:prstGeom>
          <a:solidFill>
            <a:srgbClr val="59314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SPARK</a:t>
            </a:r>
            <a:endParaRPr lang="fr-FR" sz="2000" b="1" dirty="0"/>
          </a:p>
        </p:txBody>
      </p:sp>
      <p:sp>
        <p:nvSpPr>
          <p:cNvPr id="30" name="Ellipse 29"/>
          <p:cNvSpPr/>
          <p:nvPr/>
        </p:nvSpPr>
        <p:spPr>
          <a:xfrm>
            <a:off x="6500826" y="2071678"/>
            <a:ext cx="1714512" cy="642942"/>
          </a:xfrm>
          <a:prstGeom prst="ellipse">
            <a:avLst/>
          </a:prstGeom>
          <a:solidFill>
            <a:srgbClr val="7A291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IBLAST</a:t>
            </a:r>
            <a:endParaRPr lang="fr-FR" sz="2000" b="1" dirty="0"/>
          </a:p>
        </p:txBody>
      </p:sp>
      <p:cxnSp>
        <p:nvCxnSpPr>
          <p:cNvPr id="31" name="Connecteur droit avec flèche 30"/>
          <p:cNvCxnSpPr/>
          <p:nvPr/>
        </p:nvCxnSpPr>
        <p:spPr>
          <a:xfrm>
            <a:off x="3286116" y="2285992"/>
            <a:ext cx="571504" cy="35719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rot="16200000" flipH="1">
            <a:off x="4107653" y="2035959"/>
            <a:ext cx="500066" cy="142876"/>
          </a:xfrm>
          <a:prstGeom prst="straightConnector1">
            <a:avLst/>
          </a:prstGeom>
          <a:ln w="28575">
            <a:solidFill>
              <a:srgbClr val="7A2910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rot="5400000">
            <a:off x="5322099" y="1964521"/>
            <a:ext cx="571504" cy="50006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3000364" y="3071810"/>
            <a:ext cx="642942" cy="1588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flipV="1">
            <a:off x="3214678" y="3643314"/>
            <a:ext cx="642942" cy="357190"/>
          </a:xfrm>
          <a:prstGeom prst="straightConnector1">
            <a:avLst/>
          </a:prstGeom>
          <a:ln w="28575">
            <a:solidFill>
              <a:srgbClr val="59314E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rot="5400000" flipH="1" flipV="1">
            <a:off x="3821901" y="4036223"/>
            <a:ext cx="642942" cy="285752"/>
          </a:xfrm>
          <a:prstGeom prst="straightConnector1">
            <a:avLst/>
          </a:prstGeom>
          <a:ln w="28575">
            <a:solidFill>
              <a:srgbClr val="3A5931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rot="16200000" flipV="1">
            <a:off x="4714876" y="4071942"/>
            <a:ext cx="642942" cy="214314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 rot="16200000" flipV="1">
            <a:off x="5536413" y="3536157"/>
            <a:ext cx="428628" cy="35719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 rot="10800000">
            <a:off x="5715008" y="3143248"/>
            <a:ext cx="571504" cy="7143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 rot="10800000" flipV="1">
            <a:off x="5715008" y="2428868"/>
            <a:ext cx="714380" cy="357190"/>
          </a:xfrm>
          <a:prstGeom prst="straightConnector1">
            <a:avLst/>
          </a:prstGeom>
          <a:ln w="28575">
            <a:solidFill>
              <a:srgbClr val="7A2910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107504" y="5301208"/>
            <a:ext cx="8358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/>
                </a:solidFill>
              </a:rPr>
              <a:t>Développé depuis 1996 par 3 laboratoires aux USA :</a:t>
            </a:r>
          </a:p>
          <a:p>
            <a:pPr lvl="1">
              <a:buFontTx/>
              <a:buChar char="-"/>
            </a:pPr>
            <a:r>
              <a:rPr lang="fr-FR" sz="1600" b="1" dirty="0">
                <a:solidFill>
                  <a:schemeClr val="tx2"/>
                </a:solidFill>
              </a:rPr>
              <a:t> Lawrence </a:t>
            </a:r>
            <a:r>
              <a:rPr lang="fr-FR" sz="1600" b="1" dirty="0" err="1">
                <a:solidFill>
                  <a:schemeClr val="tx2"/>
                </a:solidFill>
              </a:rPr>
              <a:t>Berkley</a:t>
            </a:r>
            <a:r>
              <a:rPr lang="fr-FR" sz="1600" b="1" dirty="0">
                <a:solidFill>
                  <a:schemeClr val="tx2"/>
                </a:solidFill>
              </a:rPr>
              <a:t> National </a:t>
            </a:r>
            <a:r>
              <a:rPr lang="fr-FR" sz="1600" b="1" dirty="0" err="1">
                <a:solidFill>
                  <a:schemeClr val="tx2"/>
                </a:solidFill>
              </a:rPr>
              <a:t>Laboratory</a:t>
            </a:r>
            <a:r>
              <a:rPr lang="fr-FR" sz="1600" b="1" dirty="0">
                <a:solidFill>
                  <a:schemeClr val="tx2"/>
                </a:solidFill>
              </a:rPr>
              <a:t> (LBNL)</a:t>
            </a:r>
          </a:p>
          <a:p>
            <a:pPr lvl="1">
              <a:buFontTx/>
              <a:buChar char="-"/>
            </a:pPr>
            <a:r>
              <a:rPr lang="fr-FR" sz="1600" b="1" dirty="0">
                <a:solidFill>
                  <a:schemeClr val="tx2"/>
                </a:solidFill>
              </a:rPr>
              <a:t> U.S. </a:t>
            </a:r>
            <a:r>
              <a:rPr lang="fr-FR" sz="1600" b="1" dirty="0" err="1">
                <a:solidFill>
                  <a:schemeClr val="tx2"/>
                </a:solidFill>
              </a:rPr>
              <a:t>Army</a:t>
            </a:r>
            <a:r>
              <a:rPr lang="fr-FR" sz="1600" b="1" dirty="0">
                <a:solidFill>
                  <a:schemeClr val="tx2"/>
                </a:solidFill>
              </a:rPr>
              <a:t> Construction Engineering </a:t>
            </a:r>
            <a:r>
              <a:rPr lang="fr-FR" sz="1600" b="1" dirty="0" err="1">
                <a:solidFill>
                  <a:schemeClr val="tx2"/>
                </a:solidFill>
              </a:rPr>
              <a:t>Laboratory</a:t>
            </a:r>
            <a:r>
              <a:rPr lang="fr-FR" sz="1600" b="1" dirty="0">
                <a:solidFill>
                  <a:schemeClr val="tx2"/>
                </a:solidFill>
              </a:rPr>
              <a:t> (CERL)</a:t>
            </a:r>
          </a:p>
          <a:p>
            <a:pPr lvl="1">
              <a:buFontTx/>
              <a:buChar char="-"/>
            </a:pPr>
            <a:r>
              <a:rPr lang="fr-FR" sz="1600" b="1" dirty="0">
                <a:solidFill>
                  <a:schemeClr val="tx2"/>
                </a:solidFill>
              </a:rPr>
              <a:t> </a:t>
            </a:r>
            <a:r>
              <a:rPr lang="fr-FR" sz="1600" b="1" dirty="0" err="1">
                <a:solidFill>
                  <a:schemeClr val="tx2"/>
                </a:solidFill>
              </a:rPr>
              <a:t>University</a:t>
            </a:r>
            <a:r>
              <a:rPr lang="fr-FR" sz="1600" b="1" dirty="0">
                <a:solidFill>
                  <a:schemeClr val="tx2"/>
                </a:solidFill>
              </a:rPr>
              <a:t> of Illinois</a:t>
            </a:r>
          </a:p>
        </p:txBody>
      </p:sp>
    </p:spTree>
    <p:extLst>
      <p:ext uri="{BB962C8B-B14F-4D97-AF65-F5344CB8AC3E}">
        <p14:creationId xmlns:p14="http://schemas.microsoft.com/office/powerpoint/2010/main" val="398004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Noyau de calcul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7504" y="1700808"/>
            <a:ext cx="8928992" cy="45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Ce qu’est </a:t>
            </a:r>
            <a:r>
              <a:rPr lang="fr-FR" sz="2400" b="1" dirty="0" err="1" smtClean="0">
                <a:solidFill>
                  <a:schemeClr val="tx2"/>
                </a:solidFill>
              </a:rPr>
              <a:t>EnergyPlus</a:t>
            </a:r>
            <a:r>
              <a:rPr lang="fr-FR" sz="2400" b="1" dirty="0" smtClean="0">
                <a:solidFill>
                  <a:schemeClr val="tx2"/>
                </a:solidFill>
              </a:rPr>
              <a:t> :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Un code de calcul performant et </a:t>
            </a:r>
            <a:r>
              <a:rPr lang="fr-FR" dirty="0" smtClean="0">
                <a:solidFill>
                  <a:schemeClr val="tx2"/>
                </a:solidFill>
              </a:rPr>
              <a:t>validé pour le bâtiment</a:t>
            </a:r>
            <a:endParaRPr lang="fr-FR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De nombreux composants </a:t>
            </a:r>
            <a:r>
              <a:rPr lang="fr-FR" dirty="0" smtClean="0">
                <a:solidFill>
                  <a:schemeClr val="tx2"/>
                </a:solidFill>
              </a:rPr>
              <a:t>architecturaux (opaques, translucide, ombrages, etc.) </a:t>
            </a:r>
            <a:endParaRPr lang="fr-FR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Un large panel de systèmes énergétiques (CVC, ECS, VMC, etc.</a:t>
            </a:r>
            <a:r>
              <a:rPr lang="fr-FR" dirty="0" smtClean="0">
                <a:solidFill>
                  <a:schemeClr val="tx2"/>
                </a:solidFill>
              </a:rPr>
              <a:t>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Un outil de modélisation </a:t>
            </a:r>
            <a:r>
              <a:rPr lang="fr-FR" dirty="0" smtClean="0">
                <a:solidFill>
                  <a:schemeClr val="tx2"/>
                </a:solidFill>
              </a:rPr>
              <a:t>puissant</a:t>
            </a:r>
            <a:endParaRPr lang="fr-FR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Des sorties multiples et détaillées (fichiers Excel, rapport, images, </a:t>
            </a:r>
            <a:r>
              <a:rPr lang="fr-FR" dirty="0" smtClean="0">
                <a:solidFill>
                  <a:schemeClr val="tx2"/>
                </a:solidFill>
              </a:rPr>
              <a:t>etc.)</a:t>
            </a:r>
          </a:p>
          <a:p>
            <a:endParaRPr lang="fr-FR" dirty="0">
              <a:solidFill>
                <a:schemeClr val="tx2"/>
              </a:solidFill>
            </a:endParaRPr>
          </a:p>
          <a:p>
            <a:r>
              <a:rPr lang="fr-FR" sz="2400" b="1" dirty="0">
                <a:solidFill>
                  <a:schemeClr val="tx2"/>
                </a:solidFill>
              </a:rPr>
              <a:t>Ce que n’est pas </a:t>
            </a:r>
            <a:r>
              <a:rPr lang="fr-FR" sz="2400" b="1" dirty="0" err="1">
                <a:solidFill>
                  <a:schemeClr val="tx2"/>
                </a:solidFill>
              </a:rPr>
              <a:t>EnergyPlus</a:t>
            </a:r>
            <a:r>
              <a:rPr lang="fr-FR" sz="2400" b="1" dirty="0">
                <a:solidFill>
                  <a:schemeClr val="tx2"/>
                </a:solidFill>
              </a:rPr>
              <a:t> :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Une interface graphique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Un outils facile d’accès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Un substitut à l’analyse experte</a:t>
            </a:r>
          </a:p>
          <a:p>
            <a:endParaRPr lang="fr-FR" dirty="0" smtClean="0">
              <a:solidFill>
                <a:schemeClr val="tx2"/>
              </a:solidFill>
            </a:endParaRPr>
          </a:p>
          <a:p>
            <a:r>
              <a:rPr lang="fr-FR" dirty="0" smtClean="0">
                <a:solidFill>
                  <a:schemeClr val="tx2"/>
                </a:solidFill>
              </a:rPr>
              <a:t>De nombreuses interfaces graphiques et commerciales d’</a:t>
            </a:r>
            <a:r>
              <a:rPr lang="fr-FR" dirty="0" err="1" smtClean="0">
                <a:solidFill>
                  <a:schemeClr val="tx2"/>
                </a:solidFill>
              </a:rPr>
              <a:t>EnergyPlus</a:t>
            </a:r>
            <a:r>
              <a:rPr lang="fr-FR" dirty="0" smtClean="0">
                <a:solidFill>
                  <a:schemeClr val="tx2"/>
                </a:solidFill>
              </a:rPr>
              <a:t> existent déjà : </a:t>
            </a:r>
            <a:r>
              <a:rPr lang="fr-FR" dirty="0" err="1" smtClean="0">
                <a:solidFill>
                  <a:schemeClr val="tx2"/>
                </a:solidFill>
              </a:rPr>
              <a:t>DesignBuilder</a:t>
            </a:r>
            <a:r>
              <a:rPr lang="fr-FR" dirty="0" smtClean="0">
                <a:solidFill>
                  <a:schemeClr val="tx2"/>
                </a:solidFill>
              </a:rPr>
              <a:t>, EFEN,  </a:t>
            </a:r>
            <a:r>
              <a:rPr lang="fr-FR" dirty="0" err="1" smtClean="0">
                <a:solidFill>
                  <a:schemeClr val="tx2"/>
                </a:solidFill>
              </a:rPr>
              <a:t>Hevacomp</a:t>
            </a:r>
            <a:r>
              <a:rPr lang="fr-FR" dirty="0" smtClean="0">
                <a:solidFill>
                  <a:schemeClr val="tx2"/>
                </a:solidFill>
              </a:rPr>
              <a:t>, SMART ENERGY, CYPE, MC4 (Autodesk), etc.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5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Méthodologie de simulation</a:t>
            </a:r>
          </a:p>
        </p:txBody>
      </p:sp>
      <p:pic>
        <p:nvPicPr>
          <p:cNvPr id="8" name="Image 7" descr="schema_sim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5" y="1412777"/>
            <a:ext cx="4155889" cy="4848538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 bwMode="auto">
          <a:xfrm flipH="1">
            <a:off x="827584" y="2924944"/>
            <a:ext cx="5400600" cy="0"/>
          </a:xfrm>
          <a:prstGeom prst="line">
            <a:avLst/>
          </a:prstGeom>
          <a:ln w="19050">
            <a:solidFill>
              <a:schemeClr val="tx1"/>
            </a:solidFill>
            <a:prstDash val="dot"/>
            <a:headEnd type="none" w="sm" len="sm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 bwMode="auto">
          <a:xfrm flipH="1">
            <a:off x="827584" y="4869160"/>
            <a:ext cx="5400600" cy="0"/>
          </a:xfrm>
          <a:prstGeom prst="line">
            <a:avLst/>
          </a:prstGeom>
          <a:ln w="19050">
            <a:solidFill>
              <a:schemeClr val="tx1"/>
            </a:solidFill>
            <a:prstDash val="dot"/>
            <a:headEnd type="none" w="sm" len="sm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691680" y="2132856"/>
            <a:ext cx="93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Entrées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691680" y="3717032"/>
            <a:ext cx="86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Calculs</a:t>
            </a:r>
            <a:endParaRPr lang="fr-FR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1691680" y="5445224"/>
            <a:ext cx="87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Sorties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5776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données météorologiques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2" y="2060848"/>
            <a:ext cx="8784976" cy="4007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Paramètres climatiques :</a:t>
            </a:r>
            <a:endParaRPr lang="fr-FR" sz="24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Principaux paramètres influençant le comportement des bâtiments :</a:t>
            </a:r>
          </a:p>
          <a:p>
            <a:pPr marL="1200150" lvl="3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sz="1400" dirty="0" smtClean="0">
                <a:solidFill>
                  <a:schemeClr val="tx2"/>
                </a:solidFill>
              </a:rPr>
              <a:t>Rayonnement direct, diffus horizontal</a:t>
            </a:r>
          </a:p>
          <a:p>
            <a:pPr marL="1200150" lvl="3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sz="1400" dirty="0" smtClean="0">
                <a:solidFill>
                  <a:schemeClr val="tx2"/>
                </a:solidFill>
              </a:rPr>
              <a:t>Coordonnées solaires du site (hauteur et azimut)</a:t>
            </a:r>
          </a:p>
          <a:p>
            <a:pPr marL="1200150" lvl="3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sz="1400" dirty="0" smtClean="0">
                <a:solidFill>
                  <a:schemeClr val="tx2"/>
                </a:solidFill>
              </a:rPr>
              <a:t>Température d’air, humidité relative, température de point de rosée</a:t>
            </a:r>
          </a:p>
          <a:p>
            <a:pPr marL="1200150" lvl="3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sz="1400" dirty="0" smtClean="0">
                <a:solidFill>
                  <a:schemeClr val="tx2"/>
                </a:solidFill>
              </a:rPr>
              <a:t>Vitesse et direction du vent à 10 mètres de haut</a:t>
            </a:r>
          </a:p>
          <a:p>
            <a:pPr marL="1200150" lvl="3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sz="1400" dirty="0" smtClean="0">
                <a:solidFill>
                  <a:schemeClr val="tx2"/>
                </a:solidFill>
              </a:rPr>
              <a:t>Pluviométrie, enneigement, visibilité, état du ciel, etc.</a:t>
            </a:r>
          </a:p>
          <a:p>
            <a:pPr marL="1200150" lvl="3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sz="1400" dirty="0" smtClean="0">
                <a:solidFill>
                  <a:schemeClr val="tx2"/>
                </a:solidFill>
              </a:rPr>
              <a:t>Eclairement direct, diffus, zénithal (pour l’éclairagisme naturel)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Pas de temps horaire </a:t>
            </a:r>
            <a:r>
              <a:rPr lang="fr-FR" sz="1400" dirty="0" smtClean="0">
                <a:solidFill>
                  <a:schemeClr val="tx2"/>
                </a:solidFill>
              </a:rPr>
              <a:t>(moyenne sur l’heure écoulée -&gt; 8h00 = moyenne de 7h00 à 8h00)</a:t>
            </a:r>
            <a:endParaRPr lang="fr-FR" sz="1400" dirty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1200" dirty="0" smtClean="0">
              <a:solidFill>
                <a:schemeClr val="tx2"/>
              </a:solidFill>
            </a:endParaRPr>
          </a:p>
          <a:p>
            <a:pPr marL="0" lvl="2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2400" b="1" dirty="0">
                <a:solidFill>
                  <a:schemeClr val="tx2"/>
                </a:solidFill>
              </a:rPr>
              <a:t>Type </a:t>
            </a:r>
            <a:r>
              <a:rPr lang="fr-FR" sz="2400" b="1" dirty="0" smtClean="0">
                <a:solidFill>
                  <a:schemeClr val="tx2"/>
                </a:solidFill>
              </a:rPr>
              <a:t>de données :</a:t>
            </a:r>
            <a:endParaRPr lang="fr-FR" sz="24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Journée type pour le dimensionnement des systèmes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Année type (TMY) pour le comportement à long terme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données météorologiques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1412776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Statistiques annuelles des sites :</a:t>
            </a:r>
            <a:endParaRPr lang="fr-FR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380125"/>
              </p:ext>
            </p:extLst>
          </p:nvPr>
        </p:nvGraphicFramePr>
        <p:xfrm>
          <a:off x="222794" y="2064774"/>
          <a:ext cx="4680519" cy="620011"/>
        </p:xfrm>
        <a:graphic>
          <a:graphicData uri="http://schemas.openxmlformats.org/drawingml/2006/table">
            <a:tbl>
              <a:tblPr/>
              <a:tblGrid>
                <a:gridCol w="1233111"/>
                <a:gridCol w="861852"/>
                <a:gridCol w="861852"/>
                <a:gridCol w="861852"/>
                <a:gridCol w="861852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Zone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Ville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Latitude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Longitude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Altitude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Zone littorale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Rochambeau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4°92’ 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52°37’ O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Zone intérieure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Saint-Georges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3°88’ 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51°80’ O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Image 8"/>
          <p:cNvPicPr/>
          <p:nvPr/>
        </p:nvPicPr>
        <p:blipFill>
          <a:blip r:embed="rId2"/>
          <a:stretch>
            <a:fillRect/>
          </a:stretch>
        </p:blipFill>
        <p:spPr>
          <a:xfrm>
            <a:off x="5436096" y="1349943"/>
            <a:ext cx="3181350" cy="3857625"/>
          </a:xfrm>
          <a:prstGeom prst="rect">
            <a:avLst/>
          </a:prstGeom>
        </p:spPr>
      </p:pic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3489773"/>
              </p:ext>
            </p:extLst>
          </p:nvPr>
        </p:nvGraphicFramePr>
        <p:xfrm>
          <a:off x="337542" y="32643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2640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2132856"/>
            <a:ext cx="878497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Journées types de dimensionnement :</a:t>
            </a:r>
            <a:endParaRPr lang="fr-FR" sz="24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Conditions extrêmes chaude à 3% pour chaque site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Méthode de sélection proposée par ASHRAE </a:t>
            </a:r>
            <a:r>
              <a:rPr lang="fr-FR" sz="1400" dirty="0" smtClean="0">
                <a:solidFill>
                  <a:schemeClr val="tx2"/>
                </a:solidFill>
              </a:rPr>
              <a:t>(association des climaticiens nord américains)</a:t>
            </a:r>
            <a:endParaRPr lang="fr-FR" sz="1400" dirty="0">
              <a:solidFill>
                <a:schemeClr val="tx2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842108"/>
              </p:ext>
            </p:extLst>
          </p:nvPr>
        </p:nvGraphicFramePr>
        <p:xfrm>
          <a:off x="179512" y="3573016"/>
          <a:ext cx="8568950" cy="1307900"/>
        </p:xfrm>
        <a:graphic>
          <a:graphicData uri="http://schemas.openxmlformats.org/drawingml/2006/table">
            <a:tbl>
              <a:tblPr/>
              <a:tblGrid>
                <a:gridCol w="1454220"/>
                <a:gridCol w="1016390"/>
                <a:gridCol w="1016390"/>
                <a:gridCol w="1016390"/>
                <a:gridCol w="1016390"/>
                <a:gridCol w="1016390"/>
                <a:gridCol w="1016390"/>
                <a:gridCol w="1016390"/>
              </a:tblGrid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Ville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Latitude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Longitude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Altitude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Caractéristiques</a:t>
                      </a:r>
                      <a:r>
                        <a:rPr lang="fr-FR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des journées types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1262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fr-FR" sz="10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max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(°C)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Amplitude journalière (°C)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Point de rosée à </a:t>
                      </a:r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fr-FR" sz="10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max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(°C)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Date</a:t>
                      </a: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Rochambeau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4°92’ 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52°37’ O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32,1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28,4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08-oct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Saint-Georges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3°88’ 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51°80’ O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33,1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25,7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4-juin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69" marR="9169" marT="91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données météorologiques</a:t>
            </a:r>
          </a:p>
        </p:txBody>
      </p:sp>
    </p:spTree>
    <p:extLst>
      <p:ext uri="{BB962C8B-B14F-4D97-AF65-F5344CB8AC3E}">
        <p14:creationId xmlns:p14="http://schemas.microsoft.com/office/powerpoint/2010/main" val="397013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2132856"/>
            <a:ext cx="8784976" cy="3619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Les fichiers météorologiques annuels :</a:t>
            </a:r>
            <a:endParaRPr lang="fr-FR" sz="24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err="1" smtClean="0">
                <a:solidFill>
                  <a:schemeClr val="tx2"/>
                </a:solidFill>
              </a:rPr>
              <a:t>Typical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Meteorological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Years</a:t>
            </a:r>
            <a:r>
              <a:rPr lang="fr-FR" dirty="0" smtClean="0">
                <a:solidFill>
                  <a:schemeClr val="tx2"/>
                </a:solidFill>
              </a:rPr>
              <a:t> (TMY) – standard international des fichiers météo en simulation énergétique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Fichiers annuels au pas de temps horaire (8760 heures)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Respectent les statistiques mensuelles et annuelles 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Méthode de </a:t>
            </a:r>
            <a:r>
              <a:rPr lang="fr-FR" dirty="0" err="1" smtClean="0">
                <a:solidFill>
                  <a:schemeClr val="tx2"/>
                </a:solidFill>
              </a:rPr>
              <a:t>Filkenstein</a:t>
            </a:r>
            <a:r>
              <a:rPr lang="fr-FR" dirty="0" smtClean="0">
                <a:solidFill>
                  <a:schemeClr val="tx2"/>
                </a:solidFill>
              </a:rPr>
              <a:t>-Schaeffer (compilation de mois types mesurés) appliquée aux données de Météo France Nouvelle Calédonie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>
                <a:solidFill>
                  <a:schemeClr val="tx2"/>
                </a:solidFill>
              </a:rPr>
              <a:t>Données </a:t>
            </a:r>
            <a:r>
              <a:rPr lang="fr-FR" dirty="0" smtClean="0">
                <a:solidFill>
                  <a:schemeClr val="tx2"/>
                </a:solidFill>
              </a:rPr>
              <a:t>Météo France entre 1996 </a:t>
            </a:r>
            <a:r>
              <a:rPr lang="fr-FR" dirty="0">
                <a:solidFill>
                  <a:schemeClr val="tx2"/>
                </a:solidFill>
              </a:rPr>
              <a:t>et 2005 (10 ans de données mesurées</a:t>
            </a:r>
            <a:r>
              <a:rPr lang="fr-FR" dirty="0" smtClean="0">
                <a:solidFill>
                  <a:schemeClr val="tx2"/>
                </a:solidFill>
              </a:rPr>
              <a:t>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lang="fr-FR" dirty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dirty="0" smtClean="0">
                <a:solidFill>
                  <a:schemeClr val="tx2"/>
                </a:solidFill>
              </a:rPr>
              <a:t>Les années types (TMY) permettent d’évaluer précisément les consommations énergétiques à long terme (ou moyennes) de bâtiments.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données météorologiques</a:t>
            </a:r>
          </a:p>
        </p:txBody>
      </p:sp>
    </p:spTree>
    <p:extLst>
      <p:ext uri="{BB962C8B-B14F-4D97-AF65-F5344CB8AC3E}">
        <p14:creationId xmlns:p14="http://schemas.microsoft.com/office/powerpoint/2010/main" val="215234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Fichier de description du bâtiment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2" y="2060848"/>
            <a:ext cx="8784976" cy="3859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Le fichier de description contient :</a:t>
            </a:r>
            <a:endParaRPr lang="fr-FR" sz="24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Les paramètres de simulations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Les caractéristiques physiques des matériaux opaques et transparents(conductivité, chaleur massique, épaisseur, absorptivité, </a:t>
            </a:r>
            <a:r>
              <a:rPr lang="fr-FR" dirty="0" err="1" smtClean="0">
                <a:solidFill>
                  <a:schemeClr val="tx2"/>
                </a:solidFill>
              </a:rPr>
              <a:t>transmitance</a:t>
            </a:r>
            <a:r>
              <a:rPr lang="fr-FR" dirty="0" smtClean="0">
                <a:solidFill>
                  <a:schemeClr val="tx2"/>
                </a:solidFill>
              </a:rPr>
              <a:t>, etc.)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Le découpage en zones thermiques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La géométrie extérieure des zones thermiques reflétant la géométrie générale du bâtiment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La description des charges internes (éclairage, occupants, </a:t>
            </a:r>
            <a:r>
              <a:rPr lang="fr-FR" dirty="0" err="1" smtClean="0">
                <a:solidFill>
                  <a:schemeClr val="tx2"/>
                </a:solidFill>
              </a:rPr>
              <a:t>process</a:t>
            </a:r>
            <a:r>
              <a:rPr lang="fr-FR" dirty="0" smtClean="0">
                <a:solidFill>
                  <a:schemeClr val="tx2"/>
                </a:solidFill>
              </a:rPr>
              <a:t>, etc.)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Les emplois du temps des usages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La description des systèmes de traitement d’air (CVC)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Le choix des variables reportées en sortie</a:t>
            </a: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Etapes de la simulation</a:t>
            </a:r>
            <a:br>
              <a:rPr lang="fr-FR" sz="3200" dirty="0"/>
            </a:br>
            <a:r>
              <a:rPr lang="fr-FR" sz="3200" dirty="0"/>
              <a:t>avec </a:t>
            </a:r>
            <a:r>
              <a:rPr lang="fr-FR" sz="3200" dirty="0" err="1"/>
              <a:t>Opticlim</a:t>
            </a:r>
            <a:endParaRPr lang="fr-FR" sz="3200" dirty="0"/>
          </a:p>
        </p:txBody>
      </p:sp>
      <p:sp>
        <p:nvSpPr>
          <p:cNvPr id="3" name="Rectangle 2"/>
          <p:cNvSpPr/>
          <p:nvPr/>
        </p:nvSpPr>
        <p:spPr>
          <a:xfrm>
            <a:off x="251520" y="2132856"/>
            <a:ext cx="8640960" cy="3964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2400" b="1" dirty="0">
                <a:solidFill>
                  <a:schemeClr val="tx2"/>
                </a:solidFill>
              </a:rPr>
              <a:t>1/ Création des entrées </a:t>
            </a:r>
            <a:r>
              <a:rPr lang="fr-FR" sz="2400" b="1" dirty="0" smtClean="0">
                <a:solidFill>
                  <a:schemeClr val="tx2"/>
                </a:solidFill>
              </a:rPr>
              <a:t>:</a:t>
            </a: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800" b="1" dirty="0">
              <a:solidFill>
                <a:schemeClr val="tx2"/>
              </a:solidFill>
            </a:endParaRPr>
          </a:p>
          <a:p>
            <a:pPr marL="274320" lvl="1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Sélection des données météo en fonction du site </a:t>
            </a:r>
            <a:r>
              <a:rPr lang="fr-FR" sz="1400" dirty="0" smtClean="0">
                <a:solidFill>
                  <a:schemeClr val="tx2"/>
                </a:solidFill>
              </a:rPr>
              <a:t>(Onglets : Zones climatique)</a:t>
            </a: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Définition de la journée type de dimensionnement de la climatisation</a:t>
            </a: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Sélection du fichier météorologique annuel type (TMY)</a:t>
            </a: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800" b="1" dirty="0">
              <a:solidFill>
                <a:schemeClr val="tx2"/>
              </a:solidFill>
            </a:endParaRPr>
          </a:p>
          <a:p>
            <a:pPr marL="274320" lvl="1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Création du fichier de description du bâtiment </a:t>
            </a:r>
            <a:r>
              <a:rPr lang="fr-FR" sz="1400" dirty="0" smtClean="0">
                <a:solidFill>
                  <a:schemeClr val="tx2"/>
                </a:solidFill>
              </a:rPr>
              <a:t>(Onglets </a:t>
            </a:r>
            <a:r>
              <a:rPr lang="fr-FR" sz="1400" dirty="0">
                <a:solidFill>
                  <a:schemeClr val="tx2"/>
                </a:solidFill>
              </a:rPr>
              <a:t>: </a:t>
            </a:r>
            <a:r>
              <a:rPr lang="fr-FR" sz="1400" dirty="0" smtClean="0">
                <a:solidFill>
                  <a:schemeClr val="tx2"/>
                </a:solidFill>
              </a:rPr>
              <a:t>Géométrie de la zone, Description du bâtiment, Protections solaires, Mise en œuvre et maintenance)</a:t>
            </a: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Utilisation d’un fichier de description pré-rempli</a:t>
            </a:r>
            <a:endParaRPr lang="fr-FR" dirty="0">
              <a:solidFill>
                <a:schemeClr val="tx2"/>
              </a:solidFill>
            </a:endParaRP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1 seule zone thermique (</a:t>
            </a:r>
            <a:r>
              <a:rPr lang="fr-FR" dirty="0" err="1" smtClean="0">
                <a:solidFill>
                  <a:schemeClr val="tx2"/>
                </a:solidFill>
              </a:rPr>
              <a:t>monozone</a:t>
            </a:r>
            <a:r>
              <a:rPr lang="fr-FR" dirty="0" smtClean="0">
                <a:solidFill>
                  <a:schemeClr val="tx2"/>
                </a:solidFill>
              </a:rPr>
              <a:t>) parallélépipédique</a:t>
            </a: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Groupage des ouvertures par parois</a:t>
            </a: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Modèle de climatisation de type Split intégrant les courbes de fonctionnement</a:t>
            </a:r>
          </a:p>
          <a:p>
            <a:pPr marL="742950" lvl="2" indent="-285750">
              <a:spcBef>
                <a:spcPct val="20000"/>
              </a:spcBef>
              <a:buClr>
                <a:schemeClr val="accent1"/>
              </a:buClr>
              <a:buSzPct val="100000"/>
              <a:buFont typeface="Courier New"/>
              <a:buChar char="o"/>
            </a:pPr>
            <a:r>
              <a:rPr lang="fr-FR" dirty="0" smtClean="0">
                <a:solidFill>
                  <a:schemeClr val="tx2"/>
                </a:solidFill>
              </a:rPr>
              <a:t>Choix orientés des procédés constructifs adaptés aux zones </a:t>
            </a:r>
            <a:r>
              <a:rPr lang="fr-FR" dirty="0" err="1" smtClean="0">
                <a:solidFill>
                  <a:schemeClr val="tx2"/>
                </a:solidFill>
              </a:rPr>
              <a:t>inter-tropicales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5" name="Image 4" descr="schema_sim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0688"/>
            <a:ext cx="1728191" cy="2016224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6732240" y="476672"/>
            <a:ext cx="1872208" cy="864096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86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Etapes de la simulation</a:t>
            </a:r>
            <a:br>
              <a:rPr lang="fr-FR" sz="3200" dirty="0"/>
            </a:br>
            <a:r>
              <a:rPr lang="fr-FR" sz="3200" dirty="0"/>
              <a:t>avec </a:t>
            </a:r>
            <a:r>
              <a:rPr lang="fr-FR" sz="3200" dirty="0" err="1"/>
              <a:t>Opticlim</a:t>
            </a:r>
            <a:endParaRPr lang="fr-FR" sz="3200" dirty="0"/>
          </a:p>
        </p:txBody>
      </p:sp>
      <p:sp>
        <p:nvSpPr>
          <p:cNvPr id="3" name="Rectangle 2"/>
          <p:cNvSpPr/>
          <p:nvPr/>
        </p:nvSpPr>
        <p:spPr>
          <a:xfrm>
            <a:off x="251520" y="1916832"/>
            <a:ext cx="8640960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2400" b="1" dirty="0" smtClean="0">
                <a:solidFill>
                  <a:schemeClr val="tx2"/>
                </a:solidFill>
              </a:rPr>
              <a:t>2/ Simulation du bâtiment :</a:t>
            </a:r>
            <a:endParaRPr lang="fr-FR" sz="800" b="1" dirty="0">
              <a:solidFill>
                <a:schemeClr val="tx2"/>
              </a:solidFill>
            </a:endParaRPr>
          </a:p>
          <a:p>
            <a:pPr marL="274320" lvl="1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2 choix de simulation</a:t>
            </a:r>
            <a:r>
              <a:rPr lang="fr-FR" sz="1400" dirty="0">
                <a:solidFill>
                  <a:schemeClr val="tx2"/>
                </a:solidFill>
              </a:rPr>
              <a:t> </a:t>
            </a:r>
            <a:r>
              <a:rPr lang="fr-FR" sz="1400" dirty="0" smtClean="0">
                <a:solidFill>
                  <a:schemeClr val="tx2"/>
                </a:solidFill>
              </a:rPr>
              <a:t>(bandeau de calcul)</a:t>
            </a:r>
            <a:endParaRPr lang="fr-FR" dirty="0" smtClean="0">
              <a:solidFill>
                <a:schemeClr val="tx2"/>
              </a:solidFill>
            </a:endParaRPr>
          </a:p>
        </p:txBody>
      </p:sp>
      <p:pic>
        <p:nvPicPr>
          <p:cNvPr id="4" name="Image 3" descr="schema_sim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0688"/>
            <a:ext cx="1728191" cy="2016224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6804248" y="1196752"/>
            <a:ext cx="1872208" cy="864096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251520" y="2924945"/>
          <a:ext cx="8640960" cy="332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3564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Avec climatisation </a:t>
                      </a:r>
                      <a:endParaRPr lang="fr-FR" dirty="0" smtClean="0"/>
                    </a:p>
                  </a:txBody>
                  <a:tcPr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Sans climatisation </a:t>
                      </a:r>
                      <a:endParaRPr lang="fr-FR" dirty="0" smtClean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55961">
                <a:tc>
                  <a:txBody>
                    <a:bodyPr/>
                    <a:lstStyle/>
                    <a:p>
                      <a:r>
                        <a:rPr lang="fr-FR" sz="1600" b="1" u="none" dirty="0" smtClean="0"/>
                        <a:t>Objectif : </a:t>
                      </a:r>
                      <a:r>
                        <a:rPr lang="fr-FR" sz="1600" b="0" u="none" dirty="0" smtClean="0"/>
                        <a:t>diagnostic</a:t>
                      </a:r>
                      <a:r>
                        <a:rPr lang="fr-FR" sz="1600" b="0" u="none" baseline="0" dirty="0" smtClean="0"/>
                        <a:t> de l’enveloppe du bâtiment et du système de climatisation</a:t>
                      </a:r>
                      <a:endParaRPr lang="fr-FR" sz="1600" b="1" u="none" dirty="0" smtClean="0"/>
                    </a:p>
                    <a:p>
                      <a:endParaRPr lang="fr-FR" sz="1600" b="1" u="sng" dirty="0" smtClean="0"/>
                    </a:p>
                    <a:p>
                      <a:r>
                        <a:rPr lang="fr-FR" sz="1600" b="1" u="sng" dirty="0" smtClean="0"/>
                        <a:t>1</a:t>
                      </a:r>
                      <a:r>
                        <a:rPr lang="fr-FR" sz="1600" b="1" u="sng" baseline="30000" dirty="0" smtClean="0"/>
                        <a:t>er</a:t>
                      </a:r>
                      <a:r>
                        <a:rPr lang="fr-FR" sz="1600" b="1" u="sng" dirty="0" smtClean="0"/>
                        <a:t> </a:t>
                      </a:r>
                      <a:r>
                        <a:rPr lang="fr-FR" sz="1600" b="1" u="sng" dirty="0" err="1" smtClean="0"/>
                        <a:t>run</a:t>
                      </a:r>
                      <a:r>
                        <a:rPr lang="fr-FR" sz="1600" b="1" u="sng" baseline="0" dirty="0" smtClean="0"/>
                        <a:t> </a:t>
                      </a:r>
                      <a:r>
                        <a:rPr lang="fr-FR" sz="1600" baseline="0" dirty="0" smtClean="0"/>
                        <a:t>: calcul de la puissance optimale du système de climatisation pour la zone thermique et sur la journée type</a:t>
                      </a:r>
                    </a:p>
                    <a:p>
                      <a:endParaRPr lang="fr-FR" sz="1600" baseline="0" dirty="0" smtClean="0"/>
                    </a:p>
                    <a:p>
                      <a:r>
                        <a:rPr lang="fr-FR" sz="1600" b="1" u="sng" baseline="0" dirty="0" smtClean="0"/>
                        <a:t>2</a:t>
                      </a:r>
                      <a:r>
                        <a:rPr lang="fr-FR" sz="1600" b="1" u="sng" baseline="30000" dirty="0" smtClean="0"/>
                        <a:t>ème</a:t>
                      </a:r>
                      <a:r>
                        <a:rPr lang="fr-FR" sz="1600" b="1" u="sng" baseline="0" dirty="0" smtClean="0"/>
                        <a:t> </a:t>
                      </a:r>
                      <a:r>
                        <a:rPr lang="fr-FR" sz="1600" b="1" u="sng" baseline="0" dirty="0" err="1" smtClean="0"/>
                        <a:t>run</a:t>
                      </a:r>
                      <a:r>
                        <a:rPr lang="fr-FR" sz="1600" baseline="0" dirty="0" smtClean="0"/>
                        <a:t> : simulation annuelle du bâtiment avec la puissance de climatisation actuellement installée dans la zone thermique</a:t>
                      </a:r>
                      <a:endParaRPr lang="fr-FR" sz="1600" dirty="0"/>
                    </a:p>
                  </a:txBody>
                  <a:tcPr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u="none" dirty="0" smtClean="0"/>
                        <a:t>Objectif : </a:t>
                      </a:r>
                      <a:r>
                        <a:rPr lang="fr-FR" sz="1600" b="0" u="none" dirty="0" smtClean="0"/>
                        <a:t>diagnostic</a:t>
                      </a:r>
                      <a:r>
                        <a:rPr lang="fr-FR" sz="1600" b="0" u="none" baseline="0" dirty="0" smtClean="0"/>
                        <a:t> de l’enveloppe du bâtiment et du confort hygrothermique des usagers sans climatisation</a:t>
                      </a:r>
                      <a:endParaRPr lang="fr-FR" sz="1600" b="1" u="none" dirty="0" smtClean="0"/>
                    </a:p>
                    <a:p>
                      <a:endParaRPr lang="fr-FR" sz="1600" b="1" u="sng" dirty="0" smtClean="0"/>
                    </a:p>
                    <a:p>
                      <a:r>
                        <a:rPr lang="fr-FR" sz="1600" b="1" u="sng" dirty="0" smtClean="0"/>
                        <a:t>1 unique </a:t>
                      </a:r>
                      <a:r>
                        <a:rPr lang="fr-FR" sz="1600" b="1" u="sng" dirty="0" err="1" smtClean="0"/>
                        <a:t>run</a:t>
                      </a:r>
                      <a:r>
                        <a:rPr lang="fr-FR" sz="1600" b="1" u="none" dirty="0" smtClean="0"/>
                        <a:t> </a:t>
                      </a:r>
                      <a:r>
                        <a:rPr lang="fr-FR" sz="1600" baseline="0" dirty="0" smtClean="0"/>
                        <a:t>: simulation annuelle du bâtiment sans climatisation – possibilité de simuler une ventilation naturelle</a:t>
                      </a:r>
                      <a:endParaRPr lang="fr-FR" sz="1600" dirty="0" smtClean="0"/>
                    </a:p>
                    <a:p>
                      <a:endParaRPr lang="fr-FR" sz="16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81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Etapes de la simulation</a:t>
            </a:r>
            <a:br>
              <a:rPr lang="fr-FR" sz="3200" dirty="0"/>
            </a:br>
            <a:r>
              <a:rPr lang="fr-FR" sz="3200" dirty="0"/>
              <a:t>avec </a:t>
            </a:r>
            <a:r>
              <a:rPr lang="fr-FR" sz="3200" dirty="0" err="1"/>
              <a:t>Opticlim</a:t>
            </a:r>
            <a:endParaRPr lang="fr-FR" sz="3200" dirty="0"/>
          </a:p>
        </p:txBody>
      </p:sp>
      <p:sp>
        <p:nvSpPr>
          <p:cNvPr id="3" name="Rectangle 2"/>
          <p:cNvSpPr/>
          <p:nvPr/>
        </p:nvSpPr>
        <p:spPr>
          <a:xfrm>
            <a:off x="251520" y="1916832"/>
            <a:ext cx="8640960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2400" b="1" dirty="0" smtClean="0">
                <a:solidFill>
                  <a:schemeClr val="tx2"/>
                </a:solidFill>
              </a:rPr>
              <a:t>3/ Affichage des résultats :</a:t>
            </a:r>
            <a:endParaRPr lang="fr-FR" sz="800" b="1" dirty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1400" dirty="0" smtClean="0">
                <a:solidFill>
                  <a:schemeClr val="tx2"/>
                </a:solidFill>
              </a:rPr>
              <a:t>(Onglet : Résultats du diagnostic)</a:t>
            </a:r>
            <a:endParaRPr lang="fr-FR" dirty="0" smtClean="0">
              <a:solidFill>
                <a:schemeClr val="tx2"/>
              </a:solidFill>
            </a:endParaRPr>
          </a:p>
        </p:txBody>
      </p:sp>
      <p:pic>
        <p:nvPicPr>
          <p:cNvPr id="4" name="Image 3" descr="schema_sim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0688"/>
            <a:ext cx="1728191" cy="2016224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6804248" y="1916832"/>
            <a:ext cx="1872208" cy="864096"/>
          </a:xfrm>
          <a:prstGeom prst="ellipse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251520" y="2924945"/>
          <a:ext cx="8640960" cy="332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3564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Avec climatisation </a:t>
                      </a:r>
                      <a:endParaRPr lang="fr-FR" dirty="0" smtClean="0"/>
                    </a:p>
                  </a:txBody>
                  <a:tcPr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Sans climatisation </a:t>
                      </a:r>
                      <a:endParaRPr lang="fr-FR" dirty="0" smtClean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55961">
                <a:tc>
                  <a:txBody>
                    <a:bodyPr/>
                    <a:lstStyle/>
                    <a:p>
                      <a:r>
                        <a:rPr lang="fr-FR" sz="1600" b="1" u="sng" dirty="0" smtClean="0"/>
                        <a:t>Diagnostic de l’enveloppe</a:t>
                      </a:r>
                      <a:r>
                        <a:rPr lang="fr-FR" sz="1600" b="1" u="none" dirty="0" smtClean="0"/>
                        <a:t> </a:t>
                      </a:r>
                      <a:r>
                        <a:rPr lang="fr-FR" sz="1600" baseline="0" dirty="0" smtClean="0"/>
                        <a:t>: système d’étiquettes énergétiques par orientation et type de paroi</a:t>
                      </a:r>
                    </a:p>
                    <a:p>
                      <a:endParaRPr lang="fr-FR" sz="800" baseline="0" dirty="0" smtClean="0"/>
                    </a:p>
                    <a:p>
                      <a:r>
                        <a:rPr lang="fr-FR" sz="1600" b="1" u="sng" dirty="0" smtClean="0"/>
                        <a:t>Diagnostic du</a:t>
                      </a:r>
                      <a:r>
                        <a:rPr lang="fr-FR" sz="1600" b="1" u="sng" baseline="0" dirty="0" smtClean="0"/>
                        <a:t> système de climatisation </a:t>
                      </a:r>
                      <a:r>
                        <a:rPr lang="fr-FR" sz="1600" baseline="0" dirty="0" smtClean="0"/>
                        <a:t>: système d’étiquettes énergétiques et ratios de consommations énergétiques annuels</a:t>
                      </a:r>
                    </a:p>
                  </a:txBody>
                  <a:tcPr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u="sng" dirty="0" smtClean="0"/>
                        <a:t>Diagnostic de l’enveloppe</a:t>
                      </a:r>
                      <a:r>
                        <a:rPr lang="fr-FR" sz="1600" b="1" u="none" dirty="0" smtClean="0"/>
                        <a:t> </a:t>
                      </a:r>
                      <a:r>
                        <a:rPr lang="fr-FR" sz="1600" baseline="0" dirty="0" smtClean="0"/>
                        <a:t>: système d’étiquettes énergétiques par orientation et type de paroi</a:t>
                      </a:r>
                    </a:p>
                    <a:p>
                      <a:endParaRPr lang="fr-FR" sz="800" baseline="0" dirty="0" smtClean="0"/>
                    </a:p>
                    <a:p>
                      <a:r>
                        <a:rPr lang="fr-FR" sz="1600" b="1" u="sng" dirty="0" smtClean="0"/>
                        <a:t>Evaluation du confort hygrothermique</a:t>
                      </a:r>
                      <a:r>
                        <a:rPr lang="fr-FR" sz="1600" dirty="0" smtClean="0"/>
                        <a:t> : diagramme</a:t>
                      </a:r>
                      <a:r>
                        <a:rPr lang="fr-FR" sz="1600" baseline="0" dirty="0" smtClean="0"/>
                        <a:t> de confort (</a:t>
                      </a:r>
                      <a:r>
                        <a:rPr lang="fr-FR" sz="1600" baseline="0" dirty="0" err="1" smtClean="0"/>
                        <a:t>Givoni</a:t>
                      </a:r>
                      <a:r>
                        <a:rPr lang="fr-FR" sz="1600" baseline="0" dirty="0" smtClean="0"/>
                        <a:t>)</a:t>
                      </a:r>
                      <a:endParaRPr lang="fr-FR" sz="1600" dirty="0" smtClean="0"/>
                    </a:p>
                    <a:p>
                      <a:endParaRPr lang="fr-FR" sz="1600" dirty="0"/>
                    </a:p>
                  </a:txBody>
                  <a:tcPr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pic>
        <p:nvPicPr>
          <p:cNvPr id="7" name="Picture 2" descr="C:\Users\lucas\Documents\association ENERVAL\opticlim  ADEME\formation opticlim 2012\exemples et applications Opticlim\exemple\ex clim burea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85184"/>
            <a:ext cx="2232248" cy="122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ucas\Documents\association ENERVAL\opticlim  ADEME\opticlim Calédonie\formations opticlim calédonie\exemple etude de cas\etude de cas ss cli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085184"/>
            <a:ext cx="267084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92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Installation et premiers pas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2132856"/>
            <a:ext cx="8640960" cy="3434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2400" b="1" dirty="0" smtClean="0">
                <a:solidFill>
                  <a:schemeClr val="tx2"/>
                </a:solidFill>
              </a:rPr>
              <a:t>Installation :</a:t>
            </a: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8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Simple copie du répertoire « </a:t>
            </a:r>
            <a:r>
              <a:rPr lang="fr-FR" dirty="0" err="1" smtClean="0">
                <a:solidFill>
                  <a:schemeClr val="tx2"/>
                </a:solidFill>
              </a:rPr>
              <a:t>Opticlim_Guyane</a:t>
            </a:r>
            <a:r>
              <a:rPr lang="fr-FR" dirty="0" smtClean="0">
                <a:solidFill>
                  <a:schemeClr val="tx2"/>
                </a:solidFill>
              </a:rPr>
              <a:t> » sur votre disque (disque dur ou clé USB)</a:t>
            </a:r>
            <a:endParaRPr lang="fr-FR" sz="1400" dirty="0" smtClean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Logiciel « portable » sur toute version de Windows postérieure à XP</a:t>
            </a:r>
            <a:endParaRPr lang="fr-FR" dirty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endParaRPr lang="fr-FR" sz="2400" b="1" dirty="0" smtClean="0">
              <a:solidFill>
                <a:schemeClr val="tx2"/>
              </a:solidFill>
            </a:endParaRPr>
          </a:p>
          <a:p>
            <a:pPr marL="0" lvl="1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fr-FR" sz="2400" b="1" dirty="0" smtClean="0">
                <a:solidFill>
                  <a:schemeClr val="tx2"/>
                </a:solidFill>
              </a:rPr>
              <a:t>Lancement du logiciel :</a:t>
            </a:r>
            <a:endParaRPr lang="fr-FR" sz="2400" b="1" dirty="0">
              <a:solidFill>
                <a:schemeClr val="tx2"/>
              </a:solidFill>
            </a:endParaRP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Ouvrir le répertoire « Opticlim_Guyane_V3.2»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smtClean="0">
                <a:solidFill>
                  <a:schemeClr val="tx2"/>
                </a:solidFill>
              </a:rPr>
              <a:t>Double-clique sur le fichier « Opticlim_Guyane.exe »</a:t>
            </a:r>
          </a:p>
          <a:p>
            <a:pPr marL="731520" lvl="2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fr-FR" dirty="0" err="1" smtClean="0">
                <a:solidFill>
                  <a:schemeClr val="tx2"/>
                </a:solidFill>
              </a:rPr>
              <a:t>Opticlim</a:t>
            </a:r>
            <a:r>
              <a:rPr lang="fr-FR" dirty="0" smtClean="0">
                <a:solidFill>
                  <a:schemeClr val="tx2"/>
                </a:solidFill>
              </a:rPr>
              <a:t> peut aussi être exécuté depuis une clé USB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4" name="Image 3" descr="opticli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97152"/>
            <a:ext cx="369221" cy="3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6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6943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2800" dirty="0" smtClean="0"/>
              <a:t>Résoudre les problèmes de compatibilité</a:t>
            </a:r>
            <a:endParaRPr lang="fr-FR" sz="2800" dirty="0"/>
          </a:p>
        </p:txBody>
      </p:sp>
      <p:pic>
        <p:nvPicPr>
          <p:cNvPr id="5" name="Image 4"/>
          <p:cNvPicPr/>
          <p:nvPr/>
        </p:nvPicPr>
        <p:blipFill rotWithShape="1">
          <a:blip r:embed="rId2"/>
          <a:srcRect r="51753" b="27614"/>
          <a:stretch/>
        </p:blipFill>
        <p:spPr bwMode="auto">
          <a:xfrm>
            <a:off x="107504" y="1355695"/>
            <a:ext cx="5021580" cy="2915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08343" y="4653136"/>
            <a:ext cx="3619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Cliquer « droit » sur l’</a:t>
            </a:r>
            <a:r>
              <a:rPr lang="fr-FR" dirty="0" err="1" smtClean="0"/>
              <a:t>éxécutable</a:t>
            </a:r>
            <a:endParaRPr lang="fr-FR" dirty="0"/>
          </a:p>
        </p:txBody>
      </p:sp>
      <p:pic>
        <p:nvPicPr>
          <p:cNvPr id="7" name="Image 6"/>
          <p:cNvPicPr/>
          <p:nvPr/>
        </p:nvPicPr>
        <p:blipFill>
          <a:blip r:embed="rId3"/>
          <a:stretch>
            <a:fillRect/>
          </a:stretch>
        </p:blipFill>
        <p:spPr>
          <a:xfrm>
            <a:off x="5154950" y="3068960"/>
            <a:ext cx="4004251" cy="31683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08104" y="4077072"/>
            <a:ext cx="3528392" cy="43204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8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058276"/>
            <a:ext cx="8229600" cy="4389438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dirty="0" smtClean="0"/>
              <a:t>Onglets d’entrées et bandeau de sorties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0" y="206943"/>
            <a:ext cx="9144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3200" dirty="0" smtClean="0"/>
              <a:t>Présentation des fonctionnalités</a:t>
            </a:r>
            <a:endParaRPr lang="fr-FR" sz="3200" dirty="0"/>
          </a:p>
        </p:txBody>
      </p:sp>
      <p:grpSp>
        <p:nvGrpSpPr>
          <p:cNvPr id="9" name="Groupe 8"/>
          <p:cNvGrpSpPr/>
          <p:nvPr/>
        </p:nvGrpSpPr>
        <p:grpSpPr>
          <a:xfrm>
            <a:off x="1043608" y="1366548"/>
            <a:ext cx="5695785" cy="5229200"/>
            <a:chOff x="-58007" y="0"/>
            <a:chExt cx="4438954" cy="4157373"/>
          </a:xfrm>
        </p:grpSpPr>
        <p:sp>
          <p:nvSpPr>
            <p:cNvPr id="11" name="Zone de texte 2"/>
            <p:cNvSpPr txBox="1">
              <a:spLocks noChangeArrowheads="1"/>
            </p:cNvSpPr>
            <p:nvPr/>
          </p:nvSpPr>
          <p:spPr bwMode="auto">
            <a:xfrm>
              <a:off x="1833283" y="3891308"/>
              <a:ext cx="1387011" cy="266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Bandeau de calcul</a:t>
              </a: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-58007" y="0"/>
              <a:ext cx="4438954" cy="3891301"/>
              <a:chOff x="-58007" y="0"/>
              <a:chExt cx="4438954" cy="3891301"/>
            </a:xfrm>
          </p:grpSpPr>
          <p:grpSp>
            <p:nvGrpSpPr>
              <p:cNvPr id="13" name="Groupe 12"/>
              <p:cNvGrpSpPr/>
              <p:nvPr/>
            </p:nvGrpSpPr>
            <p:grpSpPr>
              <a:xfrm>
                <a:off x="-58007" y="0"/>
                <a:ext cx="4438954" cy="3790605"/>
                <a:chOff x="-58007" y="0"/>
                <a:chExt cx="4438954" cy="3790605"/>
              </a:xfrm>
            </p:grpSpPr>
            <p:grpSp>
              <p:nvGrpSpPr>
                <p:cNvPr id="16" name="Groupe 15"/>
                <p:cNvGrpSpPr/>
                <p:nvPr/>
              </p:nvGrpSpPr>
              <p:grpSpPr>
                <a:xfrm>
                  <a:off x="-58007" y="0"/>
                  <a:ext cx="4438954" cy="3790605"/>
                  <a:chOff x="-58007" y="0"/>
                  <a:chExt cx="4438954" cy="3790605"/>
                </a:xfrm>
              </p:grpSpPr>
              <p:cxnSp>
                <p:nvCxnSpPr>
                  <p:cNvPr id="18" name="Connecteur droit 17"/>
                  <p:cNvCxnSpPr/>
                  <p:nvPr/>
                </p:nvCxnSpPr>
                <p:spPr>
                  <a:xfrm flipV="1">
                    <a:off x="395555" y="267128"/>
                    <a:ext cx="552261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9" name="Groupe 18"/>
                  <p:cNvGrpSpPr/>
                  <p:nvPr/>
                </p:nvGrpSpPr>
                <p:grpSpPr>
                  <a:xfrm>
                    <a:off x="-58007" y="0"/>
                    <a:ext cx="4438954" cy="3790605"/>
                    <a:chOff x="-58007" y="0"/>
                    <a:chExt cx="4438954" cy="3790605"/>
                  </a:xfrm>
                </p:grpSpPr>
                <p:cxnSp>
                  <p:nvCxnSpPr>
                    <p:cNvPr id="20" name="Connecteur droit 19"/>
                    <p:cNvCxnSpPr/>
                    <p:nvPr/>
                  </p:nvCxnSpPr>
                  <p:spPr>
                    <a:xfrm flipV="1">
                      <a:off x="1299681" y="277402"/>
                      <a:ext cx="1628454" cy="42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1" name="Groupe 20"/>
                    <p:cNvGrpSpPr/>
                    <p:nvPr/>
                  </p:nvGrpSpPr>
                  <p:grpSpPr>
                    <a:xfrm>
                      <a:off x="-58007" y="0"/>
                      <a:ext cx="4438954" cy="3790605"/>
                      <a:chOff x="-58007" y="0"/>
                      <a:chExt cx="4438954" cy="3790605"/>
                    </a:xfrm>
                  </p:grpSpPr>
                  <p:pic>
                    <p:nvPicPr>
                      <p:cNvPr id="22" name="Image 21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58007" y="504885"/>
                        <a:ext cx="4438954" cy="3285720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23" name="Connecteur droit avec flèche 22"/>
                      <p:cNvCxnSpPr/>
                      <p:nvPr/>
                    </p:nvCxnSpPr>
                    <p:spPr>
                      <a:xfrm flipH="1">
                        <a:off x="154112" y="267128"/>
                        <a:ext cx="244444" cy="361711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4" name="Zone de texte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85281" y="0"/>
                        <a:ext cx="641985" cy="2667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just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fr-FR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Menu</a:t>
                        </a:r>
                      </a:p>
                    </p:txBody>
                  </p:sp>
                  <p:sp>
                    <p:nvSpPr>
                      <p:cNvPr id="25" name="Zone de texte 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304818" y="10274"/>
                        <a:ext cx="1613043" cy="2667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 algn="just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fr-FR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Navigation par onglets</a:t>
                        </a:r>
                      </a:p>
                    </p:txBody>
                  </p:sp>
                  <p:cxnSp>
                    <p:nvCxnSpPr>
                      <p:cNvPr id="26" name="Connecteur droit avec flèche 25"/>
                      <p:cNvCxnSpPr/>
                      <p:nvPr/>
                    </p:nvCxnSpPr>
                    <p:spPr>
                      <a:xfrm flipH="1">
                        <a:off x="1114746" y="287676"/>
                        <a:ext cx="179441" cy="497783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Connecteur droit avec flèche 26"/>
                      <p:cNvCxnSpPr/>
                      <p:nvPr/>
                    </p:nvCxnSpPr>
                    <p:spPr>
                      <a:xfrm>
                        <a:off x="1299681" y="282539"/>
                        <a:ext cx="340995" cy="503434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" name="Connecteur droit avec flèche 27"/>
                      <p:cNvCxnSpPr/>
                      <p:nvPr/>
                    </p:nvCxnSpPr>
                    <p:spPr>
                      <a:xfrm flipH="1">
                        <a:off x="318499" y="277402"/>
                        <a:ext cx="975317" cy="492874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17" name="Zone de texte 2"/>
                <p:cNvSpPr txBox="1">
                  <a:spLocks noChangeArrowheads="1"/>
                </p:cNvSpPr>
                <p:nvPr/>
              </p:nvSpPr>
              <p:spPr bwMode="auto">
                <a:xfrm>
                  <a:off x="1844210" y="2074921"/>
                  <a:ext cx="2049695" cy="266681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r-FR" sz="12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Fenêtre de saisie centrale</a:t>
                  </a:r>
                </a:p>
              </p:txBody>
            </p:sp>
          </p:grpSp>
          <p:cxnSp>
            <p:nvCxnSpPr>
              <p:cNvPr id="14" name="Connecteur droit 13"/>
              <p:cNvCxnSpPr/>
              <p:nvPr/>
            </p:nvCxnSpPr>
            <p:spPr>
              <a:xfrm flipV="1">
                <a:off x="1898103" y="3890823"/>
                <a:ext cx="1258585" cy="47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/>
              <p:cNvCxnSpPr/>
              <p:nvPr/>
            </p:nvCxnSpPr>
            <p:spPr>
              <a:xfrm flipH="1" flipV="1">
                <a:off x="1790225" y="3562050"/>
                <a:ext cx="110276" cy="328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6389" name="Oval 4"/>
          <p:cNvSpPr>
            <a:spLocks noChangeArrowheads="1"/>
          </p:cNvSpPr>
          <p:nvPr/>
        </p:nvSpPr>
        <p:spPr bwMode="auto">
          <a:xfrm>
            <a:off x="708235" y="5110640"/>
            <a:ext cx="6237882" cy="1233487"/>
          </a:xfrm>
          <a:prstGeom prst="ellipse">
            <a:avLst/>
          </a:prstGeom>
          <a:solidFill>
            <a:srgbClr val="FFFFFF">
              <a:alpha val="23921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Constantia" pitchFamily="18" charset="0"/>
            </a:endParaRPr>
          </a:p>
        </p:txBody>
      </p:sp>
      <p:sp>
        <p:nvSpPr>
          <p:cNvPr id="16388" name="Oval 3"/>
          <p:cNvSpPr>
            <a:spLocks noChangeArrowheads="1"/>
          </p:cNvSpPr>
          <p:nvPr/>
        </p:nvSpPr>
        <p:spPr bwMode="auto">
          <a:xfrm>
            <a:off x="836884" y="2114159"/>
            <a:ext cx="4429125" cy="452104"/>
          </a:xfrm>
          <a:prstGeom prst="ellipse">
            <a:avLst/>
          </a:prstGeom>
          <a:solidFill>
            <a:srgbClr val="FFFFFF">
              <a:alpha val="23921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entrées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556792"/>
            <a:ext cx="8229600" cy="470852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fr-FR" b="1" dirty="0" smtClean="0"/>
              <a:t>ZONES CLIMATIQUES  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fr-FR" b="1" dirty="0" smtClean="0"/>
              <a:t> Par site : </a:t>
            </a:r>
          </a:p>
          <a:p>
            <a:r>
              <a:rPr lang="fr-FR" b="1" dirty="0" smtClean="0"/>
              <a:t>Rochambeau (zone littorale)</a:t>
            </a:r>
          </a:p>
          <a:p>
            <a:r>
              <a:rPr lang="fr-FR" b="1" dirty="0" smtClean="0"/>
              <a:t>Saint-Georges (zone intérieure) 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</p:txBody>
      </p:sp>
      <p:pic>
        <p:nvPicPr>
          <p:cNvPr id="6" name="Image 5"/>
          <p:cNvPicPr/>
          <p:nvPr/>
        </p:nvPicPr>
        <p:blipFill>
          <a:blip r:embed="rId2"/>
          <a:stretch>
            <a:fillRect/>
          </a:stretch>
        </p:blipFill>
        <p:spPr>
          <a:xfrm>
            <a:off x="5292080" y="1982241"/>
            <a:ext cx="31813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6166" y="260648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Géométrie du bâtiment » 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8435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138287"/>
            <a:ext cx="8964488" cy="4389438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dirty="0" smtClean="0"/>
              <a:t>Dimensions de la zone thermique du bâtiment</a:t>
            </a:r>
          </a:p>
          <a:p>
            <a:pPr eaLnBrk="1" hangingPunct="1"/>
            <a:r>
              <a:rPr lang="fr-FR" sz="1800" dirty="0" smtClean="0"/>
              <a:t>Définir l’orientation du bâtiment par rapport à la longueur</a:t>
            </a:r>
          </a:p>
          <a:p>
            <a:pPr eaLnBrk="1" hangingPunct="1"/>
            <a:endParaRPr lang="fr-FR" dirty="0"/>
          </a:p>
          <a:p>
            <a:pPr eaLnBrk="1" hangingPunct="1"/>
            <a:endParaRPr lang="fr-FR" dirty="0" smtClean="0"/>
          </a:p>
          <a:p>
            <a:pPr eaLnBrk="1" hangingPunct="1"/>
            <a:endParaRPr lang="fr-FR" dirty="0"/>
          </a:p>
          <a:p>
            <a:pPr eaLnBrk="1" hangingPunct="1"/>
            <a:endParaRPr lang="fr-FR" dirty="0" smtClean="0"/>
          </a:p>
          <a:p>
            <a:pPr eaLnBrk="1" hangingPunct="1"/>
            <a:endParaRPr lang="fr-FR" dirty="0" smtClean="0"/>
          </a:p>
          <a:p>
            <a:pPr eaLnBrk="1" hangingPunct="1"/>
            <a:r>
              <a:rPr lang="fr-FR" dirty="0" smtClean="0"/>
              <a:t>Orientations possibles du bâtiment : </a:t>
            </a:r>
          </a:p>
          <a:p>
            <a:pPr eaLnBrk="1" hangingPunct="1"/>
            <a:r>
              <a:rPr lang="fr-FR" sz="1800" dirty="0"/>
              <a:t>Définir l’angle entre la façade 1 et le nord </a:t>
            </a:r>
          </a:p>
          <a:p>
            <a:pPr eaLnBrk="1" hangingPunct="1"/>
            <a:endParaRPr lang="fr-FR" u="sng" dirty="0" smtClean="0"/>
          </a:p>
          <a:p>
            <a:pPr eaLnBrk="1" hangingPunct="1"/>
            <a:endParaRPr lang="fr-FR" dirty="0" smtClean="0"/>
          </a:p>
        </p:txBody>
      </p:sp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89040"/>
            <a:ext cx="3270405" cy="2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66610"/>
            <a:ext cx="4824536" cy="170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3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6166" y="260648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Géométrie du bâtiment » 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8435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138287"/>
            <a:ext cx="8964488" cy="1930673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dirty="0" smtClean="0"/>
              <a:t>Orientations possibles du bâtiment : </a:t>
            </a:r>
          </a:p>
          <a:p>
            <a:pPr eaLnBrk="1" hangingPunct="1"/>
            <a:r>
              <a:rPr lang="fr-FR" sz="1800" dirty="0" smtClean="0"/>
              <a:t>Convention d’orientation pour affectation des notes  </a:t>
            </a:r>
            <a:endParaRPr lang="fr-FR" sz="1800" dirty="0"/>
          </a:p>
          <a:p>
            <a:pPr eaLnBrk="1" hangingPunct="1"/>
            <a:endParaRPr lang="fr-FR" u="sng" dirty="0" smtClean="0"/>
          </a:p>
          <a:p>
            <a:pPr eaLnBrk="1" hangingPunct="1"/>
            <a:endParaRPr lang="fr-FR" dirty="0" smtClean="0"/>
          </a:p>
        </p:txBody>
      </p:sp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21056"/>
            <a:ext cx="3270405" cy="2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llipse 2"/>
          <p:cNvSpPr/>
          <p:nvPr/>
        </p:nvSpPr>
        <p:spPr>
          <a:xfrm>
            <a:off x="1120771" y="2869351"/>
            <a:ext cx="2376264" cy="23762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/>
          <p:cNvCxnSpPr>
            <a:endCxn id="3" idx="1"/>
          </p:cNvCxnSpPr>
          <p:nvPr/>
        </p:nvCxnSpPr>
        <p:spPr bwMode="auto">
          <a:xfrm flipH="1" flipV="1">
            <a:off x="1468767" y="3217347"/>
            <a:ext cx="840136" cy="840136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>
            <a:endCxn id="3" idx="7"/>
          </p:cNvCxnSpPr>
          <p:nvPr/>
        </p:nvCxnSpPr>
        <p:spPr bwMode="auto">
          <a:xfrm flipV="1">
            <a:off x="2308903" y="3217347"/>
            <a:ext cx="840136" cy="840136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endCxn id="3" idx="5"/>
          </p:cNvCxnSpPr>
          <p:nvPr/>
        </p:nvCxnSpPr>
        <p:spPr bwMode="auto">
          <a:xfrm>
            <a:off x="2308903" y="4057483"/>
            <a:ext cx="840136" cy="840136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endCxn id="3" idx="3"/>
          </p:cNvCxnSpPr>
          <p:nvPr/>
        </p:nvCxnSpPr>
        <p:spPr bwMode="auto">
          <a:xfrm flipH="1">
            <a:off x="1468767" y="4057483"/>
            <a:ext cx="840136" cy="840136"/>
          </a:xfrm>
          <a:prstGeom prst="straightConnector1">
            <a:avLst/>
          </a:prstGeom>
          <a:ln w="19050">
            <a:solidFill>
              <a:srgbClr val="C0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riangle isocèle 12"/>
          <p:cNvSpPr/>
          <p:nvPr/>
        </p:nvSpPr>
        <p:spPr>
          <a:xfrm>
            <a:off x="2218893" y="2869351"/>
            <a:ext cx="180020" cy="118813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riangle isocèle 16"/>
          <p:cNvSpPr/>
          <p:nvPr/>
        </p:nvSpPr>
        <p:spPr>
          <a:xfrm flipV="1">
            <a:off x="2217960" y="4045403"/>
            <a:ext cx="180020" cy="115815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888835" y="2437303"/>
            <a:ext cx="117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Nord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497035" y="3855966"/>
            <a:ext cx="117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Est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888835" y="5245615"/>
            <a:ext cx="117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Sud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300751" y="3855966"/>
            <a:ext cx="117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Ouest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149039" y="2941359"/>
            <a:ext cx="56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45°</a:t>
            </a:r>
            <a:endParaRPr lang="fr-FR" sz="1200" dirty="0"/>
          </a:p>
        </p:txBody>
      </p:sp>
      <p:sp>
        <p:nvSpPr>
          <p:cNvPr id="28" name="ZoneTexte 27"/>
          <p:cNvSpPr txBox="1"/>
          <p:nvPr/>
        </p:nvSpPr>
        <p:spPr>
          <a:xfrm>
            <a:off x="3215025" y="4895301"/>
            <a:ext cx="56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135°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976755" y="4909201"/>
            <a:ext cx="56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225°</a:t>
            </a:r>
            <a:endParaRPr lang="fr-FR" sz="1200" dirty="0"/>
          </a:p>
        </p:txBody>
      </p:sp>
      <p:sp>
        <p:nvSpPr>
          <p:cNvPr id="30" name="ZoneTexte 29"/>
          <p:cNvSpPr txBox="1"/>
          <p:nvPr/>
        </p:nvSpPr>
        <p:spPr>
          <a:xfrm>
            <a:off x="888827" y="2942616"/>
            <a:ext cx="56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315°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22411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6166" y="260648"/>
            <a:ext cx="91440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Géométrie du bâtiment » 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8435" name="Espace réservé du contenu 2"/>
          <p:cNvSpPr>
            <a:spLocks noGrp="1"/>
          </p:cNvSpPr>
          <p:nvPr>
            <p:ph idx="4294967295"/>
          </p:nvPr>
        </p:nvSpPr>
        <p:spPr>
          <a:xfrm>
            <a:off x="18593" y="1628800"/>
            <a:ext cx="8964488" cy="4389438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endParaRPr lang="fr-FR" sz="2000" dirty="0" smtClean="0"/>
          </a:p>
          <a:p>
            <a:pPr eaLnBrk="1" hangingPunct="1"/>
            <a:r>
              <a:rPr lang="fr-FR" sz="2000" dirty="0" smtClean="0"/>
              <a:t>Présence éventuelle de combles (dans la partie « géométrie de la zone »)</a:t>
            </a:r>
          </a:p>
          <a:p>
            <a:pPr eaLnBrk="1" hangingPunct="1"/>
            <a:r>
              <a:rPr lang="fr-FR" sz="2000" dirty="0" smtClean="0"/>
              <a:t>Parois adiabatiques, extérieures ou mitoyenne avec local non climatisé.</a:t>
            </a:r>
          </a:p>
          <a:p>
            <a:pPr eaLnBrk="1" hangingPunct="1"/>
            <a:r>
              <a:rPr lang="fr-FR" sz="2000" dirty="0" smtClean="0"/>
              <a:t>Pourcentage des surfaces de vitrages</a:t>
            </a:r>
          </a:p>
          <a:p>
            <a:pPr eaLnBrk="1" hangingPunct="1"/>
            <a:endParaRPr lang="fr-FR" sz="2000" dirty="0" smtClean="0"/>
          </a:p>
        </p:txBody>
      </p:sp>
      <p:pic>
        <p:nvPicPr>
          <p:cNvPr id="155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56992"/>
            <a:ext cx="73152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27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623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9459" name="Espace réservé du contenu 2"/>
          <p:cNvSpPr>
            <a:spLocks noGrp="1"/>
          </p:cNvSpPr>
          <p:nvPr>
            <p:ph idx="4294967295"/>
          </p:nvPr>
        </p:nvSpPr>
        <p:spPr>
          <a:xfrm>
            <a:off x="179512" y="1456645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u="sng" dirty="0" smtClean="0"/>
              <a:t>Couleur des parois extérieures</a:t>
            </a:r>
          </a:p>
          <a:p>
            <a:pPr eaLnBrk="1" hangingPunct="1"/>
            <a:r>
              <a:rPr lang="fr-FR" dirty="0" smtClean="0"/>
              <a:t>Claire, moyenne, foncée</a:t>
            </a:r>
          </a:p>
          <a:p>
            <a:pPr eaLnBrk="1" hangingPunct="1"/>
            <a:endParaRPr lang="fr-FR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1331640" y="2852936"/>
          <a:ext cx="6120680" cy="67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/>
                <a:gridCol w="1529015"/>
                <a:gridCol w="1873602"/>
                <a:gridCol w="1061879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Couleur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 smtClean="0">
                          <a:effectLst/>
                        </a:rPr>
                        <a:t>Claire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 smtClean="0">
                          <a:effectLst/>
                        </a:rPr>
                        <a:t>Moyenne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foncée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Absorptivité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 smtClean="0">
                          <a:effectLst/>
                        </a:rPr>
                        <a:t>0,4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0,6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0,8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99" y="3701380"/>
            <a:ext cx="49053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6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623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9459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u="sng" dirty="0" smtClean="0"/>
              <a:t>Type de menuiserie </a:t>
            </a:r>
          </a:p>
          <a:p>
            <a:pPr lvl="1" eaLnBrk="1" hangingPunct="1"/>
            <a:r>
              <a:rPr lang="fr-FR" dirty="0" smtClean="0"/>
              <a:t>Bâti : Alu, bois, PVC</a:t>
            </a:r>
          </a:p>
          <a:p>
            <a:pPr lvl="1" eaLnBrk="1" hangingPunct="1"/>
            <a:r>
              <a:rPr lang="fr-FR" dirty="0" smtClean="0"/>
              <a:t>DV et SV</a:t>
            </a:r>
          </a:p>
          <a:p>
            <a:pPr lvl="1" eaLnBrk="1" hangingPunct="1"/>
            <a:r>
              <a:rPr lang="fr-FR" dirty="0" smtClean="0"/>
              <a:t>Classement AEV</a:t>
            </a:r>
          </a:p>
          <a:p>
            <a:pPr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323528" y="2924944"/>
          <a:ext cx="8666535" cy="3056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655"/>
                <a:gridCol w="591058"/>
                <a:gridCol w="459327"/>
                <a:gridCol w="554658"/>
                <a:gridCol w="506125"/>
                <a:gridCol w="929052"/>
                <a:gridCol w="677723"/>
                <a:gridCol w="649989"/>
                <a:gridCol w="986252"/>
                <a:gridCol w="398661"/>
                <a:gridCol w="610124"/>
                <a:gridCol w="963720"/>
                <a:gridCol w="525191"/>
              </a:tblGrid>
              <a:tr h="261124">
                <a:tc>
                  <a:txBody>
                    <a:bodyPr/>
                    <a:lstStyle/>
                    <a:p>
                      <a:endParaRPr lang="fr-FR" sz="1600" dirty="0">
                        <a:effectLst/>
                        <a:latin typeface="Tw Cen M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fr-FR" sz="1600">
                        <a:effectLst/>
                        <a:latin typeface="Tw Cen M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fr-FR" sz="1600">
                        <a:effectLst/>
                        <a:latin typeface="Tw Cen M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fr-FR" sz="1600">
                        <a:effectLst/>
                        <a:latin typeface="Tw Cen MT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Vitrage Clair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Vitrage Teinté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Vitrage Réfléchissant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42354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Type menuiserie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Facteur de clair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U w (Wm</a:t>
                      </a:r>
                      <a:r>
                        <a:rPr lang="fr-FR" sz="1200" baseline="30000">
                          <a:effectLst/>
                        </a:rPr>
                        <a:t>-</a:t>
                      </a:r>
                      <a:r>
                        <a:rPr lang="fr-FR" sz="1200">
                          <a:effectLst/>
                        </a:rPr>
                        <a:t>²K</a:t>
                      </a:r>
                      <a:r>
                        <a:rPr lang="fr-FR" sz="1200" baseline="30000">
                          <a:effectLst/>
                        </a:rPr>
                        <a:t>-1</a:t>
                      </a:r>
                      <a:r>
                        <a:rPr lang="fr-FR" sz="1200">
                          <a:effectLst/>
                        </a:rPr>
                        <a:t>)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epaiss vitrage (mm)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Reflectance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    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S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Reflectance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      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S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Reflectance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endParaRPr lang="fr-FR" sz="1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112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Alu SV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70%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4.73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0.006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0.62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0.065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0.35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0.33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0.19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0.73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0.08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5852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Alu </a:t>
                      </a:r>
                      <a:endParaRPr lang="fr-FR" sz="240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DV 4-6-4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70%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3.74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0.014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0.56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0.125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0.73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0.10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112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Bois SV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66%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4.08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0.006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0.59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0.27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0.141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0.33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0.27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0.40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0.18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0.66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5852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Bois  </a:t>
                      </a:r>
                      <a:endParaRPr lang="fr-FR" sz="240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DV 4-6-4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66%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2.96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0.014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0.53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0.27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0.201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0.30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0.27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0.43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0.66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0.18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112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PVC SV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62%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3.54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0.006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0.56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0.081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0.17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0.72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0.10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5852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PVC </a:t>
                      </a:r>
                      <a:endParaRPr lang="fr-FR" sz="240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DV 4-6-4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62%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2.61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0.014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0.5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0.141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0.28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0.36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0.15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>
                          <a:effectLst/>
                        </a:rPr>
                        <a:t>0.72</a:t>
                      </a:r>
                      <a:endParaRPr lang="fr-F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200" dirty="0">
                          <a:effectLst/>
                        </a:rPr>
                        <a:t>0.12</a:t>
                      </a:r>
                      <a:endParaRPr lang="fr-F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1" y="1124744"/>
            <a:ext cx="2848000" cy="121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58254" y="5805264"/>
            <a:ext cx="5973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 : facteur solaire </a:t>
            </a:r>
          </a:p>
          <a:p>
            <a:r>
              <a:rPr lang="fr-FR" sz="1600" dirty="0" err="1" smtClean="0"/>
              <a:t>Uw</a:t>
            </a:r>
            <a:r>
              <a:rPr lang="fr-FR" sz="1600" dirty="0" smtClean="0"/>
              <a:t>: coefficient global d’échange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76538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623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9459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u="sng" dirty="0" smtClean="0"/>
              <a:t>Type de menuiserie </a:t>
            </a:r>
          </a:p>
          <a:p>
            <a:pPr lvl="1" eaLnBrk="1" hangingPunct="1"/>
            <a:r>
              <a:rPr lang="fr-FR" dirty="0" smtClean="0"/>
              <a:t>Classement AEV</a:t>
            </a:r>
          </a:p>
          <a:p>
            <a:pPr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2816"/>
            <a:ext cx="4648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395536" y="3933056"/>
          <a:ext cx="8496944" cy="2328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8433"/>
                <a:gridCol w="2984576"/>
                <a:gridCol w="3273935"/>
              </a:tblGrid>
              <a:tr h="66522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Classe d’étanchéité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Débit en m</a:t>
                      </a:r>
                      <a:r>
                        <a:rPr lang="fr-FR" sz="1800" baseline="30000" dirty="0" smtClean="0">
                          <a:effectLst/>
                        </a:rPr>
                        <a:t>3</a:t>
                      </a:r>
                      <a:r>
                        <a:rPr lang="fr-FR" sz="1800" dirty="0" smtClean="0">
                          <a:effectLst/>
                        </a:rPr>
                        <a:t>/h/m² d’ouvrant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Exemple de type de menuiseries (par défaut)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A3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1,2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Menuiseries classées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A2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3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Menuiseries classées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A1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7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Battants standards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A0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15 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Coulissants standards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NC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25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err="1">
                          <a:effectLst/>
                        </a:rPr>
                        <a:t>Naccos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8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623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19459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r>
              <a:rPr lang="fr-FR" b="1" u="sng" dirty="0"/>
              <a:t>Constitution du toit</a:t>
            </a:r>
          </a:p>
          <a:p>
            <a:pPr lvl="1"/>
            <a:r>
              <a:rPr lang="fr-FR" dirty="0"/>
              <a:t>Terrasse </a:t>
            </a:r>
            <a:r>
              <a:rPr lang="fr-FR" dirty="0" smtClean="0"/>
              <a:t>: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smtClean="0"/>
              <a:t>Toiture tôle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sz="3600" dirty="0"/>
          </a:p>
          <a:p>
            <a:pPr marL="301943" lvl="1" indent="0">
              <a:buNone/>
            </a:pPr>
            <a:r>
              <a:rPr lang="fr-FR" b="1" u="sng" dirty="0" smtClean="0"/>
              <a:t>Attention</a:t>
            </a:r>
            <a:r>
              <a:rPr lang="fr-FR" dirty="0" smtClean="0"/>
              <a:t> parois par défaut sans isolant!</a:t>
            </a:r>
            <a:endParaRPr lang="fr-FR" dirty="0"/>
          </a:p>
          <a:p>
            <a:pPr eaLnBrk="1" hangingPunct="1"/>
            <a:endParaRPr lang="fr-FR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112" y="3013349"/>
            <a:ext cx="45910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060849"/>
            <a:ext cx="319235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/>
          </p:nvPr>
        </p:nvGraphicFramePr>
        <p:xfrm>
          <a:off x="2195736" y="3789040"/>
          <a:ext cx="2528080" cy="2183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icture" r:id="rId5" imgW="4811268" imgH="4152900" progId="Word.Picture.8">
                  <p:embed/>
                </p:oleObj>
              </mc:Choice>
              <mc:Fallback>
                <p:oleObj name="Picture" r:id="rId5" imgW="4811268" imgH="41529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789040"/>
                        <a:ext cx="2528080" cy="21833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87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08349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7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395304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2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0483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b="1" u="sng" dirty="0" smtClean="0"/>
              <a:t>Constitution des parois</a:t>
            </a:r>
          </a:p>
          <a:p>
            <a:pPr eaLnBrk="1" hangingPunct="1">
              <a:lnSpc>
                <a:spcPct val="90000"/>
              </a:lnSpc>
            </a:pPr>
            <a:r>
              <a:rPr lang="fr-FR" sz="2800" dirty="0" smtClean="0"/>
              <a:t>Parois lourdes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Voile béton 16 ou 18cm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Bloc creux (non rempli)</a:t>
            </a:r>
          </a:p>
          <a:p>
            <a:pPr lvl="1" eaLnBrk="1" hangingPunct="1">
              <a:lnSpc>
                <a:spcPct val="90000"/>
              </a:lnSpc>
            </a:pPr>
            <a:endParaRPr lang="fr-FR" dirty="0"/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sz="2800" dirty="0" smtClean="0"/>
          </a:p>
          <a:p>
            <a:pPr eaLnBrk="1" hangingPunct="1">
              <a:lnSpc>
                <a:spcPct val="90000"/>
              </a:lnSpc>
            </a:pPr>
            <a:r>
              <a:rPr lang="fr-FR" sz="2800" dirty="0" smtClean="0"/>
              <a:t> Parois légère 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bardage bois simple peau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Bardage bois double </a:t>
            </a:r>
            <a:r>
              <a:rPr lang="fr-FR" dirty="0" smtClean="0"/>
              <a:t>peau</a:t>
            </a:r>
          </a:p>
          <a:p>
            <a:pPr lvl="1">
              <a:lnSpc>
                <a:spcPct val="90000"/>
              </a:lnSpc>
            </a:pPr>
            <a:r>
              <a:rPr lang="fr-FR" dirty="0" smtClean="0"/>
              <a:t>Briques en terre crue </a:t>
            </a:r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51" y="1124744"/>
            <a:ext cx="491490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229200"/>
            <a:ext cx="1711796" cy="114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153819"/>
            <a:ext cx="1202543" cy="1202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7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838561"/>
            <a:ext cx="1584176" cy="1121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7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15" y="2780127"/>
            <a:ext cx="202882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66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0483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b="1" u="sng" dirty="0" smtClean="0"/>
              <a:t>Isolation 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Epaisseur </a:t>
            </a:r>
          </a:p>
          <a:p>
            <a:pPr lvl="1" eaLnBrk="1" hangingPunct="1">
              <a:lnSpc>
                <a:spcPct val="90000"/>
              </a:lnSpc>
            </a:pPr>
            <a:r>
              <a:rPr lang="fr-FR" dirty="0" smtClean="0"/>
              <a:t>conductivité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b="1" u="sng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683568" y="2420888"/>
          <a:ext cx="4608511" cy="3807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2637"/>
                <a:gridCol w="2095874"/>
              </a:tblGrid>
              <a:tr h="63455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Matériau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Conductivité en W.m</a:t>
                      </a:r>
                      <a:r>
                        <a:rPr lang="fr-FR" sz="1800" baseline="30000">
                          <a:effectLst/>
                        </a:rPr>
                        <a:t>-1</a:t>
                      </a:r>
                      <a:r>
                        <a:rPr lang="fr-FR" sz="1800">
                          <a:effectLst/>
                        </a:rPr>
                        <a:t>°.C</a:t>
                      </a:r>
                      <a:r>
                        <a:rPr lang="fr-FR" sz="1800" baseline="30000">
                          <a:effectLst/>
                        </a:rPr>
                        <a:t>-1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27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Enduit de plâtre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0,35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2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Bois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0,12 à 0,23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2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Laine de verre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0,035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2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Laine de roche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0,04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2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Liège expansé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0,05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455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Polystyrène expansé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0,035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455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Polystyrène extrudé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0,03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27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Polyuréthane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0,025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04864"/>
            <a:ext cx="3635896" cy="298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0483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b="1" u="sng" dirty="0" smtClean="0"/>
              <a:t>Infiltration d’air dans la zone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Tient compte des transferts aérauliques traversant les ouvertures (portes, fenêtres):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Exprimé en volume intérieur de la zone par heure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Valeur par défaut : 0,4 vol/h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Valeur plafond : 10vol/h</a:t>
            </a:r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b="1" u="sng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</p:txBody>
      </p:sp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24386"/>
            <a:ext cx="487680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5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0483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b="1" u="sng" dirty="0" smtClean="0"/>
              <a:t>Infiltration d’air dans la zone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Méthode de calcul</a:t>
            </a:r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b="1" u="sng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07704" y="2019697"/>
                <a:ext cx="6300192" cy="2514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𝐷</m:t>
                          </m:r>
                          <m:r>
                            <a:rPr lang="fr-FR" i="1">
                              <a:latin typeface="Cambria Math"/>
                            </a:rPr>
                            <m:t>é</m:t>
                          </m:r>
                          <m:r>
                            <a:rPr lang="fr-FR" i="1">
                              <a:latin typeface="Cambria Math"/>
                            </a:rPr>
                            <m:t>𝑏𝑖𝑡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𝑖𝑛𝑓𝑖𝑙𝑡𝑟𝑎𝑡𝑖𝑜𝑛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𝐶𝑜𝑒𝑓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𝑑𝑒𝑏𝑖𝑡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×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𝐶𝑜𝑒𝑓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𝑝𝑟𝑒𝑠𝑠𝑖𝑜𝑛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endParaRPr lang="fr-F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𝐶𝑜𝑒𝑓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𝑑𝑒𝑏𝑖𝑡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=3000×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𝑜𝑢𝑣𝑒𝑟𝑡𝑢𝑟𝑒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×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𝑅𝑎𝑡𝑖𝑜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𝑜𝑢𝑣𝑒𝑟𝑡𝑢𝑟𝑒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r>
                  <a:rPr lang="fr-FR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𝐶𝑜𝑒𝑓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𝑝𝑟𝑒𝑠𝑠𝑖𝑜𝑛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=1,23+0,003×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𝑏𝑎𝑡𝑖𝑚𝑒𝑛𝑡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r>
                  <a:rPr lang="fr-FR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𝑅𝑎𝑡𝑖𝑜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𝑜𝑢𝑣𝑒𝑟𝑡𝑢𝑟𝑒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𝑡𝑒𝑚𝑝𝑠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fr-FR" i="1">
                              <a:latin typeface="Cambria Math"/>
                            </a:rPr>
                            <m:t>𝑜𝑢𝑣𝑒𝑟𝑡𝑢𝑟𝑒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𝑒𝑛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  <m:r>
                            <a:rPr lang="fr-FR" i="1">
                              <a:latin typeface="Cambria Math"/>
                            </a:rPr>
                            <m:t>h𝑒𝑢𝑟𝑒𝑠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2019697"/>
                <a:ext cx="6300192" cy="251415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11536" y="4533847"/>
                <a:ext cx="5652120" cy="18069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i="1" dirty="0" smtClean="0"/>
                  <a:t>Avec 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𝐷</m:t>
                          </m:r>
                          <m:r>
                            <a:rPr lang="fr-FR" i="1">
                              <a:latin typeface="Cambria Math"/>
                            </a:rPr>
                            <m:t>é</m:t>
                          </m:r>
                          <m:r>
                            <a:rPr lang="fr-FR" i="1">
                              <a:latin typeface="Cambria Math"/>
                            </a:rPr>
                            <m:t>𝑏𝑖𝑡</m:t>
                          </m:r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𝑣𝑒𝑛𝑡𝑖𝑙𝑎𝑡𝑖𝑜𝑛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:</m:t>
                      </m:r>
                      <m:r>
                        <a:rPr lang="fr-FR" i="1">
                          <a:latin typeface="Cambria Math"/>
                        </a:rPr>
                        <m:t>𝑑</m:t>
                      </m:r>
                      <m:r>
                        <a:rPr lang="fr-FR" i="1">
                          <a:latin typeface="Cambria Math"/>
                        </a:rPr>
                        <m:t>é</m:t>
                      </m:r>
                      <m:r>
                        <a:rPr lang="fr-FR" i="1">
                          <a:latin typeface="Cambria Math"/>
                        </a:rPr>
                        <m:t>𝑏𝑖𝑡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𝑒𝑛</m:t>
                      </m:r>
                      <m:r>
                        <a:rPr lang="fr-FR" i="1">
                          <a:latin typeface="Cambria Math"/>
                        </a:rPr>
                        <m:t>  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fr-FR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i="1">
                          <a:latin typeface="Cambria Math"/>
                        </a:rPr>
                        <m:t>/</m:t>
                      </m:r>
                      <m:r>
                        <a:rPr lang="fr-FR" i="1">
                          <a:latin typeface="Cambria Math"/>
                        </a:rPr>
                        <m:t>h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dirty="0" smtClean="0"/>
              </a:p>
              <a:p>
                <a:endParaRPr lang="fr-F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𝑜𝑢𝑣𝑒𝑟𝑡𝑢𝑟𝑒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 :</m:t>
                      </m:r>
                      <m:r>
                        <a:rPr lang="fr-FR" i="1">
                          <a:latin typeface="Cambria Math"/>
                        </a:rPr>
                        <m:t>𝑆𝑢𝑟𝑓𝑎𝑐𝑒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𝑑𝑒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/>
                            </a:rPr>
                            <m:t>𝑙</m:t>
                          </m:r>
                        </m:e>
                        <m:sup>
                          <m:r>
                            <a:rPr lang="fr-FR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fr-FR" i="1">
                          <a:latin typeface="Cambria Math"/>
                        </a:rPr>
                        <m:t>𝑜𝑢𝑣𝑒𝑟𝑢𝑟𝑒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𝑒𝑛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𝑚</m:t>
                      </m:r>
                      <m:r>
                        <a:rPr lang="fr-FR" i="1">
                          <a:latin typeface="Cambria Math"/>
                        </a:rPr>
                        <m:t>²</m:t>
                      </m:r>
                    </m:oMath>
                  </m:oMathPara>
                </a14:m>
                <a:endParaRPr lang="fr-FR" dirty="0" smtClean="0"/>
              </a:p>
              <a:p>
                <a:endParaRPr lang="fr-F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𝑏𝑎𝑡𝑖𝑚𝑒𝑛𝑡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:</m:t>
                      </m:r>
                      <m:r>
                        <a:rPr lang="fr-FR" i="1">
                          <a:latin typeface="Cambria Math"/>
                        </a:rPr>
                        <m:t>h𝑎𝑢𝑡𝑒𝑢𝑟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𝑑𝑢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𝑏𝑎𝑡𝑖𝑚𝑒𝑛𝑡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𝑒𝑛</m:t>
                      </m:r>
                      <m:r>
                        <a:rPr lang="fr-FR" i="1">
                          <a:latin typeface="Cambria Math"/>
                        </a:rPr>
                        <m:t> </m:t>
                      </m:r>
                      <m:r>
                        <a:rPr lang="fr-FR" i="1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536" y="4533847"/>
                <a:ext cx="5652120" cy="1806970"/>
              </a:xfrm>
              <a:prstGeom prst="rect">
                <a:avLst/>
              </a:prstGeom>
              <a:blipFill rotWithShape="1">
                <a:blip r:embed="rId3"/>
                <a:stretch>
                  <a:fillRect l="-971" t="-16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091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0483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8229600" cy="5429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b="1" u="sng" dirty="0" smtClean="0"/>
              <a:t>Infiltration d’air dans la zone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Exemple de calcul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1800" dirty="0" smtClean="0"/>
              <a:t>Portes identiques située au RDC avec des temps d'ouverture différents</a:t>
            </a:r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b="1" u="sng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827584" y="2420888"/>
          <a:ext cx="7416824" cy="4193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328"/>
                <a:gridCol w="2160240"/>
                <a:gridCol w="2304256"/>
              </a:tblGrid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 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12 minutes d’ouverture / j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Ouverture en permanence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hauteur ouverture (m) 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2,1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2,1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largeur ouverture (m)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0,9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0,9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surface ouverture 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1,89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1,89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</a:rPr>
                        <a:t>temps ouverture en heures / 24h</a:t>
                      </a:r>
                      <a:endParaRPr lang="fr-FR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effectLst/>
                        </a:rPr>
                        <a:t>0,2</a:t>
                      </a:r>
                      <a:endParaRPr lang="fr-FR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effectLst/>
                        </a:rPr>
                        <a:t>24</a:t>
                      </a:r>
                      <a:endParaRPr lang="fr-F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coeff debit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47,25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5670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hauteur de batiment (m)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2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coef de pression 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1,236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1,236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fr-FR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débit de ventilation (m3/h)</a:t>
                      </a:r>
                      <a:endParaRPr lang="fr-F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58,401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7008,12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Renouvellement d’air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(pièce de 40m3) en vol /h</a:t>
                      </a:r>
                      <a:endParaRPr lang="fr-FR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>
                          <a:effectLst/>
                        </a:rPr>
                        <a:t>1,46</a:t>
                      </a:r>
                      <a:endParaRPr lang="fr-FR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 dirty="0">
                          <a:effectLst/>
                        </a:rPr>
                        <a:t>175,20</a:t>
                      </a:r>
                      <a:endParaRPr lang="fr-F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0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0483" name="Espace réservé du contenu 2"/>
          <p:cNvSpPr>
            <a:spLocks noGrp="1"/>
          </p:cNvSpPr>
          <p:nvPr>
            <p:ph idx="4294967295"/>
          </p:nvPr>
        </p:nvSpPr>
        <p:spPr>
          <a:xfrm>
            <a:off x="214313" y="1214438"/>
            <a:ext cx="4501703" cy="5429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b="1" u="sng" dirty="0" smtClean="0"/>
              <a:t>Ventilation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/>
              <a:t>Sans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400" dirty="0" smtClean="0"/>
              <a:t>hygiénique avec profil</a:t>
            </a:r>
          </a:p>
          <a:p>
            <a:pPr lvl="2">
              <a:lnSpc>
                <a:spcPct val="90000"/>
              </a:lnSpc>
            </a:pPr>
            <a:r>
              <a:rPr lang="fr-FR" sz="2400" dirty="0" smtClean="0"/>
              <a:t>15 m3/h</a:t>
            </a:r>
          </a:p>
          <a:p>
            <a:pPr lvl="2">
              <a:lnSpc>
                <a:spcPct val="90000"/>
              </a:lnSpc>
            </a:pPr>
            <a:r>
              <a:rPr lang="fr-FR" sz="2400" dirty="0" smtClean="0"/>
              <a:t>18 m3/h</a:t>
            </a:r>
            <a:endParaRPr lang="fr-FR" sz="2400" dirty="0"/>
          </a:p>
          <a:p>
            <a:pPr lvl="2">
              <a:lnSpc>
                <a:spcPct val="90000"/>
              </a:lnSpc>
            </a:pPr>
            <a:r>
              <a:rPr lang="fr-FR" sz="2400" dirty="0" smtClean="0"/>
              <a:t>30 m3/h</a:t>
            </a:r>
          </a:p>
          <a:p>
            <a:pPr lvl="2">
              <a:lnSpc>
                <a:spcPct val="90000"/>
              </a:lnSpc>
            </a:pPr>
            <a:r>
              <a:rPr lang="fr-FR" sz="2400" dirty="0" smtClean="0"/>
              <a:t>Ventilation </a:t>
            </a:r>
            <a:r>
              <a:rPr lang="fr-FR" sz="2400" dirty="0" err="1" smtClean="0"/>
              <a:t>traversante</a:t>
            </a:r>
            <a:r>
              <a:rPr lang="fr-FR" sz="2400" dirty="0" smtClean="0"/>
              <a:t> avec débit ajustable</a:t>
            </a:r>
          </a:p>
          <a:p>
            <a:pPr lvl="1"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  <a:p>
            <a:pPr eaLnBrk="1" hangingPunct="1">
              <a:lnSpc>
                <a:spcPct val="90000"/>
              </a:lnSpc>
            </a:pPr>
            <a:endParaRPr lang="fr-FR" b="1" u="sng" dirty="0" smtClean="0"/>
          </a:p>
          <a:p>
            <a:pPr eaLnBrk="1" hangingPunct="1">
              <a:lnSpc>
                <a:spcPct val="90000"/>
              </a:lnSpc>
            </a:pPr>
            <a:endParaRPr lang="fr-FR" dirty="0" smtClean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73" y="1124744"/>
            <a:ext cx="4638675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2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1508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1214438"/>
            <a:ext cx="5437237" cy="3929062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fr-FR" b="1" u="sng" dirty="0" smtClean="0"/>
              <a:t>Charges internes :</a:t>
            </a:r>
          </a:p>
          <a:p>
            <a:pPr eaLnBrk="1" hangingPunct="1"/>
            <a:r>
              <a:rPr lang="fr-FR" dirty="0" smtClean="0"/>
              <a:t>les personnes  :</a:t>
            </a:r>
          </a:p>
          <a:p>
            <a:pPr lvl="1" eaLnBrk="1" hangingPunct="1"/>
            <a:r>
              <a:rPr lang="fr-FR" sz="2000" dirty="0" smtClean="0"/>
              <a:t>Charge totale le jour : 113 W/pers</a:t>
            </a:r>
          </a:p>
          <a:p>
            <a:pPr lvl="1" eaLnBrk="1" hangingPunct="1"/>
            <a:r>
              <a:rPr lang="fr-FR" sz="2000" dirty="0" smtClean="0"/>
              <a:t>Charge totale la nuit : 75 W/pers</a:t>
            </a:r>
          </a:p>
          <a:p>
            <a:pPr eaLnBrk="1" hangingPunct="1"/>
            <a:r>
              <a:rPr lang="fr-FR" dirty="0" smtClean="0"/>
              <a:t>l’éclairage en kW ou W/m² </a:t>
            </a:r>
          </a:p>
          <a:p>
            <a:r>
              <a:rPr lang="fr-FR" dirty="0" smtClean="0"/>
              <a:t>les autres charges internes </a:t>
            </a:r>
            <a:r>
              <a:rPr lang="fr-FR" dirty="0"/>
              <a:t>sensibles en kW ou W/m² </a:t>
            </a:r>
            <a:endParaRPr lang="fr-FR" dirty="0" smtClean="0"/>
          </a:p>
          <a:p>
            <a:pPr eaLnBrk="1" hangingPunct="1"/>
            <a:endParaRPr lang="fr-FR" sz="2000" b="1" u="sng" dirty="0" smtClean="0"/>
          </a:p>
          <a:p>
            <a:pPr eaLnBrk="1" hangingPunct="1"/>
            <a:endParaRPr lang="fr-FR" sz="2000" b="1" u="sng" dirty="0" smtClean="0"/>
          </a:p>
          <a:p>
            <a:pPr eaLnBrk="1" hangingPunct="1"/>
            <a:endParaRPr lang="fr-FR" sz="2000" b="1" u="sng" dirty="0" smtClean="0"/>
          </a:p>
          <a:p>
            <a:pPr eaLnBrk="1" hangingPunct="1"/>
            <a:endParaRPr lang="fr-FR" sz="2000" b="1" u="sng" dirty="0" smtClean="0"/>
          </a:p>
          <a:p>
            <a:pPr eaLnBrk="1" hangingPunct="1"/>
            <a:endParaRPr lang="fr-FR" sz="2000" dirty="0" smtClean="0"/>
          </a:p>
          <a:p>
            <a:pPr eaLnBrk="1" hangingPunct="1"/>
            <a:endParaRPr lang="fr-FR" sz="2000" b="1" u="sng" dirty="0" smtClean="0"/>
          </a:p>
          <a:p>
            <a:pPr eaLnBrk="1" hangingPunct="1"/>
            <a:endParaRPr lang="fr-FR" sz="2000" dirty="0" smtClean="0"/>
          </a:p>
        </p:txBody>
      </p:sp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760" y="1196752"/>
            <a:ext cx="3635896" cy="2886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9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1508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1214438"/>
            <a:ext cx="8229600" cy="39290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u="sng" dirty="0" smtClean="0"/>
              <a:t>Les profils « semaine »:</a:t>
            </a:r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</p:txBody>
      </p:sp>
      <p:graphicFrame>
        <p:nvGraphicFramePr>
          <p:cNvPr id="21506" name="Object 5"/>
          <p:cNvGraphicFramePr>
            <a:graphicFrameLocks noChangeAspect="1"/>
          </p:cNvGraphicFramePr>
          <p:nvPr>
            <p:extLst/>
          </p:nvPr>
        </p:nvGraphicFramePr>
        <p:xfrm>
          <a:off x="827584" y="1700808"/>
          <a:ext cx="6048672" cy="2308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cument" r:id="rId3" imgW="5584056" imgH="2601298" progId="Word.Document.12">
                  <p:embed/>
                </p:oleObj>
              </mc:Choice>
              <mc:Fallback>
                <p:oleObj name="Document" r:id="rId3" imgW="5584056" imgH="260129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700808"/>
                        <a:ext cx="6048672" cy="23084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7483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903" y="3802962"/>
            <a:ext cx="6408712" cy="268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24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1508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4" y="1214438"/>
            <a:ext cx="8965629" cy="39290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sz="2800" b="1" u="sng" dirty="0" smtClean="0"/>
              <a:t>Les profils « années »:</a:t>
            </a:r>
            <a:endParaRPr lang="fr-FR" b="1" u="sng" dirty="0" smtClean="0"/>
          </a:p>
          <a:p>
            <a:pPr eaLnBrk="1" hangingPunct="1"/>
            <a:endParaRPr lang="fr-FR" sz="2000" b="1" u="sng" dirty="0" smtClean="0"/>
          </a:p>
          <a:p>
            <a:pPr eaLnBrk="1" hangingPunct="1"/>
            <a:r>
              <a:rPr lang="fr-FR" sz="2000" dirty="0" smtClean="0"/>
              <a:t>Pour la ventilation : par mois et par heure</a:t>
            </a:r>
          </a:p>
          <a:p>
            <a:pPr eaLnBrk="1" hangingPunct="1"/>
            <a:r>
              <a:rPr lang="fr-FR" sz="2000" dirty="0" smtClean="0"/>
              <a:t>Pour la climatisation : profil par mois et par  </a:t>
            </a:r>
            <a:r>
              <a:rPr lang="fr-FR" sz="2000" dirty="0" smtClean="0"/>
              <a:t>heure</a:t>
            </a:r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</p:txBody>
      </p:sp>
      <p:pic>
        <p:nvPicPr>
          <p:cNvPr id="147483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66" y="3484228"/>
            <a:ext cx="6408712" cy="268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53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27353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Description du bâtiment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2531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1143000"/>
            <a:ext cx="8229600" cy="3929063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smtClean="0"/>
          </a:p>
        </p:txBody>
      </p:sp>
      <p:pic>
        <p:nvPicPr>
          <p:cNvPr id="22533" name="Image 74"/>
          <p:cNvPicPr>
            <a:picLocks noChangeAspect="1" noChangeArrowheads="1"/>
          </p:cNvPicPr>
          <p:nvPr/>
        </p:nvPicPr>
        <p:blipFill>
          <a:blip r:embed="rId2">
            <a:lum bright="14000" contras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3960440" cy="265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Espace réservé du contenu 2"/>
          <p:cNvSpPr txBox="1">
            <a:spLocks/>
          </p:cNvSpPr>
          <p:nvPr/>
        </p:nvSpPr>
        <p:spPr bwMode="auto">
          <a:xfrm>
            <a:off x="251520" y="1196752"/>
            <a:ext cx="8229600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0250" indent="-2730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fr-FR" sz="2000" b="1" u="sng" dirty="0">
                <a:latin typeface="Constantia" pitchFamily="18" charset="0"/>
              </a:rPr>
              <a:t>Environnement :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539552" y="1843692"/>
          <a:ext cx="4536504" cy="1341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0349"/>
                <a:gridCol w="192615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Environnement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>
                          <a:effectLst/>
                        </a:rPr>
                        <a:t>Albédo</a:t>
                      </a:r>
                      <a:endParaRPr lang="fr-FR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Béton clair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>
                          <a:effectLst/>
                        </a:rPr>
                        <a:t>0 ,76</a:t>
                      </a:r>
                      <a:endParaRPr lang="fr-FR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>
                          <a:effectLst/>
                        </a:rPr>
                        <a:t>Bitume foncé</a:t>
                      </a:r>
                      <a:endParaRPr lang="fr-FR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0 ,72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>
                          <a:effectLst/>
                        </a:rPr>
                        <a:t>Végétaux</a:t>
                      </a:r>
                      <a:endParaRPr lang="fr-FR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2000" dirty="0">
                          <a:effectLst/>
                        </a:rPr>
                        <a:t>0,4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566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7785"/>
          <a:stretch/>
        </p:blipFill>
        <p:spPr bwMode="auto">
          <a:xfrm>
            <a:off x="5580112" y="1628800"/>
            <a:ext cx="3563887" cy="170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7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Protections solaires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3555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1143000"/>
            <a:ext cx="8229600" cy="3929063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  <a:p>
            <a:pPr eaLnBrk="1" hangingPunct="1"/>
            <a:endParaRPr lang="fr-FR" b="1" u="sng" dirty="0" smtClean="0"/>
          </a:p>
          <a:p>
            <a:pPr eaLnBrk="1" hangingPunct="1"/>
            <a:endParaRPr lang="fr-FR" dirty="0" smtClean="0"/>
          </a:p>
        </p:txBody>
      </p:sp>
      <p:sp>
        <p:nvSpPr>
          <p:cNvPr id="23556" name="Espace réservé du contenu 2"/>
          <p:cNvSpPr txBox="1">
            <a:spLocks/>
          </p:cNvSpPr>
          <p:nvPr/>
        </p:nvSpPr>
        <p:spPr bwMode="auto">
          <a:xfrm>
            <a:off x="107505" y="927026"/>
            <a:ext cx="9036495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dirty="0" smtClean="0">
                <a:latin typeface="Constantia" pitchFamily="18" charset="0"/>
              </a:rPr>
              <a:t>Protection solaire des murs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fr-FR" sz="2000" dirty="0">
                <a:latin typeface="Constantia" pitchFamily="18" charset="0"/>
              </a:rPr>
              <a:t>Type débord de toiture 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fr-FR" sz="2000" dirty="0">
                <a:latin typeface="Constantia" pitchFamily="18" charset="0"/>
              </a:rPr>
              <a:t>Caractériser a et </a:t>
            </a:r>
            <a:r>
              <a:rPr lang="fr-FR" sz="2000" dirty="0" smtClean="0">
                <a:latin typeface="Constantia" pitchFamily="18" charset="0"/>
              </a:rPr>
              <a:t>b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fr-FR" sz="2000" dirty="0">
              <a:latin typeface="Constantia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endParaRPr lang="fr-FR" sz="2000" dirty="0" smtClean="0">
              <a:latin typeface="Constantia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endParaRPr lang="fr-FR" sz="2000" dirty="0">
              <a:latin typeface="Constantia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endParaRPr lang="fr-FR" sz="2000" dirty="0" smtClean="0">
              <a:latin typeface="Constantia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fr-FR" sz="2000" dirty="0" smtClean="0">
                <a:latin typeface="Constantia" pitchFamily="18" charset="0"/>
              </a:rPr>
              <a:t>Calcul du coefficient Cm du facteur solaire S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fr-FR" sz="2000" dirty="0">
              <a:latin typeface="Constantia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endParaRPr lang="fr-FR" sz="2800" dirty="0" smtClean="0">
              <a:latin typeface="Constantia" pitchFamily="18" charset="0"/>
            </a:endParaRPr>
          </a:p>
          <a:p>
            <a:pPr eaLnBrk="1" hangingPunct="1"/>
            <a:r>
              <a:rPr lang="fr-FR" sz="1600" dirty="0" err="1" smtClean="0">
                <a:latin typeface="Constantia" pitchFamily="18" charset="0"/>
              </a:rPr>
              <a:t>Rt</a:t>
            </a:r>
            <a:r>
              <a:rPr lang="fr-FR" sz="1600" dirty="0" smtClean="0">
                <a:latin typeface="Constantia" pitchFamily="18" charset="0"/>
              </a:rPr>
              <a:t> : Résistance thermique totale de la paroi</a:t>
            </a:r>
          </a:p>
          <a:p>
            <a:pPr eaLnBrk="1" hangingPunct="1"/>
            <a:r>
              <a:rPr lang="fr-FR" sz="1600" dirty="0" err="1" smtClean="0">
                <a:latin typeface="Constantia" pitchFamily="18" charset="0"/>
              </a:rPr>
              <a:t>Rse</a:t>
            </a:r>
            <a:r>
              <a:rPr lang="fr-FR" sz="1600" dirty="0" smtClean="0">
                <a:latin typeface="Constantia" pitchFamily="18" charset="0"/>
              </a:rPr>
              <a:t> = résistance superficielle extérieure; </a:t>
            </a:r>
            <a:r>
              <a:rPr lang="fr-FR" sz="1600" dirty="0" err="1" smtClean="0">
                <a:latin typeface="Constantia" pitchFamily="18" charset="0"/>
              </a:rPr>
              <a:t>Rse</a:t>
            </a:r>
            <a:r>
              <a:rPr lang="fr-FR" sz="1600" dirty="0" smtClean="0">
                <a:latin typeface="Constantia" pitchFamily="18" charset="0"/>
              </a:rPr>
              <a:t> = 0,07 m².K/W</a:t>
            </a:r>
          </a:p>
          <a:p>
            <a:pPr eaLnBrk="1" hangingPunct="1"/>
            <a:r>
              <a:rPr lang="fr-FR" sz="1600" dirty="0" smtClean="0">
                <a:latin typeface="Constantia" pitchFamily="18" charset="0"/>
                <a:sym typeface="Symbol"/>
              </a:rPr>
              <a:t> : coefficient d’absorption de la paroi</a:t>
            </a:r>
            <a:endParaRPr lang="fr-FR" sz="1600" dirty="0" smtClean="0">
              <a:latin typeface="Constantia" pitchFamily="18" charset="0"/>
            </a:endParaRPr>
          </a:p>
          <a:p>
            <a:pPr eaLnBrk="1" hangingPunct="1"/>
            <a:r>
              <a:rPr lang="fr-FR" sz="1600" dirty="0" err="1" smtClean="0">
                <a:latin typeface="Constantia" pitchFamily="18" charset="0"/>
              </a:rPr>
              <a:t>Kcorr</a:t>
            </a:r>
            <a:r>
              <a:rPr lang="fr-FR" sz="1600" dirty="0" smtClean="0">
                <a:latin typeface="Constantia" pitchFamily="18" charset="0"/>
              </a:rPr>
              <a:t> : coefficient de correction pour la ventilation de la lame d’air</a:t>
            </a:r>
          </a:p>
          <a:p>
            <a:pPr eaLnBrk="1" hangingPunct="1"/>
            <a:endParaRPr lang="fr-FR" sz="1600" dirty="0" smtClean="0">
              <a:latin typeface="Constantia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fr-FR" sz="2000" dirty="0">
                <a:latin typeface="Constantia" pitchFamily="18" charset="0"/>
              </a:rPr>
              <a:t>Calcul de Cm sur le flux direct : </a:t>
            </a:r>
          </a:p>
          <a:p>
            <a:pPr eaLnBrk="1" hangingPunct="1"/>
            <a:endParaRPr lang="fr-FR" sz="900" dirty="0" smtClean="0">
              <a:latin typeface="Constantia" pitchFamily="18" charset="0"/>
            </a:endParaRPr>
          </a:p>
          <a:p>
            <a:pPr eaLnBrk="1" hangingPunct="1"/>
            <a:r>
              <a:rPr lang="fr-FR" sz="1400" b="1" dirty="0" smtClean="0">
                <a:latin typeface="Constantia" pitchFamily="18" charset="0"/>
              </a:rPr>
              <a:t>Cm = énergie solaire directe reçue avec protection/énergie </a:t>
            </a:r>
            <a:r>
              <a:rPr lang="fr-FR" sz="1400" b="1" dirty="0">
                <a:latin typeface="Constantia" pitchFamily="18" charset="0"/>
              </a:rPr>
              <a:t>solaire directe </a:t>
            </a:r>
            <a:r>
              <a:rPr lang="fr-FR" sz="1400" b="1" dirty="0" smtClean="0">
                <a:latin typeface="Constantia" pitchFamily="18" charset="0"/>
              </a:rPr>
              <a:t>reçue sans protection </a:t>
            </a:r>
            <a:endParaRPr lang="fr-FR" sz="1400" b="1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35" y="908720"/>
            <a:ext cx="3472204" cy="257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6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298" y="1442169"/>
            <a:ext cx="1666875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85747"/>
            <a:ext cx="6134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51" y="4023783"/>
            <a:ext cx="2602749" cy="135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99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Protections solaires »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3555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1143000"/>
            <a:ext cx="8229600" cy="3929063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smtClean="0"/>
          </a:p>
          <a:p>
            <a:pPr eaLnBrk="1" hangingPunct="1"/>
            <a:endParaRPr lang="fr-FR" b="1" u="sng" smtClean="0"/>
          </a:p>
          <a:p>
            <a:pPr eaLnBrk="1" hangingPunct="1"/>
            <a:endParaRPr lang="fr-FR" smtClean="0"/>
          </a:p>
        </p:txBody>
      </p:sp>
      <p:sp>
        <p:nvSpPr>
          <p:cNvPr id="23556" name="Espace réservé du contenu 2"/>
          <p:cNvSpPr txBox="1">
            <a:spLocks/>
          </p:cNvSpPr>
          <p:nvPr/>
        </p:nvSpPr>
        <p:spPr bwMode="auto">
          <a:xfrm>
            <a:off x="107504" y="1340768"/>
            <a:ext cx="8229600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2800" dirty="0" smtClean="0">
                <a:latin typeface="Constantia" pitchFamily="18" charset="0"/>
              </a:rPr>
              <a:t>Protection solaire des baies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fr-FR" dirty="0" smtClean="0">
                <a:latin typeface="Constantia" pitchFamily="18" charset="0"/>
              </a:rPr>
              <a:t>Protections prisses en compte:  </a:t>
            </a:r>
          </a:p>
          <a:p>
            <a:pPr marL="589500" lvl="1" indent="-457200" eaLnBrk="1" hangingPunct="1">
              <a:buFont typeface="Courier New" pitchFamily="49" charset="0"/>
              <a:buChar char="o"/>
            </a:pPr>
            <a:r>
              <a:rPr lang="fr-FR" sz="2000" dirty="0" smtClean="0">
                <a:latin typeface="Constantia" pitchFamily="18" charset="0"/>
              </a:rPr>
              <a:t>Lames </a:t>
            </a:r>
          </a:p>
          <a:p>
            <a:pPr marL="589500" lvl="1" indent="-457200" eaLnBrk="1" hangingPunct="1">
              <a:buFont typeface="Courier New" pitchFamily="49" charset="0"/>
              <a:buChar char="o"/>
            </a:pPr>
            <a:r>
              <a:rPr lang="fr-FR" sz="2000" dirty="0" smtClean="0">
                <a:latin typeface="Constantia" pitchFamily="18" charset="0"/>
              </a:rPr>
              <a:t>Caquette </a:t>
            </a:r>
          </a:p>
          <a:p>
            <a:pPr marL="589500" lvl="1" indent="-457200" eaLnBrk="1" hangingPunct="1">
              <a:buFont typeface="Courier New" pitchFamily="49" charset="0"/>
              <a:buChar char="o"/>
            </a:pPr>
            <a:r>
              <a:rPr lang="fr-FR" sz="2000" dirty="0" smtClean="0">
                <a:latin typeface="Constantia" pitchFamily="18" charset="0"/>
              </a:rPr>
              <a:t>Caractériser f, </a:t>
            </a:r>
            <a:r>
              <a:rPr lang="fr-FR" sz="2000" dirty="0" err="1" smtClean="0">
                <a:latin typeface="Constantia" pitchFamily="18" charset="0"/>
              </a:rPr>
              <a:t>b,d,c</a:t>
            </a:r>
            <a:endParaRPr lang="fr-FR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fr-FR" dirty="0">
                <a:latin typeface="Constantia" pitchFamily="18" charset="0"/>
              </a:rPr>
              <a:t>Calcul similaire au cas des parois </a:t>
            </a:r>
            <a:r>
              <a:rPr lang="fr-FR" dirty="0" smtClean="0">
                <a:latin typeface="Constantia" pitchFamily="18" charset="0"/>
              </a:rPr>
              <a:t>opaques</a:t>
            </a: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</p:txBody>
      </p: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793" y="3966792"/>
            <a:ext cx="3079372" cy="22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6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31733"/>
            <a:ext cx="1949215" cy="1914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08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 maintenance et mise en œuvre   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4579" name="Espace réservé du contenu 2"/>
          <p:cNvSpPr txBox="1">
            <a:spLocks/>
          </p:cNvSpPr>
          <p:nvPr/>
        </p:nvSpPr>
        <p:spPr bwMode="auto">
          <a:xfrm>
            <a:off x="611560" y="2132856"/>
            <a:ext cx="822960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2800" b="1" u="sng" dirty="0">
                <a:latin typeface="Constantia" pitchFamily="18" charset="0"/>
              </a:rPr>
              <a:t>Maintenance :</a:t>
            </a:r>
          </a:p>
          <a:p>
            <a:pPr eaLnBrk="1" hangingPunct="1"/>
            <a:r>
              <a:rPr lang="fr-FR" sz="2800" dirty="0">
                <a:latin typeface="Constantia" pitchFamily="18" charset="0"/>
              </a:rPr>
              <a:t>Impact sur EER et SEER :</a:t>
            </a:r>
          </a:p>
          <a:p>
            <a:pPr eaLnBrk="1" hangingPunct="1"/>
            <a:endParaRPr lang="fr-FR" sz="2800" b="1" u="sng" dirty="0">
              <a:latin typeface="Constantia" pitchFamily="18" charset="0"/>
            </a:endParaRPr>
          </a:p>
          <a:p>
            <a:pPr eaLnBrk="1" hangingPunct="1"/>
            <a:endParaRPr lang="fr-FR" sz="2800" b="1" u="sng" dirty="0">
              <a:latin typeface="Constantia" pitchFamily="18" charset="0"/>
            </a:endParaRPr>
          </a:p>
          <a:p>
            <a:pPr eaLnBrk="1" hangingPunct="1"/>
            <a:endParaRPr lang="fr-FR" sz="2800" b="1" u="sng" dirty="0">
              <a:latin typeface="Constantia" pitchFamily="18" charset="0"/>
            </a:endParaRPr>
          </a:p>
          <a:p>
            <a:pPr eaLnBrk="1" hangingPunct="1"/>
            <a:endParaRPr lang="fr-FR" sz="2800" b="1" u="sng" dirty="0">
              <a:latin typeface="Constantia" pitchFamily="18" charset="0"/>
            </a:endParaRPr>
          </a:p>
          <a:p>
            <a:pPr eaLnBrk="1" hangingPunct="1"/>
            <a:endParaRPr lang="fr-FR" sz="28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/>
          </p:nvPr>
        </p:nvGraphicFramePr>
        <p:xfrm>
          <a:off x="1115616" y="3356992"/>
          <a:ext cx="6357938" cy="2076822"/>
        </p:xfrm>
        <a:graphic>
          <a:graphicData uri="http://schemas.openxmlformats.org/drawingml/2006/table">
            <a:tbl>
              <a:tblPr/>
              <a:tblGrid>
                <a:gridCol w="3765550"/>
                <a:gridCol w="1468438"/>
                <a:gridCol w="1123950"/>
              </a:tblGrid>
              <a:tr h="6480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Type de maintenance </a:t>
                      </a: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Coefficient  de réduction de l’EER et du SEER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Proposition classement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Contrat de maintenance « OPTICLIM</a:t>
                      </a:r>
                      <a:r>
                        <a:rPr kumimoji="0" lang="fr-FR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TM</a:t>
                      </a: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» 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Maintenance annuelle complète et nettoyage régulier des filtres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Maintenance « légère » : recharge annuelle de fluide frigo, pas de contrôle nettoyage des filtres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Pas de maintenance</a:t>
                      </a:r>
                      <a:r>
                        <a:rPr kumimoji="0" lang="fr-F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94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60648"/>
            <a:ext cx="942975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Onglet «  maintenance et mise en œuvre   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4579" name="Espace réservé du contenu 2"/>
          <p:cNvSpPr txBox="1">
            <a:spLocks/>
          </p:cNvSpPr>
          <p:nvPr/>
        </p:nvSpPr>
        <p:spPr bwMode="auto">
          <a:xfrm>
            <a:off x="755576" y="980728"/>
            <a:ext cx="822960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2800" b="1" u="sng" dirty="0" smtClean="0">
                <a:latin typeface="Constantia" pitchFamily="18" charset="0"/>
              </a:rPr>
              <a:t>Mise </a:t>
            </a:r>
            <a:r>
              <a:rPr lang="fr-FR" sz="2800" b="1" u="sng" dirty="0">
                <a:latin typeface="Constantia" pitchFamily="18" charset="0"/>
              </a:rPr>
              <a:t>en œuvre</a:t>
            </a: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b="1" u="sng" dirty="0">
              <a:latin typeface="Constantia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fr-FR" sz="2600" dirty="0">
              <a:latin typeface="Constantia" pitchFamily="18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539552" y="2636912"/>
          <a:ext cx="7776863" cy="3621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5035"/>
                <a:gridCol w="1555035"/>
                <a:gridCol w="1555035"/>
                <a:gridCol w="1555879"/>
                <a:gridCol w="1555879"/>
              </a:tblGrid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Coefficient  K</a:t>
                      </a:r>
                      <a:r>
                        <a:rPr lang="fr-FR" sz="1800" baseline="-25000">
                          <a:effectLst/>
                        </a:rPr>
                        <a:t>m</a:t>
                      </a:r>
                      <a:r>
                        <a:rPr lang="fr-FR" sz="1800">
                          <a:effectLst/>
                        </a:rPr>
                        <a:t> de réduction de l’EER du à la mise en œuvre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Isolant 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Avec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sans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Ventilation UE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oui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non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oui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non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Moins de 5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5 à 10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0,96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0,86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0,83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10 à 15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0,96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0,79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0,74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15 m à 20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0,65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20 m à 25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0,61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0,54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25 m à 30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0,92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0,49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Plus de 30 m 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0,80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0,40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5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calculs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5603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2508349"/>
            <a:ext cx="9001125" cy="4389437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fr-FR" sz="2000" dirty="0" smtClean="0"/>
              <a:t>le mode </a:t>
            </a:r>
            <a:r>
              <a:rPr lang="fr-FR" sz="2000" b="1" dirty="0" smtClean="0"/>
              <a:t>sans climatisation</a:t>
            </a:r>
            <a:r>
              <a:rPr lang="fr-FR" sz="2000" dirty="0" smtClean="0"/>
              <a:t>  : évaluer le confort dans le bâtiment et la pertinence du recours à la climatisation.</a:t>
            </a:r>
          </a:p>
          <a:p>
            <a:pPr marL="0" indent="0">
              <a:buNone/>
            </a:pPr>
            <a:r>
              <a:rPr lang="fr-FR" sz="1800" u="sng" dirty="0"/>
              <a:t>Remarque : Attention même s’il est possible de </a:t>
            </a:r>
            <a:r>
              <a:rPr lang="fr-FR" sz="1800" u="sng" dirty="0" smtClean="0"/>
              <a:t>simuler, avec </a:t>
            </a:r>
            <a:r>
              <a:rPr lang="fr-FR" sz="1800" u="sng" dirty="0" err="1" smtClean="0"/>
              <a:t>Opticlim</a:t>
            </a:r>
            <a:r>
              <a:rPr lang="fr-FR" sz="1800" u="sng" dirty="0" smtClean="0"/>
              <a:t>, </a:t>
            </a:r>
            <a:r>
              <a:rPr lang="fr-FR" sz="1800" u="sng" dirty="0"/>
              <a:t>un débit de ventilation </a:t>
            </a:r>
            <a:r>
              <a:rPr lang="fr-FR" sz="1800" u="sng" dirty="0" err="1" smtClean="0"/>
              <a:t>traversante</a:t>
            </a:r>
            <a:r>
              <a:rPr lang="fr-FR" sz="1800" u="sng" dirty="0" smtClean="0"/>
              <a:t>, </a:t>
            </a:r>
            <a:r>
              <a:rPr lang="fr-FR" sz="1800" u="sng" dirty="0" err="1"/>
              <a:t>Opticlim</a:t>
            </a:r>
            <a:r>
              <a:rPr lang="fr-FR" sz="1800" u="sng" dirty="0"/>
              <a:t> ne permet pas de certifier que la conception du bâtiment permet d’atteindre ce débit de ventilation.</a:t>
            </a:r>
          </a:p>
          <a:p>
            <a:pPr eaLnBrk="1" hangingPunct="1"/>
            <a:r>
              <a:rPr lang="fr-FR" sz="2000" dirty="0" smtClean="0"/>
              <a:t> Le mode </a:t>
            </a:r>
            <a:r>
              <a:rPr lang="fr-FR" sz="2000" b="1" dirty="0" smtClean="0"/>
              <a:t>avec climatisation</a:t>
            </a:r>
            <a:r>
              <a:rPr lang="fr-FR" sz="2000" dirty="0" smtClean="0"/>
              <a:t>. </a:t>
            </a:r>
          </a:p>
          <a:p>
            <a:pPr eaLnBrk="1" hangingPunct="1"/>
            <a:r>
              <a:rPr lang="fr-FR" sz="2000" dirty="0" err="1" smtClean="0"/>
              <a:t>run</a:t>
            </a:r>
            <a:r>
              <a:rPr lang="fr-FR" sz="2000" dirty="0" smtClean="0"/>
              <a:t> 1 : calcul  puissance optimale de la climatisation pour la zone. </a:t>
            </a:r>
          </a:p>
          <a:p>
            <a:pPr eaLnBrk="1" hangingPunct="1"/>
            <a:r>
              <a:rPr lang="fr-FR" sz="2000" dirty="0" err="1" smtClean="0"/>
              <a:t>Run</a:t>
            </a:r>
            <a:r>
              <a:rPr lang="fr-FR" sz="2000" dirty="0" smtClean="0"/>
              <a:t> 2 : comportement d’un split de puissance  connue </a:t>
            </a:r>
          </a:p>
          <a:p>
            <a:pPr eaLnBrk="1" hangingPunct="1"/>
            <a:endParaRPr lang="fr-FR" sz="20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fr-FR" sz="2000" dirty="0" smtClean="0"/>
              <a:t>! Le fonctionnement de</a:t>
            </a:r>
            <a:r>
              <a:rPr lang="fr-FR" sz="2000" b="1" dirty="0" smtClean="0"/>
              <a:t> la climatisation est défini par un profil spécifique.</a:t>
            </a:r>
            <a:endParaRPr lang="fr-FR" sz="2000" dirty="0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478" y="904156"/>
            <a:ext cx="3168650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97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500"/>
            <a:ext cx="9144000" cy="4191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sorties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9" name="Légende encadrée 2 8"/>
          <p:cNvSpPr/>
          <p:nvPr/>
        </p:nvSpPr>
        <p:spPr>
          <a:xfrm>
            <a:off x="7308304" y="1628800"/>
            <a:ext cx="1907704" cy="76207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4027"/>
              <a:gd name="adj6" fmla="val -277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cs typeface="Arial" pitchFamily="34" charset="0"/>
              </a:rPr>
              <a:t>Valeurs numériques</a:t>
            </a:r>
            <a:endParaRPr lang="fr-FR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idx="4294967295"/>
          </p:nvPr>
        </p:nvSpPr>
        <p:spPr>
          <a:xfrm>
            <a:off x="1547664" y="762073"/>
            <a:ext cx="2000250" cy="93873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5685"/>
              <a:gd name="adj6" fmla="val -43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fr-FR" dirty="0" smtClean="0">
                <a:solidFill>
                  <a:srgbClr val="FFFFFF"/>
                </a:solidFill>
                <a:ea typeface="MS PGothic" pitchFamily="34" charset="-128"/>
              </a:rPr>
              <a:t>Rappel des </a:t>
            </a:r>
            <a:r>
              <a:rPr lang="fr-FR" dirty="0">
                <a:solidFill>
                  <a:srgbClr val="FFFFFF"/>
                </a:solidFill>
                <a:ea typeface="MS PGothic" pitchFamily="34" charset="-128"/>
              </a:rPr>
              <a:t>e</a:t>
            </a:r>
            <a:r>
              <a:rPr lang="fr-FR" dirty="0" smtClean="0">
                <a:solidFill>
                  <a:srgbClr val="FFFFFF"/>
                </a:solidFill>
                <a:ea typeface="MS PGothic" pitchFamily="34" charset="-128"/>
              </a:rPr>
              <a:t>ntrées</a:t>
            </a:r>
          </a:p>
        </p:txBody>
      </p:sp>
      <p:sp>
        <p:nvSpPr>
          <p:cNvPr id="20" name="Légende encadrée 2 19"/>
          <p:cNvSpPr/>
          <p:nvPr/>
        </p:nvSpPr>
        <p:spPr>
          <a:xfrm>
            <a:off x="6300192" y="548680"/>
            <a:ext cx="1714500" cy="7858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6085"/>
              <a:gd name="adj6" fmla="val -36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cs typeface="Arial" pitchFamily="34" charset="0"/>
              </a:rPr>
              <a:t>Etiquettes énergie</a:t>
            </a:r>
          </a:p>
        </p:txBody>
      </p:sp>
      <p:sp>
        <p:nvSpPr>
          <p:cNvPr id="11" name="Légende encadrée 2 10"/>
          <p:cNvSpPr/>
          <p:nvPr/>
        </p:nvSpPr>
        <p:spPr>
          <a:xfrm>
            <a:off x="7449347" y="2757042"/>
            <a:ext cx="1694653" cy="76207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110"/>
              <a:gd name="adj6" fmla="val -592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2400" dirty="0" smtClean="0">
                <a:solidFill>
                  <a:srgbClr val="FFFFFF"/>
                </a:solidFill>
                <a:cs typeface="Arial" pitchFamily="34" charset="0"/>
              </a:rPr>
              <a:t>Audit </a:t>
            </a:r>
            <a:r>
              <a:rPr lang="fr-FR" sz="2400" dirty="0" err="1" smtClean="0">
                <a:solidFill>
                  <a:srgbClr val="FFFFFF"/>
                </a:solidFill>
                <a:cs typeface="Arial" pitchFamily="34" charset="0"/>
              </a:rPr>
              <a:t>bati</a:t>
            </a:r>
            <a:endParaRPr lang="fr-FR" sz="24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Légende encadrée 2 12"/>
          <p:cNvSpPr/>
          <p:nvPr/>
        </p:nvSpPr>
        <p:spPr>
          <a:xfrm>
            <a:off x="7378825" y="3732969"/>
            <a:ext cx="1765175" cy="76207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715"/>
              <a:gd name="adj6" fmla="val -524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2400" dirty="0" smtClean="0">
                <a:solidFill>
                  <a:srgbClr val="FFFFFF"/>
                </a:solidFill>
                <a:cs typeface="Arial" pitchFamily="34" charset="0"/>
              </a:rPr>
              <a:t>Audit système</a:t>
            </a:r>
            <a:endParaRPr lang="fr-FR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" name="Légende encadrée 2 13"/>
          <p:cNvSpPr/>
          <p:nvPr/>
        </p:nvSpPr>
        <p:spPr>
          <a:xfrm>
            <a:off x="7449347" y="5229200"/>
            <a:ext cx="1694653" cy="76207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6140"/>
              <a:gd name="adj6" fmla="val -86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2400" dirty="0" smtClean="0">
                <a:solidFill>
                  <a:srgbClr val="FFFFFF"/>
                </a:solidFill>
                <a:cs typeface="Arial" pitchFamily="34" charset="0"/>
              </a:rPr>
              <a:t>Synthèse</a:t>
            </a:r>
            <a:endParaRPr lang="fr-FR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7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sorties</a:t>
            </a:r>
          </a:p>
        </p:txBody>
      </p:sp>
      <p:sp>
        <p:nvSpPr>
          <p:cNvPr id="27651" name="Espace réservé du contenu 2"/>
          <p:cNvSpPr>
            <a:spLocks noGrp="1"/>
          </p:cNvSpPr>
          <p:nvPr>
            <p:ph idx="4294967295"/>
          </p:nvPr>
        </p:nvSpPr>
        <p:spPr>
          <a:xfrm>
            <a:off x="1" y="1071563"/>
            <a:ext cx="4716016" cy="438943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dirty="0" smtClean="0"/>
              <a:t>L’enveloppe  : </a:t>
            </a:r>
          </a:p>
          <a:p>
            <a:pPr marL="0" indent="0" eaLnBrk="1" hangingPunct="1">
              <a:buNone/>
            </a:pPr>
            <a:r>
              <a:rPr lang="fr-FR" b="1" dirty="0" smtClean="0"/>
              <a:t>    Etiquettes  et facteurs solaires</a:t>
            </a:r>
          </a:p>
          <a:p>
            <a:pPr lvl="1" eaLnBrk="1" hangingPunct="1"/>
            <a:r>
              <a:rPr lang="fr-FR" b="1" dirty="0" smtClean="0"/>
              <a:t>Notes par paroi</a:t>
            </a:r>
          </a:p>
          <a:p>
            <a:pPr lvl="1" eaLnBrk="1" hangingPunct="1"/>
            <a:r>
              <a:rPr lang="fr-FR" b="1" dirty="0" smtClean="0"/>
              <a:t>Notes par vitrage </a:t>
            </a:r>
            <a:endParaRPr lang="fr-FR" b="1" dirty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404" y="764704"/>
            <a:ext cx="3898974" cy="181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79512" y="2924944"/>
          <a:ext cx="7158579" cy="27127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38465"/>
                <a:gridCol w="870019"/>
                <a:gridCol w="870019"/>
                <a:gridCol w="870019"/>
                <a:gridCol w="870019"/>
                <a:gridCol w="870019"/>
                <a:gridCol w="870019"/>
              </a:tblGrid>
              <a:tr h="165100">
                <a:tc>
                  <a:txBody>
                    <a:bodyPr/>
                    <a:lstStyle/>
                    <a:p>
                      <a:r>
                        <a:rPr lang="fr-FR" dirty="0">
                          <a:effectLst/>
                        </a:rPr>
                        <a:t>Note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/>
                        </a:rPr>
                        <a:t>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/>
                        </a:rPr>
                        <a:t>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>
                          <a:effectLst/>
                        </a:rPr>
                        <a:t>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>
                          <a:effectLst/>
                        </a:rPr>
                        <a:t>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/>
                        </a:rPr>
                        <a:t>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/>
                        </a:rPr>
                        <a:t>F</a:t>
                      </a:r>
                    </a:p>
                  </a:txBody>
                  <a:tcPr marL="0" marR="0" marT="0" marB="0" anchor="ctr"/>
                </a:tc>
              </a:tr>
              <a:tr h="165100">
                <a:tc>
                  <a:txBody>
                    <a:bodyPr/>
                    <a:lstStyle/>
                    <a:p>
                      <a:endParaRPr lang="fr-FR" sz="1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0" marR="0" marT="0" marB="0" anchor="ctr"/>
                </a:tc>
              </a:tr>
              <a:tr h="165100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Toiture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&lt; 0.012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0.05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&gt; 0.05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mur 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&lt; 0.045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0.055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&gt; 0.12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mur 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 &lt; 0.045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0.07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0.09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&gt; 0.12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mur 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 &lt;0.03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&gt; 0.1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mur 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 &lt;0.03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0.1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&gt; 0.1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effectLst/>
                        </a:rPr>
                        <a:t>Vitrage </a:t>
                      </a:r>
                      <a:r>
                        <a:rPr lang="fr-FR" sz="1600" dirty="0">
                          <a:effectLst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&lt; 0.25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&gt; 0.6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effectLst/>
                        </a:rPr>
                        <a:t>vitrage </a:t>
                      </a:r>
                      <a:r>
                        <a:rPr lang="fr-FR" sz="1600" dirty="0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&lt; 0.25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&gt; 0.6</a:t>
                      </a: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effectLst/>
                        </a:rPr>
                        <a:t>vitrage </a:t>
                      </a:r>
                      <a:r>
                        <a:rPr lang="fr-FR" sz="1600" dirty="0">
                          <a:effectLst/>
                        </a:rPr>
                        <a:t>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&lt; 0.15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&gt; 0.4</a:t>
                      </a:r>
                    </a:p>
                  </a:txBody>
                  <a:tcPr marL="0" marR="0" marT="0" marB="0" anchor="ctr"/>
                </a:tc>
              </a:tr>
              <a:tr h="209128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effectLst/>
                        </a:rPr>
                        <a:t>vitrage </a:t>
                      </a:r>
                      <a:r>
                        <a:rPr lang="fr-FR" sz="1600" dirty="0">
                          <a:effectLst/>
                        </a:rPr>
                        <a:t>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&lt; 0.15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0.4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&gt; 0.4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6076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094" y="3618302"/>
            <a:ext cx="1621284" cy="151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67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sorties</a:t>
            </a:r>
          </a:p>
        </p:txBody>
      </p:sp>
      <p:sp>
        <p:nvSpPr>
          <p:cNvPr id="27651" name="Espace réservé du contenu 2"/>
          <p:cNvSpPr>
            <a:spLocks noGrp="1"/>
          </p:cNvSpPr>
          <p:nvPr>
            <p:ph idx="4294967295"/>
          </p:nvPr>
        </p:nvSpPr>
        <p:spPr>
          <a:xfrm>
            <a:off x="1" y="1071563"/>
            <a:ext cx="4716016" cy="438943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dirty="0" smtClean="0"/>
              <a:t>L’enveloppe  : </a:t>
            </a:r>
          </a:p>
          <a:p>
            <a:pPr marL="0" indent="0" eaLnBrk="1" hangingPunct="1">
              <a:buNone/>
            </a:pPr>
            <a:r>
              <a:rPr lang="fr-FR" b="1" dirty="0" smtClean="0"/>
              <a:t>Infiltration des baies</a:t>
            </a:r>
          </a:p>
          <a:p>
            <a:pPr lvl="1" eaLnBrk="1" hangingPunct="1"/>
            <a:endParaRPr lang="fr-FR" b="1" dirty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404" y="764704"/>
            <a:ext cx="3898974" cy="181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395536" y="2996952"/>
          <a:ext cx="8136905" cy="28392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7371"/>
                <a:gridCol w="2063160"/>
                <a:gridCol w="2263187"/>
                <a:gridCol w="2263187"/>
              </a:tblGrid>
              <a:tr h="66522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Classe d’étanchéité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Débit en m</a:t>
                      </a:r>
                      <a:r>
                        <a:rPr lang="fr-FR" sz="1800" baseline="30000" dirty="0" smtClean="0">
                          <a:effectLst/>
                        </a:rPr>
                        <a:t>3</a:t>
                      </a:r>
                      <a:r>
                        <a:rPr lang="fr-FR" sz="1800" dirty="0" smtClean="0">
                          <a:effectLst/>
                        </a:rPr>
                        <a:t>/h/m² d’ouvrant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Exemple de type de menuiseries (par défaut)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Note 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A3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1,2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Menuiseries classées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A2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3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Menuiseries classées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A1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7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Battants standards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A0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15 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Coulissants standards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326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NC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25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err="1">
                          <a:effectLst/>
                        </a:rPr>
                        <a:t>Naccos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2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/>
              <a:t>Les sorties</a:t>
            </a:r>
          </a:p>
        </p:txBody>
      </p:sp>
      <p:sp>
        <p:nvSpPr>
          <p:cNvPr id="27651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071563"/>
            <a:ext cx="8715375" cy="438943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dirty="0" smtClean="0"/>
              <a:t>L’enveloppe  : Note globale </a:t>
            </a:r>
            <a:endParaRPr lang="fr-FR" b="1" dirty="0"/>
          </a:p>
          <a:p>
            <a:pPr eaLnBrk="1" hangingPunct="1"/>
            <a:endParaRPr lang="fr-FR" b="1" dirty="0" smtClean="0"/>
          </a:p>
          <a:p>
            <a:pPr eaLnBrk="1" hangingPunct="1"/>
            <a:endParaRPr lang="fr-FR" b="1" dirty="0" smtClean="0"/>
          </a:p>
          <a:p>
            <a:pPr eaLnBrk="1" hangingPunct="1"/>
            <a:r>
              <a:rPr lang="fr-FR" dirty="0" err="1" smtClean="0"/>
              <a:t>Opticlim</a:t>
            </a:r>
            <a:r>
              <a:rPr lang="fr-FR" dirty="0" smtClean="0"/>
              <a:t> calcule l’énergie transmis par le bâtiment (Q) et la compare à un bâtiment idéal qualifié par </a:t>
            </a:r>
            <a:r>
              <a:rPr lang="fr-FR" dirty="0" err="1" smtClean="0"/>
              <a:t>Qref</a:t>
            </a:r>
            <a:endParaRPr lang="fr-FR" dirty="0" smtClean="0"/>
          </a:p>
          <a:p>
            <a:pPr eaLnBrk="1" hangingPunct="1"/>
            <a:endParaRPr lang="fr-FR" dirty="0" smtClean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251520" y="3356992"/>
          <a:ext cx="8352928" cy="3020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16624"/>
                <a:gridCol w="2736304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Ecart entre bâtiment réel et bâtiment de référence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Note globale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76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0,8 &lt; </a:t>
                      </a:r>
                      <a:r>
                        <a:rPr lang="fr-FR" sz="1800" dirty="0" err="1">
                          <a:effectLst/>
                        </a:rPr>
                        <a:t>Qref</a:t>
                      </a:r>
                      <a:r>
                        <a:rPr lang="fr-FR" sz="1800" dirty="0">
                          <a:effectLst/>
                        </a:rPr>
                        <a:t>/Q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A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76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 &lt; Qref/Q &lt; 0,8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B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172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0,5 &lt; Qref/Q &lt; 0,7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C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76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 &lt; Qref/Q &lt; 0,5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D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76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0,3 &lt; Qref/Q &lt; 0,4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76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 err="1">
                          <a:effectLst/>
                        </a:rPr>
                        <a:t>Qref</a:t>
                      </a:r>
                      <a:r>
                        <a:rPr lang="fr-FR" sz="1800" dirty="0">
                          <a:effectLst/>
                        </a:rPr>
                        <a:t>/Q &lt; 0,3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F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36712"/>
            <a:ext cx="3203848" cy="148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20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/>
              <a:t>Les sorties</a:t>
            </a:r>
          </a:p>
        </p:txBody>
      </p:sp>
      <p:sp>
        <p:nvSpPr>
          <p:cNvPr id="28675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071563"/>
            <a:ext cx="8715375" cy="438943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fr-FR" b="1" dirty="0" smtClean="0"/>
              <a:t>Le système</a:t>
            </a:r>
          </a:p>
          <a:p>
            <a:pPr eaLnBrk="1" hangingPunct="1"/>
            <a:r>
              <a:rPr lang="fr-FR" sz="2400" dirty="0" smtClean="0"/>
              <a:t>Dimensionnement</a:t>
            </a:r>
          </a:p>
          <a:p>
            <a:pPr eaLnBrk="1" hangingPunct="1"/>
            <a:endParaRPr lang="fr-FR" sz="2400" dirty="0" smtClean="0"/>
          </a:p>
          <a:p>
            <a:pPr eaLnBrk="1" hangingPunct="1"/>
            <a:endParaRPr lang="fr-FR" sz="2400" dirty="0" smtClean="0"/>
          </a:p>
          <a:p>
            <a:pPr eaLnBrk="1" hangingPunct="1"/>
            <a:endParaRPr lang="fr-FR" sz="2400" dirty="0" smtClean="0"/>
          </a:p>
          <a:p>
            <a:pPr marL="45720" indent="0" eaLnBrk="1" hangingPunct="1">
              <a:buNone/>
            </a:pPr>
            <a:endParaRPr lang="fr-FR" sz="2400" dirty="0" smtClean="0"/>
          </a:p>
          <a:p>
            <a:pPr eaLnBrk="1" hangingPunct="1"/>
            <a:r>
              <a:rPr lang="fr-FR" sz="2400" dirty="0" smtClean="0"/>
              <a:t>La maintenance </a:t>
            </a:r>
          </a:p>
          <a:p>
            <a:pPr lvl="1" eaLnBrk="1" hangingPunct="1"/>
            <a:endParaRPr lang="fr-FR" b="1" dirty="0" smtClean="0"/>
          </a:p>
          <a:p>
            <a:pPr eaLnBrk="1" hangingPunct="1"/>
            <a:endParaRPr lang="fr-FR" dirty="0" smtClean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500063" y="2000250"/>
          <a:ext cx="7572375" cy="1877568"/>
        </p:xfrm>
        <a:graphic>
          <a:graphicData uri="http://schemas.openxmlformats.org/drawingml/2006/table">
            <a:tbl>
              <a:tblPr/>
              <a:tblGrid>
                <a:gridCol w="6304185"/>
                <a:gridCol w="1268190"/>
              </a:tblGrid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Ecart entre le dimensionnement par OPTICLIM</a:t>
                      </a:r>
                      <a:r>
                        <a:rPr kumimoji="0" lang="fr-FR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TM</a:t>
                      </a: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et la puissance connue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Classification envisagée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Puissance frigorifique saisie  - Puissance donnée par OPTICLIM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30%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30% &lt; Puissance frigorifique saisie  - Puissance optimale OPTICLIM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50%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50% &lt; Puissance frigorifique saisie  - Puissance optimale OPTICLIM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70%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70% &lt; Puissance frigorifique saisie  - Puissance optimale OPTICLIM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90%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90% &lt; Puissance frigorifique saisie  - Puissance optimal OPTICLIM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110%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110% &lt; Puissance frigorifique saisie  - Puissance optimale OPTICLIM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683568" y="4653136"/>
          <a:ext cx="7429500" cy="1408176"/>
        </p:xfrm>
        <a:graphic>
          <a:graphicData uri="http://schemas.openxmlformats.org/drawingml/2006/table">
            <a:tbl>
              <a:tblPr/>
              <a:tblGrid>
                <a:gridCol w="6170612"/>
                <a:gridCol w="1258888"/>
              </a:tblGrid>
              <a:tr h="21602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Type de maintenance 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Classement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Contrat de maintenance OPTICLIM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TM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Maintenance annuelle complète et nettoyage régulier des filtres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Maintenance « légère » : recharge annuelle de fluide frigo, pas de contrôle nettoyage des filtres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Pas de maintenance</a:t>
                      </a:r>
                      <a:r>
                        <a:rPr kumimoji="0" lang="fr-F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80728"/>
            <a:ext cx="47021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27" b="37973"/>
          <a:stretch/>
        </p:blipFill>
        <p:spPr>
          <a:xfrm>
            <a:off x="4211959" y="980727"/>
            <a:ext cx="5442933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3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/>
              <a:t>Les sorties</a:t>
            </a:r>
          </a:p>
        </p:txBody>
      </p:sp>
      <p:sp>
        <p:nvSpPr>
          <p:cNvPr id="29699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071563"/>
            <a:ext cx="8715375" cy="5786437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2400" b="1" dirty="0" smtClean="0"/>
              <a:t>Le système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dirty="0" smtClean="0"/>
              <a:t>L’EER du système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fr-FR" sz="2200" dirty="0" smtClean="0"/>
              <a:t>Avec : </a:t>
            </a:r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r>
              <a:rPr lang="fr-FR" sz="2200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endParaRPr lang="fr-FR" sz="2200" b="1" dirty="0" smtClean="0"/>
          </a:p>
          <a:p>
            <a:pPr eaLnBrk="1" hangingPunct="1">
              <a:lnSpc>
                <a:spcPct val="80000"/>
              </a:lnSpc>
            </a:pPr>
            <a:endParaRPr lang="fr-FR" sz="2400" dirty="0" smtClean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/>
          </p:nvPr>
        </p:nvGraphicFramePr>
        <p:xfrm>
          <a:off x="1043608" y="2060848"/>
          <a:ext cx="3019097" cy="395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Équation" r:id="rId3" imgW="1778000" imgH="228600" progId="Equation.3">
                  <p:embed/>
                </p:oleObj>
              </mc:Choice>
              <mc:Fallback>
                <p:oleObj name="Équation" r:id="rId3" imgW="1778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060848"/>
                        <a:ext cx="3019097" cy="3959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683569" y="2852940"/>
          <a:ext cx="7704854" cy="3621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0636"/>
                <a:gridCol w="1540636"/>
                <a:gridCol w="1540636"/>
                <a:gridCol w="1541473"/>
                <a:gridCol w="1541473"/>
              </a:tblGrid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Coefficient  K</a:t>
                      </a:r>
                      <a:r>
                        <a:rPr lang="fr-FR" sz="1800" baseline="-25000">
                          <a:effectLst/>
                        </a:rPr>
                        <a:t>m</a:t>
                      </a:r>
                      <a:r>
                        <a:rPr lang="fr-FR" sz="1800">
                          <a:effectLst/>
                        </a:rPr>
                        <a:t> de réduction de l’EER du à la mise en œuvre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Isolant 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Avec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sans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Ventilation UE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oui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non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oui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non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Moins de 5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5 à 10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0,96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0,86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0,83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10 à 15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0,96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0,79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0,74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15 m à 20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0,65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20 m à 25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0,61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0,54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25 m à 30 m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0,92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0,9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0,49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0,43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312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Plus de 30 m 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0,80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0,7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>
                          <a:effectLst/>
                        </a:rPr>
                        <a:t>0,45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900"/>
                        </a:spcAft>
                      </a:pPr>
                      <a:r>
                        <a:rPr lang="fr-FR" sz="1800" dirty="0">
                          <a:effectLst/>
                        </a:rPr>
                        <a:t>0,40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38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/>
              <a:t>Les sorties</a:t>
            </a:r>
          </a:p>
        </p:txBody>
      </p:sp>
      <p:sp>
        <p:nvSpPr>
          <p:cNvPr id="29699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124744"/>
            <a:ext cx="8715375" cy="5786437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2400" b="1" dirty="0" smtClean="0"/>
              <a:t>Le système</a:t>
            </a:r>
          </a:p>
          <a:p>
            <a:pPr eaLnBrk="1" hangingPunct="1">
              <a:lnSpc>
                <a:spcPct val="80000"/>
              </a:lnSpc>
            </a:pPr>
            <a:r>
              <a:rPr lang="fr-FR" sz="2200" dirty="0" smtClean="0"/>
              <a:t>L’EER du système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fr-FR" sz="2200" dirty="0" smtClean="0"/>
              <a:t>Evaluation :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dirty="0" smtClean="0"/>
              <a:t>Remarque : </a:t>
            </a:r>
            <a:r>
              <a:rPr lang="fr-FR" sz="1800" dirty="0"/>
              <a:t> </a:t>
            </a:r>
            <a:r>
              <a:rPr lang="fr-FR" sz="1800" dirty="0" smtClean="0"/>
              <a:t>valeurs plus exigeantes qu’</a:t>
            </a:r>
            <a:r>
              <a:rPr lang="fr-FR" sz="1800" dirty="0" err="1" smtClean="0"/>
              <a:t>Eurovent</a:t>
            </a:r>
            <a:endParaRPr lang="fr-FR" sz="18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endParaRPr lang="fr-FR" sz="2200" dirty="0" smtClean="0"/>
          </a:p>
          <a:p>
            <a:pPr marL="45720" indent="0" eaLnBrk="1" hangingPunct="1">
              <a:lnSpc>
                <a:spcPct val="80000"/>
              </a:lnSpc>
              <a:buNone/>
            </a:pPr>
            <a:endParaRPr lang="fr-FR" sz="2200" dirty="0" smtClean="0"/>
          </a:p>
          <a:p>
            <a:pPr eaLnBrk="1" hangingPunct="1">
              <a:lnSpc>
                <a:spcPct val="80000"/>
              </a:lnSpc>
            </a:pPr>
            <a:r>
              <a:rPr lang="fr-FR" sz="2200" dirty="0" smtClean="0"/>
              <a:t>Le SEER </a:t>
            </a:r>
            <a:r>
              <a:rPr lang="fr-FR" sz="2200" dirty="0" err="1" smtClean="0"/>
              <a:t>EnergyPlus</a:t>
            </a:r>
            <a:r>
              <a:rPr lang="fr-FR" sz="2200" dirty="0" smtClean="0"/>
              <a:t> :</a:t>
            </a:r>
            <a:endParaRPr lang="fr-FR" sz="1900" dirty="0" smtClean="0"/>
          </a:p>
          <a:p>
            <a:pPr eaLnBrk="1" hangingPunct="1">
              <a:lnSpc>
                <a:spcPct val="80000"/>
              </a:lnSpc>
            </a:pPr>
            <a:r>
              <a:rPr lang="fr-FR" sz="1900" dirty="0" smtClean="0"/>
              <a:t>Efficacité  saisonnière du split en tenant compte de la dégradation de la performance du split en fonction du surdimensionnement, de la maintenance et de la mise en œuvre.</a:t>
            </a:r>
            <a:endParaRPr lang="fr-FR" sz="2200" dirty="0" smtClean="0"/>
          </a:p>
          <a:p>
            <a:pPr lvl="1" eaLnBrk="1" hangingPunct="1">
              <a:lnSpc>
                <a:spcPct val="80000"/>
              </a:lnSpc>
            </a:pPr>
            <a:endParaRPr lang="fr-FR" sz="2200" b="1" dirty="0" smtClean="0"/>
          </a:p>
          <a:p>
            <a:pPr eaLnBrk="1" hangingPunct="1">
              <a:lnSpc>
                <a:spcPct val="80000"/>
              </a:lnSpc>
            </a:pPr>
            <a:endParaRPr lang="fr-FR" sz="2400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/>
          </p:nvPr>
        </p:nvGraphicFramePr>
        <p:xfrm>
          <a:off x="1403648" y="2737216"/>
          <a:ext cx="6624736" cy="2007738"/>
        </p:xfrm>
        <a:graphic>
          <a:graphicData uri="http://schemas.openxmlformats.org/drawingml/2006/table">
            <a:tbl>
              <a:tblPr/>
              <a:tblGrid>
                <a:gridCol w="3385976"/>
                <a:gridCol w="3238760"/>
              </a:tblGrid>
              <a:tr h="261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EER du système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Classification envisagée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3,4&lt;EERsys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3,2 &lt;EERsys&lt; 3,4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3,0 &lt;EERsys&lt; 3,2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2,8 &lt;EERsys&lt; 3,0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2,6 &lt;</a:t>
                      </a:r>
                      <a:r>
                        <a:rPr kumimoji="0" lang="fr-F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EERsys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&lt; 2,8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EERsys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&lt; 2,6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27" b="37973"/>
          <a:stretch/>
        </p:blipFill>
        <p:spPr>
          <a:xfrm>
            <a:off x="3420341" y="980727"/>
            <a:ext cx="6234552" cy="10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0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Les autres sorties</a:t>
            </a:r>
          </a:p>
        </p:txBody>
      </p:sp>
      <p:sp>
        <p:nvSpPr>
          <p:cNvPr id="30724" name="Espace réservé du contenu 2"/>
          <p:cNvSpPr>
            <a:spLocks noGrp="1"/>
          </p:cNvSpPr>
          <p:nvPr>
            <p:ph idx="4294967295"/>
          </p:nvPr>
        </p:nvSpPr>
        <p:spPr>
          <a:xfrm>
            <a:off x="-13568" y="1268760"/>
            <a:ext cx="5220072" cy="557542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2000" b="1" dirty="0"/>
              <a:t>Puissance frigorifique </a:t>
            </a:r>
            <a:r>
              <a:rPr lang="fr-FR" sz="2000" b="1" dirty="0" smtClean="0"/>
              <a:t> saisie</a:t>
            </a:r>
          </a:p>
          <a:p>
            <a:r>
              <a:rPr lang="fr-FR" sz="2000" b="1" dirty="0" smtClean="0"/>
              <a:t>Puissance frigorifique optimale </a:t>
            </a:r>
          </a:p>
          <a:p>
            <a:pPr eaLnBrk="1" hangingPunct="1"/>
            <a:r>
              <a:rPr lang="fr-FR" sz="2000" b="1" dirty="0" smtClean="0"/>
              <a:t>Energies électriques annuelles par poste et totale </a:t>
            </a:r>
          </a:p>
          <a:p>
            <a:pPr eaLnBrk="1" hangingPunct="1"/>
            <a:r>
              <a:rPr lang="fr-FR" sz="2000" b="1" dirty="0" smtClean="0"/>
              <a:t>Ratio annuel de consommation</a:t>
            </a:r>
          </a:p>
          <a:p>
            <a:pPr eaLnBrk="1" hangingPunct="1"/>
            <a:r>
              <a:rPr lang="fr-FR" sz="2000" b="1" dirty="0" smtClean="0"/>
              <a:t>SEER </a:t>
            </a:r>
            <a:r>
              <a:rPr lang="fr-FR" sz="2000" b="1" dirty="0" err="1" smtClean="0"/>
              <a:t>EnergyPlus</a:t>
            </a:r>
            <a:endParaRPr lang="fr-FR" sz="2000" b="1" dirty="0" smtClean="0"/>
          </a:p>
          <a:p>
            <a:pPr eaLnBrk="1" hangingPunct="1"/>
            <a:r>
              <a:rPr lang="fr-FR" sz="2000" b="1" dirty="0" smtClean="0"/>
              <a:t>Température maximale de la zone</a:t>
            </a:r>
          </a:p>
          <a:p>
            <a:pPr eaLnBrk="1" hangingPunct="1"/>
            <a:r>
              <a:rPr lang="fr-FR" sz="2000" b="1" dirty="0" smtClean="0"/>
              <a:t>Température opérative maximale</a:t>
            </a:r>
          </a:p>
          <a:p>
            <a:pPr eaLnBrk="1" hangingPunct="1"/>
            <a:r>
              <a:rPr lang="fr-FR" sz="2000" b="1" dirty="0" smtClean="0"/>
              <a:t>Nombre d’heures où </a:t>
            </a:r>
            <a:r>
              <a:rPr lang="fr-FR" sz="1600" b="1" dirty="0" smtClean="0"/>
              <a:t>Top &gt; </a:t>
            </a:r>
            <a:r>
              <a:rPr lang="fr-FR" sz="1600" b="1" dirty="0" err="1" smtClean="0"/>
              <a:t>Tconsigne</a:t>
            </a:r>
            <a:r>
              <a:rPr lang="fr-FR" sz="1600" b="1" dirty="0" smtClean="0"/>
              <a:t> + 1°C </a:t>
            </a:r>
          </a:p>
          <a:p>
            <a:r>
              <a:rPr lang="fr-FR" sz="2000" b="1" dirty="0" smtClean="0"/>
              <a:t>Pourcentage du temps climatisé </a:t>
            </a:r>
            <a:r>
              <a:rPr lang="fr-FR" sz="2000" b="1" dirty="0"/>
              <a:t>où </a:t>
            </a:r>
            <a:endParaRPr lang="fr-FR" sz="2000" b="1" dirty="0" smtClean="0"/>
          </a:p>
          <a:p>
            <a:pPr marL="45720" indent="0">
              <a:buNone/>
            </a:pPr>
            <a:r>
              <a:rPr lang="fr-FR" sz="1600" b="1" dirty="0" smtClean="0"/>
              <a:t>Top </a:t>
            </a:r>
            <a:r>
              <a:rPr lang="fr-FR" sz="1600" b="1" dirty="0"/>
              <a:t>&gt; </a:t>
            </a:r>
            <a:r>
              <a:rPr lang="fr-FR" sz="1600" b="1" dirty="0" err="1"/>
              <a:t>Tconsigne</a:t>
            </a:r>
            <a:r>
              <a:rPr lang="fr-FR" sz="1600" b="1" dirty="0"/>
              <a:t> + 1°C </a:t>
            </a:r>
          </a:p>
          <a:p>
            <a:pPr eaLnBrk="1" hangingPunct="1"/>
            <a:r>
              <a:rPr lang="fr-FR" sz="2000" dirty="0" smtClean="0"/>
              <a:t>Cette température est la valeur maximale sur la période de simulation (1an)</a:t>
            </a:r>
          </a:p>
        </p:txBody>
      </p:sp>
      <p:sp>
        <p:nvSpPr>
          <p:cNvPr id="3072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Constantia" pitchFamily="18" charset="0"/>
            </a:endParaRPr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437753"/>
              </p:ext>
            </p:extLst>
          </p:nvPr>
        </p:nvGraphicFramePr>
        <p:xfrm>
          <a:off x="6393879" y="5013176"/>
          <a:ext cx="271462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3" imgW="1295400" imgH="419100" progId="Equation.DSMT4">
                  <p:embed/>
                </p:oleObj>
              </mc:Choice>
              <mc:Fallback>
                <p:oleObj name="Equation" r:id="rId3" imgW="12954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3879" y="5013176"/>
                        <a:ext cx="271462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4" name="Picture 8" descr="http://t2.gstatic.com/images?q=tbn:ANd9GcRsWTNMvc4au6GcGguMFqXCmrWxIiAJZlnfmD6M4oizwSDUXCBkWAnoCU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295" y="4704635"/>
            <a:ext cx="88582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4716016" y="1052736"/>
            <a:ext cx="4459051" cy="2592288"/>
            <a:chOff x="4793469" y="1124744"/>
            <a:chExt cx="3234915" cy="1609700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1591" r="17772"/>
            <a:stretch/>
          </p:blipFill>
          <p:spPr>
            <a:xfrm>
              <a:off x="4793469" y="1124744"/>
              <a:ext cx="2946883" cy="1609700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5" t="62027"/>
            <a:stretch/>
          </p:blipFill>
          <p:spPr>
            <a:xfrm>
              <a:off x="6332584" y="1143000"/>
              <a:ext cx="1695800" cy="15914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48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0" y="1484784"/>
            <a:ext cx="8892480" cy="41433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2200" dirty="0" smtClean="0">
                <a:solidFill>
                  <a:schemeClr val="tx1"/>
                </a:solidFill>
              </a:rPr>
              <a:t>Le </a:t>
            </a:r>
            <a:r>
              <a:rPr lang="fr-FR" sz="2200" dirty="0">
                <a:solidFill>
                  <a:schemeClr val="tx1"/>
                </a:solidFill>
              </a:rPr>
              <a:t>fichier </a:t>
            </a:r>
            <a:r>
              <a:rPr lang="fr-FR" sz="2200" dirty="0" err="1" smtClean="0">
                <a:solidFill>
                  <a:schemeClr val="tx1"/>
                </a:solidFill>
              </a:rPr>
              <a:t>Xcel</a:t>
            </a:r>
            <a:r>
              <a:rPr lang="fr-FR" sz="2200" dirty="0" smtClean="0">
                <a:solidFill>
                  <a:schemeClr val="tx1"/>
                </a:solidFill>
              </a:rPr>
              <a:t> : </a:t>
            </a:r>
            <a:endParaRPr lang="fr-FR" sz="2200" dirty="0" smtClean="0"/>
          </a:p>
          <a:p>
            <a:pPr marL="301943" lvl="1" indent="0">
              <a:buNone/>
            </a:pPr>
            <a:r>
              <a:rPr lang="fr-FR" sz="1600" dirty="0" smtClean="0"/>
              <a:t>Contient :</a:t>
            </a:r>
          </a:p>
          <a:p>
            <a:pPr lvl="1"/>
            <a:r>
              <a:rPr lang="fr-FR" sz="1600" dirty="0" smtClean="0"/>
              <a:t>Temps </a:t>
            </a:r>
          </a:p>
          <a:p>
            <a:pPr lvl="1"/>
            <a:r>
              <a:rPr lang="fr-FR" sz="1600" dirty="0" smtClean="0"/>
              <a:t>Température sèche extérieure</a:t>
            </a:r>
          </a:p>
          <a:p>
            <a:pPr lvl="1"/>
            <a:r>
              <a:rPr lang="fr-FR" sz="1600" dirty="0" smtClean="0"/>
              <a:t>Humidité relative extérieure</a:t>
            </a:r>
          </a:p>
          <a:p>
            <a:pPr lvl="1"/>
            <a:r>
              <a:rPr lang="fr-FR" sz="1600" dirty="0" smtClean="0"/>
              <a:t>Rayonnement incident sur les parois extérieures et vitrages	</a:t>
            </a:r>
          </a:p>
          <a:p>
            <a:pPr lvl="1"/>
            <a:r>
              <a:rPr lang="fr-FR" sz="1600" dirty="0" smtClean="0"/>
              <a:t>Température moyenne horaire de la zone</a:t>
            </a:r>
          </a:p>
          <a:p>
            <a:pPr lvl="1"/>
            <a:r>
              <a:rPr lang="fr-FR" sz="1600" dirty="0" smtClean="0"/>
              <a:t>Pertes thermiques par infiltration</a:t>
            </a:r>
          </a:p>
          <a:p>
            <a:pPr lvl="1"/>
            <a:r>
              <a:rPr lang="fr-FR" sz="1600" dirty="0" smtClean="0"/>
              <a:t>Gains thermiques par infiltration</a:t>
            </a:r>
          </a:p>
          <a:p>
            <a:pPr lvl="1"/>
            <a:r>
              <a:rPr lang="fr-FR" sz="1600" dirty="0" smtClean="0"/>
              <a:t>Puissance sensible en froid</a:t>
            </a:r>
          </a:p>
          <a:p>
            <a:pPr lvl="1"/>
            <a:r>
              <a:rPr lang="fr-FR" sz="1600" dirty="0" smtClean="0"/>
              <a:t>humidité relative de la zone.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Constantia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07504" y="260648"/>
            <a:ext cx="8229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32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Les autres sorties</a:t>
            </a:r>
          </a:p>
        </p:txBody>
      </p:sp>
    </p:spTree>
    <p:extLst>
      <p:ext uri="{BB962C8B-B14F-4D97-AF65-F5344CB8AC3E}">
        <p14:creationId xmlns:p14="http://schemas.microsoft.com/office/powerpoint/2010/main" val="30788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La sauvegarde des simulations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25603" name="Espace réservé du contenu 2"/>
          <p:cNvSpPr>
            <a:spLocks noGrp="1"/>
          </p:cNvSpPr>
          <p:nvPr>
            <p:ph idx="4294967295"/>
          </p:nvPr>
        </p:nvSpPr>
        <p:spPr>
          <a:xfrm>
            <a:off x="142875" y="2060848"/>
            <a:ext cx="4933181" cy="4389437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</a:pPr>
            <a:r>
              <a:rPr lang="fr-FR" dirty="0" smtClean="0"/>
              <a:t>Possibilité d’enregistrer : </a:t>
            </a:r>
          </a:p>
          <a:p>
            <a:pPr marL="0" indent="0" eaLnBrk="1" hangingPunct="1">
              <a:buNone/>
            </a:pPr>
            <a:r>
              <a:rPr lang="fr-FR" dirty="0" smtClean="0"/>
              <a:t>La description du bâtiment et les résultats dès la fin de la phase de calcul. </a:t>
            </a:r>
          </a:p>
          <a:p>
            <a:pPr marL="0" indent="0" eaLnBrk="1" hangingPunct="1">
              <a:buNone/>
            </a:pPr>
            <a:r>
              <a:rPr lang="fr-FR" dirty="0" smtClean="0"/>
              <a:t>Enregistrement de :</a:t>
            </a:r>
          </a:p>
          <a:p>
            <a:pPr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100" dirty="0"/>
              <a:t>Fichier 1 : fichier texte (avec une extension « .</a:t>
            </a:r>
            <a:r>
              <a:rPr lang="fr-FR" sz="2100" dirty="0" err="1"/>
              <a:t>txt</a:t>
            </a:r>
            <a:r>
              <a:rPr lang="fr-FR" sz="2100" dirty="0"/>
              <a:t> ») proposant les entrées et les principales sorties affichées dans l’onglet résultats. </a:t>
            </a:r>
            <a:endParaRPr lang="fr-FR" sz="2100" dirty="0" smtClean="0"/>
          </a:p>
          <a:p>
            <a:pPr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100" dirty="0" smtClean="0"/>
              <a:t>Fichier </a:t>
            </a:r>
            <a:r>
              <a:rPr lang="fr-FR" sz="2100" dirty="0"/>
              <a:t>2 : fichier Excel (avec une extension « .CSV ») donnant toutes les variables de sortie calculées heure par heure</a:t>
            </a:r>
            <a:r>
              <a:rPr lang="fr-FR" sz="2100" dirty="0" smtClean="0"/>
              <a:t>. </a:t>
            </a:r>
            <a:endParaRPr lang="fr-FR" sz="2100" dirty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100" dirty="0"/>
              <a:t>Fichier 3 : fichier image (extension « .JPEG ») correspondant </a:t>
            </a:r>
            <a:r>
              <a:rPr lang="fr-FR" sz="2100" dirty="0" smtClean="0"/>
              <a:t>à </a:t>
            </a:r>
            <a:r>
              <a:rPr lang="fr-FR" sz="2100" dirty="0"/>
              <a:t>l’impression d’écran de l’onglet « résultats </a:t>
            </a:r>
            <a:endParaRPr lang="fr-FR" sz="2100" dirty="0" smtClean="0"/>
          </a:p>
        </p:txBody>
      </p:sp>
      <p:pic>
        <p:nvPicPr>
          <p:cNvPr id="6" name="Image 5"/>
          <p:cNvPicPr/>
          <p:nvPr/>
        </p:nvPicPr>
        <p:blipFill rotWithShape="1">
          <a:blip r:embed="rId2"/>
          <a:srcRect l="11834" t="8728" r="83018" b="81440"/>
          <a:stretch/>
        </p:blipFill>
        <p:spPr bwMode="auto">
          <a:xfrm>
            <a:off x="5724128" y="1168285"/>
            <a:ext cx="3085708" cy="20446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081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Etude de cas simple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196752"/>
            <a:ext cx="9144000" cy="5616624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</a:pPr>
            <a:r>
              <a:rPr lang="fr-FR" sz="2800" b="1" dirty="0" smtClean="0"/>
              <a:t>Essai de manipulation d’</a:t>
            </a:r>
            <a:r>
              <a:rPr lang="fr-FR" sz="2800" b="1" dirty="0" err="1" smtClean="0"/>
              <a:t>opticlim</a:t>
            </a:r>
            <a:endParaRPr lang="fr-FR" sz="2800" b="1" dirty="0" smtClean="0"/>
          </a:p>
          <a:p>
            <a:pPr eaLnBrk="1" hangingPunct="1">
              <a:lnSpc>
                <a:spcPct val="70000"/>
              </a:lnSpc>
            </a:pPr>
            <a:endParaRPr lang="fr-FR" sz="2800" b="1" dirty="0" smtClean="0"/>
          </a:p>
          <a:p>
            <a:pPr eaLnBrk="1" hangingPunct="1">
              <a:lnSpc>
                <a:spcPct val="70000"/>
              </a:lnSpc>
            </a:pPr>
            <a:endParaRPr lang="fr-FR" sz="2800" b="1" dirty="0"/>
          </a:p>
          <a:p>
            <a:pPr eaLnBrk="1" hangingPunct="1">
              <a:lnSpc>
                <a:spcPct val="70000"/>
              </a:lnSpc>
            </a:pPr>
            <a:endParaRPr lang="fr-FR" sz="2800" b="1" dirty="0"/>
          </a:p>
          <a:p>
            <a:pPr>
              <a:lnSpc>
                <a:spcPct val="70000"/>
              </a:lnSpc>
            </a:pPr>
            <a:r>
              <a:rPr lang="fr-FR" sz="2800" dirty="0" smtClean="0"/>
              <a:t>Simulation du bâtiment existant sans climatisation</a:t>
            </a:r>
          </a:p>
          <a:p>
            <a:pPr>
              <a:lnSpc>
                <a:spcPct val="70000"/>
              </a:lnSpc>
            </a:pPr>
            <a:endParaRPr lang="fr-FR" sz="2800" dirty="0"/>
          </a:p>
          <a:p>
            <a:pPr>
              <a:lnSpc>
                <a:spcPct val="70000"/>
              </a:lnSpc>
            </a:pPr>
            <a:r>
              <a:rPr lang="fr-FR" sz="2800" dirty="0"/>
              <a:t>Simulation du bâtiment existant avec climatisation </a:t>
            </a:r>
          </a:p>
          <a:p>
            <a:pPr marL="0" indent="0">
              <a:lnSpc>
                <a:spcPct val="70000"/>
              </a:lnSpc>
              <a:buNone/>
            </a:pPr>
            <a:endParaRPr lang="fr-FR" sz="2800" dirty="0"/>
          </a:p>
          <a:p>
            <a:pPr>
              <a:lnSpc>
                <a:spcPct val="70000"/>
              </a:lnSpc>
            </a:pPr>
            <a:r>
              <a:rPr lang="fr-FR" sz="2800" dirty="0"/>
              <a:t>Etude de sensibilité paramétrique </a:t>
            </a:r>
          </a:p>
        </p:txBody>
      </p:sp>
    </p:spTree>
    <p:extLst>
      <p:ext uri="{BB962C8B-B14F-4D97-AF65-F5344CB8AC3E}">
        <p14:creationId xmlns:p14="http://schemas.microsoft.com/office/powerpoint/2010/main" val="65706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Etude de cas simple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241376"/>
            <a:ext cx="9144000" cy="561662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70000"/>
              </a:lnSpc>
            </a:pPr>
            <a:r>
              <a:rPr lang="fr-FR" sz="2800" b="1" dirty="0" smtClean="0"/>
              <a:t>Exemple sans climatisation : </a:t>
            </a:r>
          </a:p>
          <a:p>
            <a:pPr marL="0" indent="0" eaLnBrk="1" hangingPunct="1">
              <a:lnSpc>
                <a:spcPct val="70000"/>
              </a:lnSpc>
              <a:buNone/>
            </a:pPr>
            <a:endParaRPr lang="fr-FR" sz="2000" b="1" dirty="0" smtClean="0"/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fr-FR" sz="2000" b="1" dirty="0" smtClean="0"/>
              <a:t>Données du bâtiment :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Zone climatique : Rochambeau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Dimensions  : L=3m, l=5m, h=3m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Orientation nord (</a:t>
            </a:r>
            <a:r>
              <a:rPr lang="fr-FR" sz="1600" dirty="0" smtClean="0">
                <a:sym typeface="Symbol"/>
              </a:rPr>
              <a:t>=0)</a:t>
            </a:r>
            <a:endParaRPr lang="fr-FR" sz="1600" dirty="0" smtClean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Pas de comble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Parois extérieures : toutes les parois  (parois nord et ouest avec 20% de vitrage)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Couleur des parois (murs et toit) : moyenne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Menuiserie : bois simple vitrage clair, classement A2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1 porte donnant sur l’extérieur (ouverture 12 mn/j) =&gt; infiltration = 1,5 vol/h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Toiture terrasse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Parois lourde béton banché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Pas d’isolation</a:t>
            </a:r>
          </a:p>
          <a:p>
            <a:pPr lvl="1">
              <a:lnSpc>
                <a:spcPct val="70000"/>
              </a:lnSpc>
            </a:pPr>
            <a:r>
              <a:rPr lang="fr-FR" sz="1600" dirty="0"/>
              <a:t>CI personne : 1 personne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VMC hygiénique 18m3/h/pers en permanence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Profil « bureau » 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Pas d’éclairage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Autres charges : 1 pc + imprimante (total = 250W)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Environnement bétonné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Pas de protections solaires</a:t>
            </a:r>
            <a:endParaRPr lang="fr-FR" sz="1800" dirty="0" smtClean="0"/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836712"/>
            <a:ext cx="3202556" cy="233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Connecteur droit avec flèche 3"/>
          <p:cNvCxnSpPr/>
          <p:nvPr/>
        </p:nvCxnSpPr>
        <p:spPr bwMode="auto">
          <a:xfrm>
            <a:off x="6516216" y="1916832"/>
            <a:ext cx="864096" cy="864096"/>
          </a:xfrm>
          <a:prstGeom prst="straightConnector1">
            <a:avLst/>
          </a:prstGeom>
          <a:ln w="19050">
            <a:solidFill>
              <a:srgbClr val="C00000"/>
            </a:solidFill>
            <a:headEnd type="arrow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 bwMode="auto">
          <a:xfrm flipV="1">
            <a:off x="7524328" y="2276872"/>
            <a:ext cx="1080120" cy="504056"/>
          </a:xfrm>
          <a:prstGeom prst="straightConnector1">
            <a:avLst/>
          </a:prstGeom>
          <a:ln w="19050">
            <a:solidFill>
              <a:srgbClr val="C00000"/>
            </a:solidFill>
            <a:headEnd type="arrow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 bwMode="auto">
          <a:xfrm flipH="1">
            <a:off x="8676456" y="1700808"/>
            <a:ext cx="72008" cy="432048"/>
          </a:xfrm>
          <a:prstGeom prst="straightConnector1">
            <a:avLst/>
          </a:prstGeom>
          <a:ln w="19050">
            <a:solidFill>
              <a:srgbClr val="C00000"/>
            </a:solidFill>
            <a:headEnd type="arrow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 rot="20066969">
            <a:off x="8028384" y="243273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5m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 rot="190692">
            <a:off x="8659448" y="173216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3m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 rot="2948552">
            <a:off x="6513272" y="22922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</a:t>
            </a:r>
            <a:r>
              <a:rPr lang="fr-FR" dirty="0" smtClean="0"/>
              <a:t>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332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Etude de cas simple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9689" y="1052736"/>
            <a:ext cx="7209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Simulation du bâtiment existant </a:t>
            </a:r>
            <a:r>
              <a:rPr lang="fr-FR" dirty="0" smtClean="0"/>
              <a:t>sans </a:t>
            </a:r>
            <a:r>
              <a:rPr lang="fr-FR" dirty="0"/>
              <a:t>climatisation </a:t>
            </a:r>
            <a:r>
              <a:rPr lang="fr-FR" b="1" dirty="0"/>
              <a:t>: </a:t>
            </a:r>
            <a:r>
              <a:rPr lang="fr-FR" b="1" dirty="0" smtClean="0"/>
              <a:t>Courbes d’évolution</a:t>
            </a:r>
            <a:endParaRPr lang="fr-FR" dirty="0"/>
          </a:p>
        </p:txBody>
      </p:sp>
      <p:pic>
        <p:nvPicPr>
          <p:cNvPr id="7" name="Image 6" descr="C:\Users\LENOIR\Dropbox\Affaires Imageen\2015\2015-0011_mathieu david_opticlim guyane\02-Logiciel\Opticlim_Guyane_V3.2\sauvegarde\test temp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0" t="43692"/>
          <a:stretch/>
        </p:blipFill>
        <p:spPr bwMode="auto">
          <a:xfrm>
            <a:off x="395536" y="1772816"/>
            <a:ext cx="8533878" cy="43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461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Etude de cas simple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9689" y="1052736"/>
            <a:ext cx="6814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Simulation du bâtiment existant </a:t>
            </a:r>
            <a:r>
              <a:rPr lang="fr-FR" dirty="0" smtClean="0"/>
              <a:t>sans </a:t>
            </a:r>
            <a:r>
              <a:rPr lang="fr-FR" dirty="0"/>
              <a:t>climatisation </a:t>
            </a:r>
            <a:r>
              <a:rPr lang="fr-FR" b="1" dirty="0"/>
              <a:t>: </a:t>
            </a:r>
            <a:r>
              <a:rPr lang="fr-FR" b="1" dirty="0" smtClean="0"/>
              <a:t>Onglet de sortie</a:t>
            </a:r>
            <a:endParaRPr lang="fr-FR" dirty="0"/>
          </a:p>
        </p:txBody>
      </p:sp>
      <p:pic>
        <p:nvPicPr>
          <p:cNvPr id="8" name="Espace réservé du contenu 7" descr="C:\Users\LENOIR\Dropbox\Affaires Imageen\2015\2015-0011_mathieu david_opticlim guyane\02-Logiciel\Opticlim_Guyane_V3.2\sauvegarde\test sans clim int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20" y="1700808"/>
            <a:ext cx="9425456" cy="43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2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Etude de cas simple</a:t>
            </a:r>
          </a:p>
        </p:txBody>
      </p:sp>
      <p:sp>
        <p:nvSpPr>
          <p:cNvPr id="34819" name="Espace réservé du contenu 2"/>
          <p:cNvSpPr>
            <a:spLocks noGrp="1"/>
          </p:cNvSpPr>
          <p:nvPr>
            <p:ph idx="4294967295"/>
          </p:nvPr>
        </p:nvSpPr>
        <p:spPr>
          <a:xfrm>
            <a:off x="216661" y="1700808"/>
            <a:ext cx="9144000" cy="482453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fr-FR" dirty="0" smtClean="0"/>
              <a:t>Données pour la climatisation du bâtiment existant</a:t>
            </a:r>
          </a:p>
          <a:p>
            <a:pPr eaLnBrk="1" hangingPunct="1"/>
            <a:r>
              <a:rPr lang="fr-FR" sz="2000" dirty="0" smtClean="0"/>
              <a:t>Pré dimensionnement clim : </a:t>
            </a:r>
            <a:r>
              <a:rPr lang="fr-FR" sz="2000" dirty="0"/>
              <a:t>5</a:t>
            </a:r>
            <a:r>
              <a:rPr lang="fr-FR" sz="2000" dirty="0" smtClean="0"/>
              <a:t> </a:t>
            </a:r>
            <a:r>
              <a:rPr lang="fr-FR" sz="2000" dirty="0" smtClean="0"/>
              <a:t>KW</a:t>
            </a:r>
          </a:p>
          <a:p>
            <a:pPr eaLnBrk="1" hangingPunct="1"/>
            <a:endParaRPr lang="fr-FR" sz="2000" dirty="0" smtClean="0"/>
          </a:p>
          <a:p>
            <a:pPr eaLnBrk="1" hangingPunct="1"/>
            <a:r>
              <a:rPr lang="fr-FR" sz="2000" dirty="0"/>
              <a:t>P</a:t>
            </a:r>
            <a:r>
              <a:rPr lang="fr-FR" sz="2000" dirty="0" smtClean="0"/>
              <a:t>rofil de climatisation « ON » </a:t>
            </a:r>
            <a:endParaRPr lang="fr-FR" sz="2000" dirty="0"/>
          </a:p>
          <a:p>
            <a:pPr eaLnBrk="1" hangingPunct="1"/>
            <a:endParaRPr lang="fr-FR" sz="2000" dirty="0"/>
          </a:p>
          <a:p>
            <a:pPr eaLnBrk="1" hangingPunct="1"/>
            <a:r>
              <a:rPr lang="fr-FR" sz="2000" dirty="0" smtClean="0"/>
              <a:t>Température de consigne : </a:t>
            </a:r>
            <a:r>
              <a:rPr lang="fr-FR" sz="2000" dirty="0" smtClean="0"/>
              <a:t>26°C</a:t>
            </a:r>
            <a:endParaRPr lang="fr-FR" sz="2000" dirty="0"/>
          </a:p>
          <a:p>
            <a:pPr eaLnBrk="1" hangingPunct="1"/>
            <a:endParaRPr lang="fr-FR" sz="2000" dirty="0"/>
          </a:p>
          <a:p>
            <a:pPr eaLnBrk="1" hangingPunct="1"/>
            <a:r>
              <a:rPr lang="fr-FR" sz="2000" dirty="0" smtClean="0"/>
              <a:t>EER constructeur : 2,6</a:t>
            </a:r>
          </a:p>
          <a:p>
            <a:pPr eaLnBrk="1" hangingPunct="1"/>
            <a:endParaRPr lang="fr-FR" sz="2000" dirty="0" smtClean="0"/>
          </a:p>
          <a:p>
            <a:r>
              <a:rPr lang="fr-FR" sz="2000" dirty="0" smtClean="0"/>
              <a:t>SEER : 2,6</a:t>
            </a:r>
            <a:endParaRPr lang="fr-FR" sz="2000" dirty="0"/>
          </a:p>
          <a:p>
            <a:pPr eaLnBrk="1" hangingPunct="1"/>
            <a:endParaRPr lang="fr-FR" sz="2000" dirty="0"/>
          </a:p>
          <a:p>
            <a:pPr>
              <a:lnSpc>
                <a:spcPct val="70000"/>
              </a:lnSpc>
            </a:pPr>
            <a:r>
              <a:rPr lang="fr-FR" sz="2000" dirty="0" smtClean="0"/>
              <a:t>Maintenance : la meilleure… </a:t>
            </a:r>
            <a:endParaRPr lang="fr-FR" sz="2000" dirty="0"/>
          </a:p>
          <a:p>
            <a:pPr>
              <a:lnSpc>
                <a:spcPct val="70000"/>
              </a:lnSpc>
            </a:pPr>
            <a:endParaRPr lang="fr-FR" sz="2000" dirty="0"/>
          </a:p>
          <a:p>
            <a:pPr>
              <a:lnSpc>
                <a:spcPct val="70000"/>
              </a:lnSpc>
            </a:pPr>
            <a:r>
              <a:rPr lang="fr-FR" sz="2000" dirty="0"/>
              <a:t>Mise en œuvre : la meilleure</a:t>
            </a:r>
            <a:r>
              <a:rPr lang="fr-FR" sz="2000" dirty="0" smtClean="0"/>
              <a:t>!</a:t>
            </a:r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251520" y="1202072"/>
            <a:ext cx="5131533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fr-FR" dirty="0"/>
              <a:t>Simulation du bâtiment existant </a:t>
            </a:r>
            <a:r>
              <a:rPr lang="fr-FR" dirty="0" smtClean="0"/>
              <a:t>avec  </a:t>
            </a:r>
            <a:r>
              <a:rPr lang="fr-FR" dirty="0"/>
              <a:t>climatisation</a:t>
            </a:r>
          </a:p>
        </p:txBody>
      </p:sp>
    </p:spTree>
    <p:extLst>
      <p:ext uri="{BB962C8B-B14F-4D97-AF65-F5344CB8AC3E}">
        <p14:creationId xmlns:p14="http://schemas.microsoft.com/office/powerpoint/2010/main" val="309920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/>
          <p:cNvSpPr>
            <a:spLocks noGrp="1"/>
          </p:cNvSpPr>
          <p:nvPr>
            <p:ph type="title"/>
          </p:nvPr>
        </p:nvSpPr>
        <p:spPr>
          <a:xfrm>
            <a:off x="85081" y="-19397"/>
            <a:ext cx="8229600" cy="903400"/>
          </a:xfr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/>
            <a:r>
              <a:rPr lang="fr-FR" sz="3200" dirty="0"/>
              <a:t>Etude de cas simple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3724" y="992213"/>
            <a:ext cx="7359707" cy="8803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fr-FR" dirty="0"/>
              <a:t>Simulation du bâtiment existant </a:t>
            </a:r>
            <a:r>
              <a:rPr lang="fr-FR" dirty="0" smtClean="0"/>
              <a:t>avec climatisation : </a:t>
            </a:r>
            <a:r>
              <a:rPr lang="fr-FR" b="1" dirty="0"/>
              <a:t> : onglet « Résultats » </a:t>
            </a:r>
            <a:endParaRPr lang="fr-FR" b="1" dirty="0" smtClean="0"/>
          </a:p>
          <a:p>
            <a:pPr>
              <a:lnSpc>
                <a:spcPct val="70000"/>
              </a:lnSpc>
            </a:pPr>
            <a:endParaRPr lang="fr-FR" b="1" dirty="0"/>
          </a:p>
          <a:p>
            <a:pPr>
              <a:lnSpc>
                <a:spcPct val="70000"/>
              </a:lnSpc>
            </a:pPr>
            <a:r>
              <a:rPr lang="fr-FR" dirty="0" smtClean="0"/>
              <a:t>Profil de climatisation  « en permanence »</a:t>
            </a:r>
            <a:endParaRPr lang="fr-FR" dirty="0"/>
          </a:p>
          <a:p>
            <a:pPr>
              <a:lnSpc>
                <a:spcPct val="70000"/>
              </a:lnSpc>
            </a:pPr>
            <a:endParaRPr lang="fr-FR" dirty="0"/>
          </a:p>
        </p:txBody>
      </p:sp>
      <p:pic>
        <p:nvPicPr>
          <p:cNvPr id="6" name="Image 5" descr="C:\Users\LENOIR\Dropbox\Affaires Imageen\2015\2015-0011_mathieu david_opticlim guyane\02-Logiciel\Opticlim_Guyane_V3.2\sauvegarde\manue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846185"/>
            <a:ext cx="9425888" cy="43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09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21878</TotalTime>
  <Words>2743</Words>
  <Application>Microsoft Office PowerPoint</Application>
  <PresentationFormat>Affichage à l'écran (4:3)</PresentationFormat>
  <Paragraphs>1046</Paragraphs>
  <Slides>59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4</vt:i4>
      </vt:variant>
      <vt:variant>
        <vt:lpstr>Titres des diapositives</vt:lpstr>
      </vt:variant>
      <vt:variant>
        <vt:i4>59</vt:i4>
      </vt:variant>
    </vt:vector>
  </HeadingPairs>
  <TitlesOfParts>
    <vt:vector size="76" baseType="lpstr">
      <vt:lpstr>MS PGothic</vt:lpstr>
      <vt:lpstr>Arial</vt:lpstr>
      <vt:lpstr>Calibri</vt:lpstr>
      <vt:lpstr>Cambria Math</vt:lpstr>
      <vt:lpstr>Constantia</vt:lpstr>
      <vt:lpstr>Courier New</vt:lpstr>
      <vt:lpstr>Georgia</vt:lpstr>
      <vt:lpstr>Symbol</vt:lpstr>
      <vt:lpstr>Times New Roman</vt:lpstr>
      <vt:lpstr>Trebuchet MS</vt:lpstr>
      <vt:lpstr>Tw Cen MT</vt:lpstr>
      <vt:lpstr>Wingdings 2</vt:lpstr>
      <vt:lpstr>Sillage</vt:lpstr>
      <vt:lpstr>Picture</vt:lpstr>
      <vt:lpstr>Document</vt:lpstr>
      <vt:lpstr>Équation</vt:lpstr>
      <vt:lpstr>Equation</vt:lpstr>
      <vt:lpstr>OPTICLIM  Guyane</vt:lpstr>
      <vt:lpstr>Séquence 13   Présentation générale de l’outil</vt:lpstr>
      <vt:lpstr>Présentation de l’architecture de l’outil</vt:lpstr>
      <vt:lpstr>Interface conviviale</vt:lpstr>
      <vt:lpstr>Interface conviviale</vt:lpstr>
      <vt:lpstr>Philosophie de simulation</vt:lpstr>
      <vt:lpstr>Noyau de calcul</vt:lpstr>
      <vt:lpstr>Noyau de calcul</vt:lpstr>
      <vt:lpstr>Méthodologie de simulation</vt:lpstr>
      <vt:lpstr>Les données météorologiques</vt:lpstr>
      <vt:lpstr>Les données météorologiques</vt:lpstr>
      <vt:lpstr>Les données météorologiques</vt:lpstr>
      <vt:lpstr>Les données météorologiques</vt:lpstr>
      <vt:lpstr>Fichier de description du bâtiment</vt:lpstr>
      <vt:lpstr>Etapes de la simulation avec Opticlim</vt:lpstr>
      <vt:lpstr>Etapes de la simulation avec Opticlim</vt:lpstr>
      <vt:lpstr>Etapes de la simulation avec Opticlim</vt:lpstr>
      <vt:lpstr>Installation et premiers pas</vt:lpstr>
      <vt:lpstr>Résoudre les problèmes de compatibilité</vt:lpstr>
      <vt:lpstr>Présentation PowerPoint</vt:lpstr>
      <vt:lpstr>Les entrées</vt:lpstr>
      <vt:lpstr>Onglet « Géométrie du bâtiment »  </vt:lpstr>
      <vt:lpstr>Onglet « Géométrie du bâtiment »  </vt:lpstr>
      <vt:lpstr>Onglet « Géométrie du bâtiment » 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Description du bâtiment » </vt:lpstr>
      <vt:lpstr>Onglet « Protections solaires » </vt:lpstr>
      <vt:lpstr>Onglet « Protections solaires » </vt:lpstr>
      <vt:lpstr>Onglet «  maintenance et mise en œuvre    </vt:lpstr>
      <vt:lpstr>Onglet «  maintenance et mise en œuvre    </vt:lpstr>
      <vt:lpstr>Les calculs </vt:lpstr>
      <vt:lpstr>Les sorties </vt:lpstr>
      <vt:lpstr>Les sorties</vt:lpstr>
      <vt:lpstr>Les sorties</vt:lpstr>
      <vt:lpstr>Les sorties</vt:lpstr>
      <vt:lpstr>Les sorties</vt:lpstr>
      <vt:lpstr>Les sorties</vt:lpstr>
      <vt:lpstr>Les sorties</vt:lpstr>
      <vt:lpstr>Les autres sorties</vt:lpstr>
      <vt:lpstr>Présentation PowerPoint</vt:lpstr>
      <vt:lpstr>La sauvegarde des simulations </vt:lpstr>
      <vt:lpstr>Etude de cas simple</vt:lpstr>
      <vt:lpstr>Etude de cas simple</vt:lpstr>
      <vt:lpstr>Etude de cas simple</vt:lpstr>
      <vt:lpstr>Etude de cas simple</vt:lpstr>
      <vt:lpstr>Etude de cas simple</vt:lpstr>
      <vt:lpstr>Etude de cas simple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Aurélie LENOIR</cp:lastModifiedBy>
  <cp:revision>281</cp:revision>
  <dcterms:created xsi:type="dcterms:W3CDTF">2013-04-01T16:50:48Z</dcterms:created>
  <dcterms:modified xsi:type="dcterms:W3CDTF">2015-05-19T15:49:20Z</dcterms:modified>
</cp:coreProperties>
</file>