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10"/>
  </p:notesMasterIdLst>
  <p:sldIdLst>
    <p:sldId id="464" r:id="rId2"/>
    <p:sldId id="395" r:id="rId3"/>
    <p:sldId id="414" r:id="rId4"/>
    <p:sldId id="466" r:id="rId5"/>
    <p:sldId id="465" r:id="rId6"/>
    <p:sldId id="467" r:id="rId7"/>
    <p:sldId id="468" r:id="rId8"/>
    <p:sldId id="4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6" autoAdjust="0"/>
    <p:restoredTop sz="95223" autoAdjust="0"/>
  </p:normalViewPr>
  <p:slideViewPr>
    <p:cSldViewPr>
      <p:cViewPr>
        <p:scale>
          <a:sx n="50" d="100"/>
          <a:sy n="50" d="100"/>
        </p:scale>
        <p:origin x="-1051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50F-4B71-42B8-8607-3249CCD1BE5B}" type="datetimeFigureOut">
              <a:rPr lang="fr-FR" smtClean="0"/>
              <a:pPr/>
              <a:t>17/05/2015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E11B-E859-4092-BA41-EE3086513C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4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May 17,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" y="0"/>
            <a:ext cx="876130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076450"/>
            <a:ext cx="8100392" cy="46291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3"/>
            <a:ext cx="887435" cy="96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26" b="99587" l="9645" r="964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0"/>
            <a:ext cx="5135421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640960" cy="2631615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631825" algn="l"/>
              </a:tabLst>
            </a:pPr>
            <a:r>
              <a:rPr lang="fr-FR" sz="3400" dirty="0" smtClean="0"/>
              <a:t>ADEME Guyane</a:t>
            </a:r>
          </a:p>
          <a:p>
            <a:endParaRPr lang="fr-FR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AIEE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IMAGEEN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FLI</a:t>
            </a:r>
          </a:p>
          <a:p>
            <a:endParaRPr lang="fr-FR" sz="3200" dirty="0"/>
          </a:p>
          <a:p>
            <a:r>
              <a:rPr lang="fr-FR" sz="3200" dirty="0" smtClean="0"/>
              <a:t>Session du 20 </a:t>
            </a:r>
            <a:r>
              <a:rPr lang="fr-FR" sz="3200" dirty="0"/>
              <a:t>et 21 mai 2015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8280920" cy="178010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fr-FR" sz="6000" dirty="0" smtClean="0">
                <a:solidFill>
                  <a:srgbClr val="073E87"/>
                </a:solidFill>
              </a:rPr>
              <a:t>OPTICLIM </a:t>
            </a:r>
            <a:br>
              <a:rPr lang="fr-FR" sz="6000" dirty="0" smtClean="0">
                <a:solidFill>
                  <a:srgbClr val="073E87"/>
                </a:solidFill>
              </a:rPr>
            </a:br>
            <a:r>
              <a:rPr lang="fr-FR" sz="6000" dirty="0" smtClean="0">
                <a:solidFill>
                  <a:srgbClr val="073E87"/>
                </a:solidFill>
              </a:rPr>
              <a:t>Guyane</a:t>
            </a:r>
            <a:endParaRPr lang="fr-FR" sz="6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effectLst/>
              </a:rPr>
              <a:t>Séquence 13</a:t>
            </a:r>
            <a:br>
              <a:rPr lang="fr-FR" sz="3600" dirty="0" smtClean="0">
                <a:effectLst/>
              </a:rPr>
            </a:br>
            <a:r>
              <a:rPr lang="fr-FR" sz="3600" dirty="0" smtClean="0">
                <a:effectLst/>
              </a:rPr>
              <a:t>Présentation </a:t>
            </a:r>
            <a:r>
              <a:rPr lang="fr-FR" sz="3600" dirty="0">
                <a:effectLst/>
              </a:rPr>
              <a:t>générale de l'outil et exemples d’application simple</a:t>
            </a:r>
            <a:br>
              <a:rPr lang="fr-FR" sz="3600" dirty="0">
                <a:effectLst/>
              </a:rPr>
            </a:br>
            <a:r>
              <a:rPr lang="fr-FR" sz="3600" dirty="0">
                <a:effectLst/>
              </a:rPr>
              <a:t>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00506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Application simple et analyse de sensibilité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39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Application simple </a:t>
            </a: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0" y="1052736"/>
            <a:ext cx="9003704" cy="5805264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lvl="0"/>
            <a:r>
              <a:rPr lang="fr-FR" sz="2400" dirty="0" smtClean="0"/>
              <a:t>Localisation : zone littorale</a:t>
            </a:r>
          </a:p>
          <a:p>
            <a:pPr lvl="0"/>
            <a:r>
              <a:rPr lang="fr-FR" sz="2400" dirty="0" smtClean="0"/>
              <a:t>Type </a:t>
            </a:r>
            <a:r>
              <a:rPr lang="fr-FR" sz="2400" dirty="0"/>
              <a:t>de local: </a:t>
            </a:r>
            <a:r>
              <a:rPr lang="fr-FR" sz="2400" dirty="0" smtClean="0"/>
              <a:t>Bureau : Dimensions</a:t>
            </a:r>
            <a:r>
              <a:rPr lang="fr-FR" sz="2400" dirty="0"/>
              <a:t> : 3,5x3,5 x2,5m</a:t>
            </a:r>
          </a:p>
          <a:p>
            <a:pPr lvl="0"/>
            <a:r>
              <a:rPr lang="fr-FR" sz="2400" dirty="0" smtClean="0"/>
              <a:t>Enveloppe : </a:t>
            </a:r>
            <a:endParaRPr lang="fr-FR" sz="2400" dirty="0"/>
          </a:p>
          <a:p>
            <a:pPr lvl="1"/>
            <a:r>
              <a:rPr lang="fr-FR" dirty="0"/>
              <a:t>sans comble</a:t>
            </a:r>
          </a:p>
          <a:p>
            <a:pPr lvl="1"/>
            <a:r>
              <a:rPr lang="fr-FR" dirty="0"/>
              <a:t>Constitution toit : Tôle + lame d’air + </a:t>
            </a:r>
            <a:r>
              <a:rPr lang="fr-FR" dirty="0" smtClean="0"/>
              <a:t>Placoplatre; Couleur</a:t>
            </a:r>
            <a:r>
              <a:rPr lang="fr-FR" dirty="0"/>
              <a:t> : bleu </a:t>
            </a:r>
          </a:p>
          <a:p>
            <a:pPr lvl="1"/>
            <a:r>
              <a:rPr lang="fr-FR" dirty="0" smtClean="0"/>
              <a:t>toutes </a:t>
            </a:r>
            <a:r>
              <a:rPr lang="fr-FR" dirty="0"/>
              <a:t>parois verticales en parpaings creux + enduit extérieur et </a:t>
            </a:r>
            <a:r>
              <a:rPr lang="fr-FR" dirty="0" smtClean="0"/>
              <a:t>intérieur. Couleur</a:t>
            </a:r>
            <a:r>
              <a:rPr lang="fr-FR" dirty="0"/>
              <a:t> : blanche</a:t>
            </a:r>
          </a:p>
          <a:p>
            <a:pPr lvl="0"/>
            <a:r>
              <a:rPr lang="fr-FR" sz="2400" dirty="0"/>
              <a:t>Fenêtres : </a:t>
            </a:r>
          </a:p>
          <a:p>
            <a:pPr lvl="1"/>
            <a:r>
              <a:rPr lang="fr-FR" dirty="0"/>
              <a:t>vitrage simple</a:t>
            </a:r>
          </a:p>
          <a:p>
            <a:pPr lvl="1"/>
            <a:r>
              <a:rPr lang="fr-FR" dirty="0"/>
              <a:t>Bâti PVC </a:t>
            </a:r>
            <a:r>
              <a:rPr lang="fr-FR" dirty="0" smtClean="0"/>
              <a:t>coulissant (A0)</a:t>
            </a:r>
            <a:endParaRPr lang="fr-FR" dirty="0"/>
          </a:p>
          <a:p>
            <a:pPr lvl="1"/>
            <a:r>
              <a:rPr lang="fr-FR" dirty="0"/>
              <a:t>Verre clair</a:t>
            </a:r>
          </a:p>
          <a:p>
            <a:pPr lvl="1"/>
            <a:r>
              <a:rPr lang="fr-FR" dirty="0"/>
              <a:t>Pas de protections solaires des baies</a:t>
            </a:r>
          </a:p>
          <a:p>
            <a:pPr lvl="0"/>
            <a:r>
              <a:rPr lang="fr-FR" sz="2400" dirty="0"/>
              <a:t>Charges internes :</a:t>
            </a:r>
          </a:p>
          <a:p>
            <a:pPr lvl="1"/>
            <a:r>
              <a:rPr lang="fr-FR" dirty="0"/>
              <a:t>1 personne aux horaires de bureau </a:t>
            </a:r>
          </a:p>
          <a:p>
            <a:pPr lvl="1"/>
            <a:r>
              <a:rPr lang="fr-FR" dirty="0"/>
              <a:t>Eclairage : puissance totale installée : 100W ; profil « bureau »</a:t>
            </a:r>
          </a:p>
          <a:p>
            <a:pPr lvl="1"/>
            <a:r>
              <a:rPr lang="fr-FR" dirty="0"/>
              <a:t>Informatique : 1poste info puissance totale300W.</a:t>
            </a:r>
          </a:p>
          <a:p>
            <a:pPr lvl="0"/>
            <a:r>
              <a:rPr lang="fr-FR" sz="2400" dirty="0"/>
              <a:t>Ventilation </a:t>
            </a:r>
            <a:r>
              <a:rPr lang="fr-FR" sz="2400" dirty="0" smtClean="0"/>
              <a:t>: «</a:t>
            </a:r>
            <a:r>
              <a:rPr lang="fr-FR" sz="2400" dirty="0"/>
              <a:t> aucun </a:t>
            </a:r>
            <a:r>
              <a:rPr lang="fr-FR" sz="2400" dirty="0" smtClean="0"/>
              <a:t>» et infiltration </a:t>
            </a:r>
            <a:r>
              <a:rPr lang="fr-FR" sz="2400" dirty="0"/>
              <a:t>parasite : à 0,4 vol/h</a:t>
            </a:r>
          </a:p>
          <a:p>
            <a:pPr lvl="0"/>
            <a:r>
              <a:rPr lang="fr-FR" sz="2400" dirty="0"/>
              <a:t>Environnement de la zone : </a:t>
            </a:r>
            <a:r>
              <a:rPr lang="fr-FR" sz="2400" dirty="0" smtClean="0"/>
              <a:t>parking bitumé</a:t>
            </a:r>
            <a:endParaRPr lang="fr-FR" sz="2400" dirty="0"/>
          </a:p>
          <a:p>
            <a:pPr lvl="0"/>
            <a:r>
              <a:rPr lang="fr-FR" sz="2400" dirty="0"/>
              <a:t>Système de climatisation:</a:t>
            </a:r>
          </a:p>
          <a:p>
            <a:pPr lvl="1"/>
            <a:r>
              <a:rPr lang="fr-FR" dirty="0" smtClean="0"/>
              <a:t>Profil d’utilisation « bureau » sur toute l’année</a:t>
            </a:r>
          </a:p>
          <a:p>
            <a:pPr lvl="1"/>
            <a:r>
              <a:rPr lang="fr-FR" dirty="0" smtClean="0"/>
              <a:t>Implantation </a:t>
            </a:r>
            <a:r>
              <a:rPr lang="fr-FR" dirty="0"/>
              <a:t>de l’unité extérieure : en allège façade </a:t>
            </a:r>
            <a:r>
              <a:rPr lang="fr-FR" dirty="0" smtClean="0"/>
              <a:t>nord </a:t>
            </a:r>
            <a:r>
              <a:rPr lang="fr-FR" dirty="0"/>
              <a:t>et correctement ventilée</a:t>
            </a:r>
          </a:p>
          <a:p>
            <a:pPr lvl="1"/>
            <a:r>
              <a:rPr lang="fr-FR" dirty="0"/>
              <a:t>Raccords calorifugés en bon </a:t>
            </a:r>
            <a:r>
              <a:rPr lang="fr-FR" dirty="0" smtClean="0"/>
              <a:t>état de longueur 3 m</a:t>
            </a:r>
            <a:endParaRPr lang="fr-FR" dirty="0"/>
          </a:p>
          <a:p>
            <a:pPr lvl="1"/>
            <a:r>
              <a:rPr lang="fr-FR" dirty="0" smtClean="0"/>
              <a:t>Pas </a:t>
            </a:r>
            <a:r>
              <a:rPr lang="fr-FR" dirty="0"/>
              <a:t>de contrat de maintenance</a:t>
            </a:r>
          </a:p>
          <a:p>
            <a:pPr lvl="1"/>
            <a:r>
              <a:rPr lang="fr-FR" dirty="0"/>
              <a:t>Consigne de climatisation usuelle : 24°C</a:t>
            </a:r>
          </a:p>
          <a:p>
            <a:pPr lvl="1"/>
            <a:r>
              <a:rPr lang="fr-FR" dirty="0"/>
              <a:t>Pas de classification </a:t>
            </a:r>
            <a:r>
              <a:rPr lang="fr-FR" dirty="0" err="1"/>
              <a:t>Eurovent</a:t>
            </a:r>
            <a:r>
              <a:rPr lang="fr-FR" dirty="0"/>
              <a:t> (prendre un EER </a:t>
            </a:r>
            <a:r>
              <a:rPr lang="fr-FR" dirty="0" err="1"/>
              <a:t>eurovent</a:t>
            </a:r>
            <a:r>
              <a:rPr lang="fr-FR" dirty="0"/>
              <a:t> = </a:t>
            </a:r>
            <a:r>
              <a:rPr lang="fr-FR" dirty="0" smtClean="0"/>
              <a:t>2,5 </a:t>
            </a:r>
            <a:r>
              <a:rPr lang="fr-FR" dirty="0"/>
              <a:t>et SEER = 2,5) </a:t>
            </a:r>
            <a:r>
              <a:rPr lang="fr-FR" dirty="0" smtClean="0"/>
              <a:t>)</a:t>
            </a:r>
            <a:endParaRPr lang="fr-FR" dirty="0"/>
          </a:p>
          <a:p>
            <a:pPr lvl="1"/>
            <a:r>
              <a:rPr lang="fr-FR" dirty="0"/>
              <a:t>Puissance frigorifique : 15 </a:t>
            </a:r>
            <a:r>
              <a:rPr lang="fr-FR" dirty="0" smtClean="0"/>
              <a:t>000Btu/h (4,4 kW)</a:t>
            </a:r>
            <a:endParaRPr lang="fr-F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29" y="2420888"/>
            <a:ext cx="438898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9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Application simple </a:t>
            </a: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19080" y="620688"/>
            <a:ext cx="9003704" cy="58052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1800" dirty="0" smtClean="0"/>
              <a:t>	</a:t>
            </a:r>
            <a:r>
              <a:rPr lang="fr-FR" sz="2000" dirty="0" smtClean="0"/>
              <a:t>Influence des paramètres d’enveloppe</a:t>
            </a:r>
          </a:p>
          <a:p>
            <a:pPr marL="45720" lvl="0" indent="0">
              <a:buNone/>
            </a:pPr>
            <a:r>
              <a:rPr lang="fr-FR" sz="1800" dirty="0" smtClean="0"/>
              <a:t>Etudier  </a:t>
            </a:r>
            <a:r>
              <a:rPr lang="fr-FR" sz="1800" dirty="0"/>
              <a:t>les variations de la consommation annuelle d’électricité  pour les situations suivantes : remplir le tableau avec les consommations électriques de chaque configuration en revenant entre chaque ligne à la description de base du bâtiment</a:t>
            </a:r>
            <a:endParaRPr lang="fr-FR" sz="18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598680"/>
              </p:ext>
            </p:extLst>
          </p:nvPr>
        </p:nvGraphicFramePr>
        <p:xfrm>
          <a:off x="251520" y="2348880"/>
          <a:ext cx="8568952" cy="30060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4456"/>
                <a:gridCol w="1512168"/>
                <a:gridCol w="1512168"/>
                <a:gridCol w="1440160"/>
              </a:tblGrid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Isolation</a:t>
                      </a:r>
                      <a:r>
                        <a:rPr lang="fr-FR" sz="1600" baseline="0" dirty="0" smtClean="0">
                          <a:effectLst/>
                        </a:rPr>
                        <a:t> du toit 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0 cm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5 cm 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10 cm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8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Energie électrique </a:t>
                      </a:r>
                      <a:r>
                        <a:rPr lang="fr-FR" sz="1600" dirty="0">
                          <a:effectLst/>
                        </a:rPr>
                        <a:t>annuelle </a:t>
                      </a:r>
                      <a:r>
                        <a:rPr lang="fr-FR" sz="1600" dirty="0" smtClean="0">
                          <a:effectLst/>
                        </a:rPr>
                        <a:t>pour clim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Température opérative</a:t>
                      </a:r>
                      <a:r>
                        <a:rPr lang="fr-FR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max 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Isolation des parois</a:t>
                      </a:r>
                      <a:endParaRPr lang="fr-FR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0cm</a:t>
                      </a:r>
                      <a:endParaRPr lang="fr-FR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cm</a:t>
                      </a:r>
                      <a:endParaRPr lang="fr-FR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cm</a:t>
                      </a:r>
                      <a:endParaRPr lang="fr-FR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Energie électrique annuelle pour clim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Température opérative</a:t>
                      </a:r>
                      <a:r>
                        <a:rPr lang="fr-FR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max </a:t>
                      </a:r>
                      <a:endParaRPr lang="fr-FR" sz="16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fr-FR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00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Type de vitrage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clair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bg1"/>
                          </a:solidFill>
                          <a:effectLst/>
                        </a:rPr>
                        <a:t>teinté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bg1"/>
                          </a:solidFill>
                          <a:effectLst/>
                        </a:rPr>
                        <a:t>réfléchissant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Energie électrique annuelle pour clim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96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Application simple </a:t>
            </a: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159376" y="620688"/>
            <a:ext cx="9003704" cy="58052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1800" dirty="0" smtClean="0"/>
              <a:t>	</a:t>
            </a:r>
            <a:r>
              <a:rPr lang="fr-FR" sz="2400" dirty="0" smtClean="0"/>
              <a:t>Influence des autres paramètres</a:t>
            </a:r>
          </a:p>
          <a:p>
            <a:pPr marL="45720" lvl="0" indent="0">
              <a:buNone/>
            </a:pPr>
            <a:r>
              <a:rPr lang="fr-FR" sz="1800" dirty="0" smtClean="0"/>
              <a:t>Etudier  </a:t>
            </a:r>
            <a:r>
              <a:rPr lang="fr-FR" sz="1800" dirty="0"/>
              <a:t>les variations de la consommation annuelle d’électricité  pour les situations suivantes : remplir le tableau avec les consommations électriques de chaque configuration en revenant entre chaque ligne à la description de base du bâtiment</a:t>
            </a:r>
            <a:endParaRPr lang="fr-FR" sz="18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189744"/>
              </p:ext>
            </p:extLst>
          </p:nvPr>
        </p:nvGraphicFramePr>
        <p:xfrm>
          <a:off x="395536" y="1988840"/>
          <a:ext cx="8568952" cy="4470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6424"/>
                <a:gridCol w="1296144"/>
                <a:gridCol w="1368152"/>
                <a:gridCol w="2088232"/>
              </a:tblGrid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Eclairage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100 w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500w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1000w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8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</a:t>
                      </a:r>
                      <a:r>
                        <a:rPr lang="fr-FR" sz="1400" dirty="0">
                          <a:effectLst/>
                        </a:rPr>
                        <a:t>annuelle </a:t>
                      </a:r>
                      <a:r>
                        <a:rPr lang="fr-FR" sz="1400" dirty="0" smtClean="0">
                          <a:effectLst/>
                        </a:rPr>
                        <a:t>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Energie</a:t>
                      </a:r>
                      <a:r>
                        <a:rPr lang="fr-FR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électrique totale 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EER </a:t>
                      </a:r>
                      <a:r>
                        <a:rPr lang="fr-FR" sz="1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eurovent</a:t>
                      </a:r>
                      <a:endParaRPr lang="fr-FR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annuelle 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00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Maintenance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Sans 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Complète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err="1">
                          <a:solidFill>
                            <a:schemeClr val="bg1"/>
                          </a:solidFill>
                          <a:effectLst/>
                        </a:rPr>
                        <a:t>Opticlim</a:t>
                      </a: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 (eau pulsée)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annuelle 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Infiltration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0,4 vol/h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2 vol/h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10 vol/h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annuelle 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4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4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Température de consigne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24°C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26°C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28°C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annuelle 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Energie</a:t>
                      </a:r>
                      <a:r>
                        <a:rPr lang="fr-FR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électrique totale 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+mn-ea"/>
                          <a:cs typeface="Times New Roman"/>
                        </a:rPr>
                        <a:t> (+ Brasseur d’air)</a:t>
                      </a:r>
                      <a:endParaRPr lang="fr-FR" sz="14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90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Application simple </a:t>
            </a: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0" y="692696"/>
            <a:ext cx="9003704" cy="58052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1800" dirty="0" smtClean="0"/>
              <a:t>	</a:t>
            </a:r>
            <a:r>
              <a:rPr lang="fr-FR" sz="2000" dirty="0" smtClean="0"/>
              <a:t>Influence des paramètres d’enveloppe</a:t>
            </a:r>
          </a:p>
          <a:p>
            <a:pPr marL="45720" lvl="0" indent="0">
              <a:buNone/>
            </a:pPr>
            <a:r>
              <a:rPr lang="fr-FR" sz="1800" dirty="0" smtClean="0"/>
              <a:t> Correction </a:t>
            </a:r>
          </a:p>
          <a:p>
            <a:pPr marL="45720" lvl="0" indent="0">
              <a:buNone/>
            </a:pPr>
            <a:endParaRPr lang="fr-FR" sz="1800" dirty="0"/>
          </a:p>
          <a:p>
            <a:pPr marL="45720" lvl="0" indent="0">
              <a:buNone/>
            </a:pPr>
            <a:endParaRPr lang="fr-FR" sz="1800" dirty="0" smtClean="0"/>
          </a:p>
          <a:p>
            <a:pPr marL="45720" lvl="0" indent="0">
              <a:buNone/>
            </a:pPr>
            <a:endParaRPr lang="fr-FR" sz="1800" dirty="0"/>
          </a:p>
          <a:p>
            <a:pPr marL="45720" lvl="0" indent="0">
              <a:buNone/>
            </a:pPr>
            <a:endParaRPr lang="fr-FR" sz="1800" dirty="0" smtClean="0"/>
          </a:p>
          <a:p>
            <a:pPr marL="45720" lvl="0" indent="0">
              <a:buNone/>
            </a:pPr>
            <a:endParaRPr lang="fr-FR" sz="1800" dirty="0"/>
          </a:p>
          <a:p>
            <a:pPr marL="45720" lvl="0" indent="0">
              <a:buNone/>
            </a:pPr>
            <a:endParaRPr lang="fr-FR" sz="1800" dirty="0" smtClean="0"/>
          </a:p>
          <a:p>
            <a:pPr marL="45720" lvl="0" indent="0">
              <a:buNone/>
            </a:pPr>
            <a:endParaRPr lang="fr-FR" sz="1800" dirty="0"/>
          </a:p>
          <a:p>
            <a:pPr marL="45720" lvl="0" indent="0">
              <a:buNone/>
            </a:pPr>
            <a:endParaRPr lang="fr-FR" sz="1800" dirty="0" smtClean="0"/>
          </a:p>
          <a:p>
            <a:pPr marL="45720" lvl="0" indent="0">
              <a:buNone/>
            </a:pPr>
            <a:endParaRPr lang="fr-FR" sz="1800" dirty="0"/>
          </a:p>
          <a:p>
            <a:pPr marL="45720" lvl="0" indent="0">
              <a:buNone/>
            </a:pPr>
            <a:endParaRPr lang="fr-FR" sz="1800" dirty="0" smtClean="0"/>
          </a:p>
          <a:p>
            <a:pPr marL="45720" lvl="0" indent="0">
              <a:buNone/>
            </a:pPr>
            <a:r>
              <a:rPr lang="fr-FR" sz="1800" dirty="0" smtClean="0"/>
              <a:t>Question subsidiaire : quelle épaisseur d’isolant pour le toit d’une chambre climatisée ?</a:t>
            </a:r>
            <a:endParaRPr lang="fr-FR" sz="18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892353"/>
              </p:ext>
            </p:extLst>
          </p:nvPr>
        </p:nvGraphicFramePr>
        <p:xfrm>
          <a:off x="0" y="1556792"/>
          <a:ext cx="8964487" cy="30060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3914"/>
                <a:gridCol w="1581968"/>
                <a:gridCol w="1581968"/>
                <a:gridCol w="1506637"/>
              </a:tblGrid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Isolation</a:t>
                      </a:r>
                      <a:r>
                        <a:rPr lang="fr-FR" sz="1600" baseline="0" dirty="0" smtClean="0">
                          <a:effectLst/>
                        </a:rPr>
                        <a:t> du toit 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0 cm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5 cm 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10 cm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8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Energie électrique </a:t>
                      </a:r>
                      <a:r>
                        <a:rPr lang="fr-FR" sz="1600" dirty="0">
                          <a:effectLst/>
                        </a:rPr>
                        <a:t>annuelle </a:t>
                      </a:r>
                      <a:r>
                        <a:rPr lang="fr-FR" sz="1600" dirty="0" smtClean="0">
                          <a:effectLst/>
                        </a:rPr>
                        <a:t>pour clim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6608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5791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5749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Température opérative</a:t>
                      </a:r>
                      <a:r>
                        <a:rPr lang="fr-FR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max 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29,9 (5654</a:t>
                      </a:r>
                      <a:r>
                        <a:rPr lang="fr-FR" sz="1600" baseline="0" dirty="0" smtClean="0">
                          <a:effectLst/>
                        </a:rPr>
                        <a:t> h)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27,4 (7174 h)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27,2 (7481)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Isolation des parois N</a:t>
                      </a:r>
                      <a:r>
                        <a:rPr lang="fr-FR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E</a:t>
                      </a:r>
                      <a:endParaRPr lang="fr-FR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0cm</a:t>
                      </a:r>
                      <a:endParaRPr lang="fr-FR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cm</a:t>
                      </a:r>
                      <a:endParaRPr lang="fr-FR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cm</a:t>
                      </a:r>
                      <a:endParaRPr lang="fr-FR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Energie électrique annuelle pour clim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6608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6361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6279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Température opérative</a:t>
                      </a:r>
                      <a:r>
                        <a:rPr lang="fr-FR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max </a:t>
                      </a:r>
                      <a:endParaRPr lang="fr-FR" sz="16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r>
                        <a:rPr lang="fr-FR" sz="1600" dirty="0" smtClean="0">
                          <a:effectLst/>
                        </a:rPr>
                        <a:t>29,9 (5654</a:t>
                      </a:r>
                      <a:r>
                        <a:rPr lang="fr-FR" sz="1600" baseline="0" dirty="0" smtClean="0">
                          <a:effectLst/>
                        </a:rPr>
                        <a:t> h)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29,6  (5387 h)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29,6</a:t>
                      </a:r>
                      <a:r>
                        <a:rPr lang="fr-FR" sz="16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(5269 h)</a:t>
                      </a:r>
                    </a:p>
                  </a:txBody>
                  <a:tcPr marL="68580" marR="68580" marT="0" marB="0"/>
                </a:tc>
              </a:tr>
              <a:tr h="41300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Type de vitrage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clair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bg1"/>
                          </a:solidFill>
                          <a:effectLst/>
                        </a:rPr>
                        <a:t>teinté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bg1"/>
                          </a:solidFill>
                          <a:effectLst/>
                        </a:rPr>
                        <a:t>réfléchissant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Energie électrique annuelle pour clim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</a:rPr>
                        <a:t>6608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</a:rPr>
                        <a:t>6536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6075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8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Application simple </a:t>
            </a: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159376" y="620688"/>
            <a:ext cx="9003704" cy="58052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1800" dirty="0" smtClean="0"/>
              <a:t>	</a:t>
            </a:r>
            <a:r>
              <a:rPr lang="fr-FR" sz="2400" dirty="0" smtClean="0"/>
              <a:t>Influence des autres paramètres</a:t>
            </a:r>
          </a:p>
          <a:p>
            <a:pPr marL="45720" lvl="0" indent="0">
              <a:buNone/>
            </a:pPr>
            <a:r>
              <a:rPr lang="fr-FR" sz="1800" dirty="0" smtClean="0"/>
              <a:t>Correction</a:t>
            </a:r>
            <a:endParaRPr lang="fr-FR" sz="18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323307"/>
              </p:ext>
            </p:extLst>
          </p:nvPr>
        </p:nvGraphicFramePr>
        <p:xfrm>
          <a:off x="251520" y="1412776"/>
          <a:ext cx="8568952" cy="4607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6424"/>
                <a:gridCol w="1296144"/>
                <a:gridCol w="1368152"/>
                <a:gridCol w="2088232"/>
              </a:tblGrid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Eclairage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100 w</a:t>
                      </a:r>
                      <a:endParaRPr lang="fr-FR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500w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1000w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8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</a:t>
                      </a:r>
                      <a:r>
                        <a:rPr lang="fr-FR" sz="1400" dirty="0">
                          <a:effectLst/>
                        </a:rPr>
                        <a:t>annuelle </a:t>
                      </a:r>
                      <a:r>
                        <a:rPr lang="fr-FR" sz="1400" dirty="0" smtClean="0">
                          <a:effectLst/>
                        </a:rPr>
                        <a:t>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6608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7059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7706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Energie</a:t>
                      </a:r>
                      <a:r>
                        <a:rPr lang="fr-FR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électrique totale 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7440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8723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10310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EER </a:t>
                      </a:r>
                      <a:r>
                        <a:rPr lang="fr-FR" sz="1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eurovent</a:t>
                      </a:r>
                      <a:endParaRPr lang="fr-FR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annuelle 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6608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5162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4130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00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Maintenance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Sans 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Complète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err="1">
                          <a:solidFill>
                            <a:schemeClr val="bg1"/>
                          </a:solidFill>
                          <a:effectLst/>
                        </a:rPr>
                        <a:t>Opticlim</a:t>
                      </a: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 (eau pulsée)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annuelle 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6608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</a:rPr>
                        <a:t>3591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</a:rPr>
                        <a:t>3304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Infiltration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0,4 vol/h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2 vol/h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10 vol/h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annuelle 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6608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</a:rPr>
                        <a:t>7540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</a:rPr>
                        <a:t>10717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Température de consigne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24°C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26°C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</a:rPr>
                        <a:t>28°C</a:t>
                      </a:r>
                      <a:endParaRPr lang="fr-F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6613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Energie électrique annuelle pour clim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6608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4500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 3161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Energie</a:t>
                      </a:r>
                      <a:r>
                        <a:rPr lang="fr-FR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électrique totale 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+mn-ea"/>
                          <a:cs typeface="Times New Roman"/>
                        </a:rPr>
                        <a:t> (+ Brasseur d’air)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7440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(sans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BA)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5332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(sans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BA)</a:t>
                      </a:r>
                      <a:endParaRPr lang="fr-FR" sz="14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4097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effectLst/>
                          <a:latin typeface="Calibri"/>
                          <a:ea typeface="+mn-ea"/>
                          <a:cs typeface="Times New Roman"/>
                        </a:rPr>
                        <a:t>+ 1 BA (50 W)</a:t>
                      </a:r>
                      <a:endParaRPr lang="fr-FR" sz="14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70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Application simple </a:t>
            </a:r>
            <a:endParaRPr lang="fr-FR" sz="3200" dirty="0" smtClean="0"/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159376" y="620688"/>
            <a:ext cx="9003704" cy="58052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1800" dirty="0" smtClean="0"/>
              <a:t>	</a:t>
            </a:r>
            <a:r>
              <a:rPr lang="fr-FR" sz="2400" dirty="0" smtClean="0"/>
              <a:t>Influence des autres paramètres</a:t>
            </a:r>
          </a:p>
          <a:p>
            <a:pPr marL="45720" lvl="0" indent="0">
              <a:buNone/>
            </a:pPr>
            <a:r>
              <a:rPr lang="fr-FR" sz="1800" dirty="0" smtClean="0"/>
              <a:t>Correction</a:t>
            </a:r>
          </a:p>
          <a:p>
            <a:pPr marL="45720" lvl="0" indent="0">
              <a:buNone/>
            </a:pPr>
            <a:endParaRPr lang="fr-FR" sz="1800" dirty="0"/>
          </a:p>
          <a:p>
            <a:pPr marL="45720" lvl="0" indent="0">
              <a:buNone/>
            </a:pPr>
            <a:r>
              <a:rPr lang="fr-FR" sz="1800" dirty="0" smtClean="0"/>
              <a:t>Comparaison cas de base  / cas amélioré.</a:t>
            </a:r>
          </a:p>
          <a:p>
            <a:pPr marL="45720" lvl="0" indent="0">
              <a:buNone/>
            </a:pPr>
            <a:endParaRPr lang="fr-FR" sz="18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465530"/>
              </p:ext>
            </p:extLst>
          </p:nvPr>
        </p:nvGraphicFramePr>
        <p:xfrm>
          <a:off x="323528" y="2348880"/>
          <a:ext cx="688808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1567723"/>
                <a:gridCol w="2296029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Base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Amélioré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Energie </a:t>
                      </a:r>
                      <a:r>
                        <a:rPr lang="fr-FR" sz="1800" dirty="0" err="1" smtClean="0"/>
                        <a:t>elec</a:t>
                      </a:r>
                      <a:r>
                        <a:rPr lang="fr-FR" sz="1800" dirty="0" smtClean="0"/>
                        <a:t> clim (kWh)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effectLst/>
                        </a:rPr>
                        <a:t> 6608</a:t>
                      </a:r>
                      <a:endParaRPr lang="fr-FR" sz="18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448 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Energie</a:t>
                      </a:r>
                      <a:r>
                        <a:rPr lang="fr-FR" sz="1800" baseline="0" dirty="0" smtClean="0"/>
                        <a:t> </a:t>
                      </a:r>
                      <a:r>
                        <a:rPr lang="fr-FR" sz="1800" baseline="0" dirty="0" err="1" smtClean="0"/>
                        <a:t>elec</a:t>
                      </a:r>
                      <a:r>
                        <a:rPr lang="fr-FR" sz="1800" baseline="0" dirty="0" smtClean="0"/>
                        <a:t> totale </a:t>
                      </a:r>
                      <a:r>
                        <a:rPr lang="fr-FR" sz="1800" dirty="0" smtClean="0"/>
                        <a:t>(kWh)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7440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1384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31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23727</TotalTime>
  <Words>312</Words>
  <Application>Microsoft Office PowerPoint</Application>
  <PresentationFormat>Affichage à l'écran (4:3)</PresentationFormat>
  <Paragraphs>229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Sillage</vt:lpstr>
      <vt:lpstr>OPTICLIM  Guyane</vt:lpstr>
      <vt:lpstr>Séquence 13 Présentation générale de l'outil et exemples d’application simple  </vt:lpstr>
      <vt:lpstr>Application simple </vt:lpstr>
      <vt:lpstr>Application simple </vt:lpstr>
      <vt:lpstr>Application simple </vt:lpstr>
      <vt:lpstr>Application simple </vt:lpstr>
      <vt:lpstr>Application simple </vt:lpstr>
      <vt:lpstr>Application simple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OPTICLIM</dc:title>
  <dc:creator>Franck Lucas</dc:creator>
  <cp:lastModifiedBy>Franck LUCAS</cp:lastModifiedBy>
  <cp:revision>332</cp:revision>
  <dcterms:created xsi:type="dcterms:W3CDTF">2013-04-01T16:50:48Z</dcterms:created>
  <dcterms:modified xsi:type="dcterms:W3CDTF">2015-05-18T11:46:51Z</dcterms:modified>
</cp:coreProperties>
</file>