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32" r:id="rId1"/>
  </p:sldMasterIdLst>
  <p:notesMasterIdLst>
    <p:notesMasterId r:id="rId6"/>
  </p:notesMasterIdLst>
  <p:sldIdLst>
    <p:sldId id="464" r:id="rId2"/>
    <p:sldId id="395" r:id="rId3"/>
    <p:sldId id="465" r:id="rId4"/>
    <p:sldId id="466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Style léger 3 - Accentuation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836" autoAdjust="0"/>
    <p:restoredTop sz="95223" autoAdjust="0"/>
  </p:normalViewPr>
  <p:slideViewPr>
    <p:cSldViewPr>
      <p:cViewPr>
        <p:scale>
          <a:sx n="70" d="100"/>
          <a:sy n="70" d="100"/>
        </p:scale>
        <p:origin x="-475" y="6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CE150F-4B71-42B8-8607-3249CCD1BE5B}" type="datetimeFigureOut">
              <a:rPr lang="fr-FR" smtClean="0"/>
              <a:pPr/>
              <a:t>17/05/2015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4EE11B-E859-4092-BA41-EE3086513C4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44480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8AF03-7270-45C2-A683-C5E353EF01A5}" type="datetime4">
              <a:rPr lang="en-US" smtClean="0"/>
              <a:pPr/>
              <a:t>May 17, 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7" name="ZoneTexte 16"/>
          <p:cNvSpPr txBox="1"/>
          <p:nvPr userDrawn="1"/>
        </p:nvSpPr>
        <p:spPr>
          <a:xfrm>
            <a:off x="0" y="6519446"/>
            <a:ext cx="9144000" cy="338554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>
            <a:spAutoFit/>
          </a:bodyPr>
          <a:lstStyle/>
          <a:p>
            <a:pPr algn="ctr"/>
            <a:r>
              <a:rPr lang="fr-FR" sz="1600" dirty="0" smtClean="0">
                <a:solidFill>
                  <a:schemeClr val="bg1"/>
                </a:solidFill>
              </a:rPr>
              <a:t>Formation  </a:t>
            </a:r>
            <a:r>
              <a:rPr lang="fr-FR" sz="1600" dirty="0" err="1" smtClean="0">
                <a:solidFill>
                  <a:schemeClr val="bg1"/>
                </a:solidFill>
              </a:rPr>
              <a:t>Opticlim</a:t>
            </a:r>
            <a:r>
              <a:rPr lang="fr-FR" sz="1600" dirty="0" smtClean="0">
                <a:solidFill>
                  <a:schemeClr val="bg1"/>
                </a:solidFill>
              </a:rPr>
              <a:t>  GUYANE – Mai</a:t>
            </a:r>
            <a:r>
              <a:rPr lang="fr-FR" sz="1600" baseline="0" dirty="0" smtClean="0">
                <a:solidFill>
                  <a:schemeClr val="bg1"/>
                </a:solidFill>
              </a:rPr>
              <a:t> 2015</a:t>
            </a:r>
            <a:endParaRPr lang="fr-FR" sz="1600" dirty="0" smtClean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539" y="0"/>
            <a:ext cx="876130" cy="893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735" y="0"/>
            <a:ext cx="727622" cy="893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93482-8E69-40F7-BCAD-5662A6CADB27}" type="datetime4">
              <a:rPr lang="en-US" smtClean="0"/>
              <a:pPr/>
              <a:t>May 17,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735" y="0"/>
            <a:ext cx="727622" cy="893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7EAE1-CAAC-4AEF-919E-158692B1E55E}" type="datetime4">
              <a:rPr lang="en-US" smtClean="0"/>
              <a:pPr/>
              <a:t>May 17,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14" name="ZoneTexte 13"/>
          <p:cNvSpPr txBox="1"/>
          <p:nvPr userDrawn="1"/>
        </p:nvSpPr>
        <p:spPr>
          <a:xfrm>
            <a:off x="0" y="6519446"/>
            <a:ext cx="9144000" cy="338554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>
            <a:spAutoFit/>
          </a:bodyPr>
          <a:lstStyle/>
          <a:p>
            <a:pPr algn="ctr"/>
            <a:r>
              <a:rPr lang="fr-FR" sz="1600" dirty="0" smtClean="0">
                <a:solidFill>
                  <a:schemeClr val="bg1"/>
                </a:solidFill>
              </a:rPr>
              <a:t>Formation  </a:t>
            </a:r>
            <a:r>
              <a:rPr lang="fr-FR" sz="1600" dirty="0" err="1" smtClean="0">
                <a:solidFill>
                  <a:schemeClr val="bg1"/>
                </a:solidFill>
              </a:rPr>
              <a:t>Opticlim</a:t>
            </a:r>
            <a:r>
              <a:rPr lang="fr-FR" sz="1600" dirty="0" smtClean="0">
                <a:solidFill>
                  <a:schemeClr val="bg1"/>
                </a:solidFill>
              </a:rPr>
              <a:t>  GUYANE – Mai</a:t>
            </a:r>
            <a:r>
              <a:rPr lang="fr-FR" sz="1600" baseline="0" dirty="0" smtClean="0">
                <a:solidFill>
                  <a:schemeClr val="bg1"/>
                </a:solidFill>
              </a:rPr>
              <a:t> 2015</a:t>
            </a:r>
            <a:endParaRPr lang="fr-FR" sz="1600" dirty="0" smtClean="0">
              <a:solidFill>
                <a:schemeClr val="bg1"/>
              </a:solidFill>
            </a:endParaRPr>
          </a:p>
        </p:txBody>
      </p:sp>
      <p:pic>
        <p:nvPicPr>
          <p:cNvPr id="15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735" y="0"/>
            <a:ext cx="727622" cy="893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5A706-D8F2-4D1A-855A-CADC92600C26}" type="datetime4">
              <a:rPr lang="en-US" smtClean="0"/>
              <a:pPr/>
              <a:t>May 17, 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735" y="0"/>
            <a:ext cx="727622" cy="893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4F123-1704-49AC-9D15-C4B1462B8014}" type="datetime4">
              <a:rPr lang="en-US" smtClean="0"/>
              <a:pPr/>
              <a:t>May 17, 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27EC2-47FB-48A1-8644-C8A81DDAA119}" type="datetime4">
              <a:rPr lang="en-US" smtClean="0"/>
              <a:pPr/>
              <a:t>May 17, 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‹N°›</a:t>
            </a:fld>
            <a:endParaRPr lang="en-US"/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735" y="0"/>
            <a:ext cx="727622" cy="893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EC3ED-7435-49F9-84C8-03CCA2F8DEDB}" type="datetime4">
              <a:rPr lang="en-US" smtClean="0"/>
              <a:pPr/>
              <a:t>May 17, 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8" name="ZoneTexte 7"/>
          <p:cNvSpPr txBox="1"/>
          <p:nvPr userDrawn="1"/>
        </p:nvSpPr>
        <p:spPr>
          <a:xfrm>
            <a:off x="0" y="6519446"/>
            <a:ext cx="9144000" cy="338554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>
            <a:spAutoFit/>
          </a:bodyPr>
          <a:lstStyle/>
          <a:p>
            <a:pPr algn="ctr"/>
            <a:r>
              <a:rPr lang="fr-FR" sz="1600" dirty="0" smtClean="0">
                <a:solidFill>
                  <a:schemeClr val="bg1"/>
                </a:solidFill>
              </a:rPr>
              <a:t>Formation  </a:t>
            </a:r>
            <a:r>
              <a:rPr lang="fr-FR" sz="1600" dirty="0" err="1" smtClean="0">
                <a:solidFill>
                  <a:schemeClr val="bg1"/>
                </a:solidFill>
              </a:rPr>
              <a:t>Opticlim</a:t>
            </a:r>
            <a:r>
              <a:rPr lang="fr-FR" sz="1600" dirty="0" smtClean="0">
                <a:solidFill>
                  <a:schemeClr val="bg1"/>
                </a:solidFill>
              </a:rPr>
              <a:t>  GUYANE – Mai</a:t>
            </a:r>
            <a:r>
              <a:rPr lang="fr-FR" sz="1600" baseline="0" dirty="0" smtClean="0">
                <a:solidFill>
                  <a:schemeClr val="bg1"/>
                </a:solidFill>
              </a:rPr>
              <a:t> 2015</a:t>
            </a:r>
            <a:endParaRPr lang="fr-FR" sz="1600" dirty="0" smtClean="0">
              <a:solidFill>
                <a:schemeClr val="bg1"/>
              </a:solidFill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735" y="0"/>
            <a:ext cx="727622" cy="893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49BF1-FCD3-4395-8FF6-0047AF66228E}" type="datetime4">
              <a:rPr lang="en-US" smtClean="0"/>
              <a:pPr/>
              <a:t>May 17, 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‹N°›</a:t>
            </a:fld>
            <a:endParaRPr lang="en-US"/>
          </a:p>
        </p:txBody>
      </p:sp>
      <p:pic>
        <p:nvPicPr>
          <p:cNvPr id="11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735" y="0"/>
            <a:ext cx="727622" cy="893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61222-2C8B-4501-BE87-6797EC025925}" type="datetime4">
              <a:rPr lang="en-US" smtClean="0"/>
              <a:pPr/>
              <a:t>May 17, 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5" name="ZoneTexte 14"/>
          <p:cNvSpPr txBox="1"/>
          <p:nvPr userDrawn="1"/>
        </p:nvSpPr>
        <p:spPr>
          <a:xfrm>
            <a:off x="0" y="6519446"/>
            <a:ext cx="9144000" cy="338554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>
            <a:spAutoFit/>
          </a:bodyPr>
          <a:lstStyle/>
          <a:p>
            <a:pPr algn="ctr"/>
            <a:r>
              <a:rPr lang="fr-FR" sz="1600" dirty="0" smtClean="0">
                <a:solidFill>
                  <a:schemeClr val="bg1"/>
                </a:solidFill>
              </a:rPr>
              <a:t>Formation  </a:t>
            </a:r>
            <a:r>
              <a:rPr lang="fr-FR" sz="1600" dirty="0" err="1" smtClean="0">
                <a:solidFill>
                  <a:schemeClr val="bg1"/>
                </a:solidFill>
              </a:rPr>
              <a:t>Opticlim</a:t>
            </a:r>
            <a:r>
              <a:rPr lang="fr-FR" sz="1600" dirty="0" smtClean="0">
                <a:solidFill>
                  <a:schemeClr val="bg1"/>
                </a:solidFill>
              </a:rPr>
              <a:t>  GUYANE – Mai</a:t>
            </a:r>
            <a:r>
              <a:rPr lang="fr-FR" sz="1600" baseline="0" dirty="0" smtClean="0">
                <a:solidFill>
                  <a:schemeClr val="bg1"/>
                </a:solidFill>
              </a:rPr>
              <a:t> 2015</a:t>
            </a:r>
            <a:endParaRPr lang="fr-FR" sz="1600" dirty="0" smtClean="0">
              <a:solidFill>
                <a:schemeClr val="bg1"/>
              </a:solidFill>
            </a:endParaRPr>
          </a:p>
        </p:txBody>
      </p:sp>
      <p:pic>
        <p:nvPicPr>
          <p:cNvPr id="16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735" y="0"/>
            <a:ext cx="727622" cy="893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B5AFD-D735-4504-A039-ADEBB6448D55}" type="datetime4">
              <a:rPr lang="en-US" smtClean="0"/>
              <a:pPr/>
              <a:t>May 17,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‹N°›</a:t>
            </a:fld>
            <a:endParaRPr lang="en-US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735" y="0"/>
            <a:ext cx="727622" cy="893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C8118-FB93-4E87-B380-0175F2FE2167}" type="datetime4">
              <a:rPr lang="en-US" smtClean="0"/>
              <a:pPr/>
              <a:t>May 17,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‹N°›</a:t>
            </a:fld>
            <a:endParaRPr lang="en-US"/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735" y="0"/>
            <a:ext cx="727622" cy="893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2076450"/>
            <a:ext cx="8100392" cy="46291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6C01193-8287-4834-A286-6B880643E934}" type="datetime4">
              <a:rPr lang="en-US" smtClean="0"/>
              <a:pPr/>
              <a:t>May 17,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B37D5FE-740C-46F5-801A-FA5477D9711F}" type="slidenum">
              <a:rPr lang="en-US" smtClean="0"/>
              <a:pPr/>
              <a:t>‹N°›</a:t>
            </a:fld>
            <a:endParaRPr lang="en-US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3073"/>
            <a:ext cx="887435" cy="967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ZoneTexte 13"/>
          <p:cNvSpPr txBox="1"/>
          <p:nvPr userDrawn="1"/>
        </p:nvSpPr>
        <p:spPr>
          <a:xfrm>
            <a:off x="0" y="6519446"/>
            <a:ext cx="9144000" cy="338554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>
            <a:spAutoFit/>
          </a:bodyPr>
          <a:lstStyle/>
          <a:p>
            <a:pPr algn="ctr"/>
            <a:r>
              <a:rPr lang="fr-FR" sz="1600" dirty="0" smtClean="0">
                <a:solidFill>
                  <a:schemeClr val="bg1"/>
                </a:solidFill>
              </a:rPr>
              <a:t>Formation  </a:t>
            </a:r>
            <a:r>
              <a:rPr lang="fr-FR" sz="1600" dirty="0" err="1" smtClean="0">
                <a:solidFill>
                  <a:schemeClr val="bg1"/>
                </a:solidFill>
              </a:rPr>
              <a:t>Opticlim</a:t>
            </a:r>
            <a:r>
              <a:rPr lang="fr-FR" sz="1600" dirty="0" smtClean="0">
                <a:solidFill>
                  <a:schemeClr val="bg1"/>
                </a:solidFill>
              </a:rPr>
              <a:t>  GUYANE – Mai</a:t>
            </a:r>
            <a:r>
              <a:rPr lang="fr-FR" sz="1600" baseline="0" dirty="0" smtClean="0">
                <a:solidFill>
                  <a:schemeClr val="bg1"/>
                </a:solidFill>
              </a:rPr>
              <a:t> 2015</a:t>
            </a:r>
            <a:endParaRPr lang="fr-FR" sz="1600" dirty="0" smtClean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3" r:id="rId1"/>
    <p:sldLayoutId id="2147484034" r:id="rId2"/>
    <p:sldLayoutId id="2147484035" r:id="rId3"/>
    <p:sldLayoutId id="2147484036" r:id="rId4"/>
    <p:sldLayoutId id="2147484037" r:id="rId5"/>
    <p:sldLayoutId id="2147484038" r:id="rId6"/>
    <p:sldLayoutId id="2147484039" r:id="rId7"/>
    <p:sldLayoutId id="2147484040" r:id="rId8"/>
    <p:sldLayoutId id="2147484041" r:id="rId9"/>
    <p:sldLayoutId id="2147484042" r:id="rId10"/>
    <p:sldLayoutId id="214748404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926" b="99587" l="9645" r="9644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5" y="0"/>
            <a:ext cx="5135421" cy="6525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323528" y="3789040"/>
            <a:ext cx="8640960" cy="2631615"/>
          </a:xfrm>
        </p:spPr>
        <p:txBody>
          <a:bodyPr>
            <a:normAutofit fontScale="70000" lnSpcReduction="20000"/>
          </a:bodyPr>
          <a:lstStyle/>
          <a:p>
            <a:pPr>
              <a:tabLst>
                <a:tab pos="631825" algn="l"/>
              </a:tabLst>
            </a:pPr>
            <a:r>
              <a:rPr lang="fr-FR" sz="3400" dirty="0" smtClean="0"/>
              <a:t>ADEME Guyane</a:t>
            </a:r>
          </a:p>
          <a:p>
            <a:endParaRPr lang="fr-FR" sz="3200" dirty="0"/>
          </a:p>
          <a:p>
            <a:pPr marL="457200" indent="-457200">
              <a:buFont typeface="Arial" pitchFamily="34" charset="0"/>
              <a:buChar char="•"/>
            </a:pPr>
            <a:r>
              <a:rPr lang="fr-FR" sz="3200" dirty="0" smtClean="0"/>
              <a:t>AIEE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fr-FR" sz="3200" dirty="0" smtClean="0"/>
              <a:t>IMAGEEN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fr-FR" sz="3200" dirty="0" smtClean="0"/>
              <a:t>FLI</a:t>
            </a:r>
          </a:p>
          <a:p>
            <a:endParaRPr lang="fr-FR" sz="3200" dirty="0"/>
          </a:p>
          <a:p>
            <a:r>
              <a:rPr lang="fr-FR" sz="3200" dirty="0" smtClean="0"/>
              <a:t>Session du 20 </a:t>
            </a:r>
            <a:r>
              <a:rPr lang="fr-FR" sz="3200" dirty="0"/>
              <a:t>et 21 mai 2015</a:t>
            </a:r>
            <a:endParaRPr lang="fr-FR" sz="2000" dirty="0"/>
          </a:p>
        </p:txBody>
      </p:sp>
      <p:sp>
        <p:nvSpPr>
          <p:cNvPr id="3" name="Titre 2"/>
          <p:cNvSpPr>
            <a:spLocks noGrp="1"/>
          </p:cNvSpPr>
          <p:nvPr>
            <p:ph type="ctrTitle"/>
          </p:nvPr>
        </p:nvSpPr>
        <p:spPr>
          <a:xfrm>
            <a:off x="1331640" y="620688"/>
            <a:ext cx="8280920" cy="1780108"/>
          </a:xfrm>
        </p:spPr>
        <p:txBody>
          <a:bodyPr>
            <a:normAutofit fontScale="90000"/>
          </a:bodyPr>
          <a:lstStyle/>
          <a:p>
            <a:pPr marL="182880" indent="0">
              <a:buNone/>
            </a:pPr>
            <a:r>
              <a:rPr lang="fr-FR" sz="6000" dirty="0" smtClean="0">
                <a:solidFill>
                  <a:srgbClr val="073E87"/>
                </a:solidFill>
              </a:rPr>
              <a:t>OPTICLIM </a:t>
            </a:r>
            <a:br>
              <a:rPr lang="fr-FR" sz="6000" dirty="0" smtClean="0">
                <a:solidFill>
                  <a:srgbClr val="073E87"/>
                </a:solidFill>
              </a:rPr>
            </a:br>
            <a:r>
              <a:rPr lang="fr-FR" sz="6000" dirty="0" smtClean="0">
                <a:solidFill>
                  <a:srgbClr val="073E87"/>
                </a:solidFill>
              </a:rPr>
              <a:t>Guyane</a:t>
            </a:r>
            <a:endParaRPr lang="fr-FR" sz="6000" dirty="0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398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07504" y="1196752"/>
            <a:ext cx="8625136" cy="1252728"/>
          </a:xfrm>
        </p:spPr>
        <p:txBody>
          <a:bodyPr>
            <a:noAutofit/>
          </a:bodyPr>
          <a:lstStyle/>
          <a:p>
            <a:pPr marL="0" indent="0" algn="l">
              <a:buNone/>
            </a:pPr>
            <a:r>
              <a:rPr lang="fr-FR" sz="3600" dirty="0" smtClean="0">
                <a:effectLst/>
              </a:rPr>
              <a:t>Séquence 13</a:t>
            </a:r>
            <a:br>
              <a:rPr lang="fr-FR" sz="3600" dirty="0" smtClean="0">
                <a:effectLst/>
              </a:rPr>
            </a:br>
            <a:r>
              <a:rPr lang="fr-FR" sz="3600" dirty="0" smtClean="0">
                <a:effectLst/>
              </a:rPr>
              <a:t>Présentation </a:t>
            </a:r>
            <a:r>
              <a:rPr lang="fr-FR" sz="3600" dirty="0">
                <a:effectLst/>
              </a:rPr>
              <a:t>générale de l'outil et exemples d’application simple</a:t>
            </a:r>
            <a:br>
              <a:rPr lang="fr-FR" sz="3600" dirty="0">
                <a:effectLst/>
              </a:rPr>
            </a:br>
            <a:r>
              <a:rPr lang="fr-FR" sz="3600" dirty="0">
                <a:effectLst/>
              </a:rPr>
              <a:t> </a:t>
            </a:r>
            <a:endParaRPr lang="fr-FR" sz="3600" dirty="0">
              <a:latin typeface="+mn-lt"/>
            </a:endParaRPr>
          </a:p>
        </p:txBody>
      </p:sp>
      <p:sp>
        <p:nvSpPr>
          <p:cNvPr id="2" name="Espace réservé du contenu 1"/>
          <p:cNvSpPr>
            <a:spLocks noGrp="1"/>
          </p:cNvSpPr>
          <p:nvPr>
            <p:ph sz="quarter" idx="13"/>
          </p:nvPr>
        </p:nvSpPr>
        <p:spPr>
          <a:xfrm>
            <a:off x="683568" y="4005064"/>
            <a:ext cx="8676456" cy="5157192"/>
          </a:xfrm>
        </p:spPr>
        <p:txBody>
          <a:bodyPr>
            <a:normAutofit/>
          </a:bodyPr>
          <a:lstStyle/>
          <a:p>
            <a:pPr marL="45720" lvl="0" indent="0">
              <a:buNone/>
            </a:pPr>
            <a:r>
              <a:rPr lang="fr-FR" sz="2800" dirty="0" smtClean="0"/>
              <a:t>Application simple et analyse de sensibilité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1239902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re 1"/>
          <p:cNvSpPr>
            <a:spLocks noGrp="1"/>
          </p:cNvSpPr>
          <p:nvPr>
            <p:ph type="title"/>
          </p:nvPr>
        </p:nvSpPr>
        <p:spPr>
          <a:xfrm>
            <a:off x="0" y="188640"/>
            <a:ext cx="8229600" cy="1143000"/>
          </a:xfrm>
        </p:spPr>
        <p:txBody>
          <a:bodyPr anchor="t"/>
          <a:lstStyle/>
          <a:p>
            <a:pPr marL="0" indent="0" eaLnBrk="1" hangingPunct="1">
              <a:buNone/>
            </a:pPr>
            <a:r>
              <a:rPr lang="fr-FR" dirty="0" smtClean="0"/>
              <a:t>ETUDE DE CAS MONOZONE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4294967295"/>
          </p:nvPr>
        </p:nvSpPr>
        <p:spPr>
          <a:xfrm>
            <a:off x="0" y="1241376"/>
            <a:ext cx="7066692" cy="5616624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45720" indent="0" eaLnBrk="1" hangingPunct="1">
              <a:lnSpc>
                <a:spcPct val="70000"/>
              </a:lnSpc>
              <a:buNone/>
            </a:pPr>
            <a:r>
              <a:rPr lang="fr-FR" sz="2800" b="1" dirty="0" smtClean="0"/>
              <a:t>Description du bâtiment: </a:t>
            </a:r>
          </a:p>
          <a:p>
            <a:pPr marL="0" indent="0" eaLnBrk="1" hangingPunct="1">
              <a:lnSpc>
                <a:spcPct val="70000"/>
              </a:lnSpc>
              <a:buNone/>
            </a:pPr>
            <a:r>
              <a:rPr lang="fr-FR" sz="2000" b="1" dirty="0" smtClean="0"/>
              <a:t>Commerce </a:t>
            </a:r>
            <a:r>
              <a:rPr lang="fr-FR" sz="2000" b="1" dirty="0" smtClean="0"/>
              <a:t>en centre-ville </a:t>
            </a:r>
            <a:r>
              <a:rPr lang="fr-FR" sz="2000" b="1" dirty="0" smtClean="0"/>
              <a:t>(zone littorale):</a:t>
            </a:r>
            <a:endParaRPr lang="fr-FR" sz="2000" b="1" dirty="0" smtClean="0"/>
          </a:p>
          <a:p>
            <a:pPr lvl="1">
              <a:lnSpc>
                <a:spcPct val="70000"/>
              </a:lnSpc>
            </a:pPr>
            <a:r>
              <a:rPr lang="fr-FR" sz="1600" dirty="0" smtClean="0"/>
              <a:t>Façades Nord et Sud: 7 m de longueur, sur extérieur</a:t>
            </a:r>
          </a:p>
          <a:p>
            <a:pPr lvl="1">
              <a:lnSpc>
                <a:spcPct val="70000"/>
              </a:lnSpc>
            </a:pPr>
            <a:r>
              <a:rPr lang="fr-FR" sz="1600" dirty="0" smtClean="0"/>
              <a:t>Façades Est et Ouest: 8 m de longueur, </a:t>
            </a:r>
            <a:r>
              <a:rPr lang="fr-FR" sz="1600" dirty="0" smtClean="0"/>
              <a:t>mitoyen avec local climatisé</a:t>
            </a:r>
            <a:endParaRPr lang="fr-FR" sz="1600" dirty="0" smtClean="0"/>
          </a:p>
          <a:p>
            <a:pPr lvl="1">
              <a:lnSpc>
                <a:spcPct val="70000"/>
              </a:lnSpc>
            </a:pPr>
            <a:r>
              <a:rPr lang="fr-FR" sz="1600" dirty="0" smtClean="0"/>
              <a:t>Hauteur sous plafond: 4 m, logement </a:t>
            </a:r>
            <a:r>
              <a:rPr lang="fr-FR" sz="1600" dirty="0" smtClean="0"/>
              <a:t>non climatisé à </a:t>
            </a:r>
            <a:r>
              <a:rPr lang="fr-FR" sz="1600" dirty="0" smtClean="0"/>
              <a:t>l’étage au </a:t>
            </a:r>
            <a:r>
              <a:rPr lang="fr-FR" sz="1600" dirty="0" smtClean="0"/>
              <a:t>dessus</a:t>
            </a:r>
            <a:endParaRPr lang="fr-FR" sz="1600" dirty="0" smtClean="0"/>
          </a:p>
          <a:p>
            <a:pPr lvl="1">
              <a:lnSpc>
                <a:spcPct val="70000"/>
              </a:lnSpc>
            </a:pPr>
            <a:r>
              <a:rPr lang="fr-FR" sz="1600" dirty="0" smtClean="0"/>
              <a:t>Parois : béton banché</a:t>
            </a:r>
          </a:p>
          <a:p>
            <a:pPr lvl="1">
              <a:lnSpc>
                <a:spcPct val="70000"/>
              </a:lnSpc>
            </a:pPr>
            <a:r>
              <a:rPr lang="fr-FR" sz="1600" dirty="0" smtClean="0"/>
              <a:t>Baies façade Nord: vitrage fixe aluminium  2,44 x </a:t>
            </a:r>
            <a:r>
              <a:rPr lang="fr-FR" sz="1600" dirty="0" smtClean="0"/>
              <a:t>5m (verre clair)</a:t>
            </a:r>
            <a:endParaRPr lang="fr-FR" sz="1600" dirty="0" smtClean="0"/>
          </a:p>
          <a:p>
            <a:pPr lvl="1">
              <a:lnSpc>
                <a:spcPct val="70000"/>
              </a:lnSpc>
            </a:pPr>
            <a:r>
              <a:rPr lang="fr-FR" sz="1600" dirty="0" smtClean="0"/>
              <a:t>Baies façade Sud: vitrage fixe bois  0,70 x 4 m</a:t>
            </a:r>
          </a:p>
          <a:p>
            <a:pPr lvl="1">
              <a:lnSpc>
                <a:spcPct val="70000"/>
              </a:lnSpc>
            </a:pPr>
            <a:r>
              <a:rPr lang="fr-FR" sz="1600" dirty="0" smtClean="0"/>
              <a:t>Protection solaire Nord: débord de 2,50 m (imposte de 0,8 m au dessus vitrages)</a:t>
            </a:r>
          </a:p>
          <a:p>
            <a:pPr lvl="1">
              <a:lnSpc>
                <a:spcPct val="70000"/>
              </a:lnSpc>
            </a:pPr>
            <a:r>
              <a:rPr lang="fr-FR" sz="1600" dirty="0" smtClean="0"/>
              <a:t>Protection solaire Sud: débord de 1,3 m (imposte de 1 m au dessus des vitrages)</a:t>
            </a:r>
          </a:p>
          <a:p>
            <a:pPr lvl="1">
              <a:lnSpc>
                <a:spcPct val="70000"/>
              </a:lnSpc>
            </a:pPr>
            <a:r>
              <a:rPr lang="fr-FR" sz="1600" dirty="0" smtClean="0"/>
              <a:t>1 porte donnant sur la rue (ouverture </a:t>
            </a:r>
            <a:r>
              <a:rPr lang="fr-FR" sz="1600" dirty="0" smtClean="0"/>
              <a:t>permanente aux horaires d’activité)	 </a:t>
            </a:r>
            <a:r>
              <a:rPr lang="fr-FR" sz="1600" dirty="0" smtClean="0"/>
              <a:t>=&gt; infiltration = </a:t>
            </a:r>
            <a:r>
              <a:rPr lang="fr-FR" sz="1600" dirty="0" smtClean="0"/>
              <a:t>10 </a:t>
            </a:r>
            <a:r>
              <a:rPr lang="fr-FR" sz="1600" dirty="0" smtClean="0"/>
              <a:t>vol/h</a:t>
            </a:r>
          </a:p>
          <a:p>
            <a:pPr lvl="1">
              <a:lnSpc>
                <a:spcPct val="70000"/>
              </a:lnSpc>
            </a:pPr>
            <a:r>
              <a:rPr lang="fr-FR" sz="1600" dirty="0"/>
              <a:t>O</a:t>
            </a:r>
            <a:r>
              <a:rPr lang="fr-FR" sz="1600" dirty="0" smtClean="0"/>
              <a:t>ccupation: </a:t>
            </a:r>
            <a:r>
              <a:rPr lang="fr-FR" sz="1600" dirty="0"/>
              <a:t>1 </a:t>
            </a:r>
            <a:r>
              <a:rPr lang="fr-FR" sz="1600" dirty="0" smtClean="0"/>
              <a:t>personne </a:t>
            </a:r>
            <a:r>
              <a:rPr lang="fr-FR" sz="1600" dirty="0" smtClean="0"/>
              <a:t>(horaires « commerce »)</a:t>
            </a:r>
            <a:r>
              <a:rPr lang="fr-FR" sz="1600" dirty="0" smtClean="0"/>
              <a:t> </a:t>
            </a:r>
            <a:r>
              <a:rPr lang="fr-FR" sz="1600" dirty="0" smtClean="0"/>
              <a:t>+ </a:t>
            </a:r>
            <a:r>
              <a:rPr lang="fr-FR" sz="1600" dirty="0" smtClean="0"/>
              <a:t>clients (moyenne 1/h)</a:t>
            </a:r>
            <a:endParaRPr lang="fr-FR" sz="1600" dirty="0"/>
          </a:p>
          <a:p>
            <a:pPr lvl="1">
              <a:lnSpc>
                <a:spcPct val="70000"/>
              </a:lnSpc>
            </a:pPr>
            <a:r>
              <a:rPr lang="fr-FR" sz="1600" dirty="0" smtClean="0"/>
              <a:t>Eclairage: 21 w/m² allumés toute la journée</a:t>
            </a:r>
          </a:p>
          <a:p>
            <a:pPr lvl="1">
              <a:lnSpc>
                <a:spcPct val="70000"/>
              </a:lnSpc>
            </a:pPr>
            <a:r>
              <a:rPr lang="fr-FR" sz="1600" dirty="0" smtClean="0"/>
              <a:t>Pas de VMC, 2 brasseurs d’air de 60w (non utilisés)</a:t>
            </a:r>
          </a:p>
          <a:p>
            <a:pPr lvl="1">
              <a:lnSpc>
                <a:spcPct val="70000"/>
              </a:lnSpc>
            </a:pPr>
            <a:r>
              <a:rPr lang="fr-FR" sz="1600" dirty="0" smtClean="0"/>
              <a:t>Autres charges : 1 ordinateur allumé en permanence</a:t>
            </a:r>
          </a:p>
          <a:p>
            <a:pPr lvl="1">
              <a:lnSpc>
                <a:spcPct val="70000"/>
              </a:lnSpc>
            </a:pPr>
            <a:r>
              <a:rPr lang="fr-FR" sz="1600" dirty="0" smtClean="0"/>
              <a:t>Climatisation: en été </a:t>
            </a:r>
            <a:r>
              <a:rPr lang="fr-FR" sz="1600" dirty="0" smtClean="0"/>
              <a:t>(</a:t>
            </a:r>
            <a:r>
              <a:rPr lang="fr-FR" sz="1600" dirty="0" err="1" smtClean="0"/>
              <a:t>nov</a:t>
            </a:r>
            <a:r>
              <a:rPr lang="fr-FR" sz="1600" dirty="0" smtClean="0"/>
              <a:t> </a:t>
            </a:r>
            <a:r>
              <a:rPr lang="fr-FR" sz="1600" dirty="0"/>
              <a:t>à</a:t>
            </a:r>
            <a:r>
              <a:rPr lang="fr-FR" sz="1600" dirty="0" smtClean="0"/>
              <a:t> mai)</a:t>
            </a:r>
            <a:r>
              <a:rPr lang="fr-FR" sz="1600" dirty="0" smtClean="0"/>
              <a:t> </a:t>
            </a:r>
            <a:r>
              <a:rPr lang="fr-FR" sz="1600" dirty="0" smtClean="0"/>
              <a:t>et toute la journée, consigne </a:t>
            </a:r>
            <a:r>
              <a:rPr lang="fr-FR" sz="1600" dirty="0" smtClean="0"/>
              <a:t>24 °C</a:t>
            </a:r>
            <a:endParaRPr lang="fr-FR" sz="1600" dirty="0" smtClean="0"/>
          </a:p>
          <a:p>
            <a:pPr lvl="1">
              <a:lnSpc>
                <a:spcPct val="70000"/>
              </a:lnSpc>
            </a:pPr>
            <a:r>
              <a:rPr lang="fr-FR" sz="1600" dirty="0" smtClean="0"/>
              <a:t>Circuit frigo: 6 m de longueur, calorifugé</a:t>
            </a:r>
          </a:p>
          <a:p>
            <a:pPr lvl="1">
              <a:lnSpc>
                <a:spcPct val="70000"/>
              </a:lnSpc>
            </a:pPr>
            <a:r>
              <a:rPr lang="fr-FR" sz="1600" dirty="0" smtClean="0"/>
              <a:t>Maintenance: lors de pannes </a:t>
            </a:r>
            <a:r>
              <a:rPr lang="fr-FR" sz="1600" dirty="0" smtClean="0"/>
              <a:t>uniquement</a:t>
            </a:r>
          </a:p>
          <a:p>
            <a:pPr lvl="1">
              <a:lnSpc>
                <a:spcPct val="70000"/>
              </a:lnSpc>
            </a:pPr>
            <a:r>
              <a:rPr lang="fr-FR" sz="1600" dirty="0" smtClean="0"/>
              <a:t>Consommation électrique moyenne (3 ans): 20 200kWh</a:t>
            </a:r>
            <a:endParaRPr lang="fr-FR" sz="1600" dirty="0" smtClean="0"/>
          </a:p>
        </p:txBody>
      </p:sp>
      <p:cxnSp>
        <p:nvCxnSpPr>
          <p:cNvPr id="7" name="Connecteur droit avec flèche 6"/>
          <p:cNvCxnSpPr/>
          <p:nvPr/>
        </p:nvCxnSpPr>
        <p:spPr bwMode="auto">
          <a:xfrm flipV="1">
            <a:off x="7524328" y="2857511"/>
            <a:ext cx="1080120" cy="504056"/>
          </a:xfrm>
          <a:prstGeom prst="straightConnector1">
            <a:avLst/>
          </a:prstGeom>
          <a:ln w="19050">
            <a:solidFill>
              <a:srgbClr val="C00000"/>
            </a:solidFill>
            <a:headEnd type="arrow" w="sm" len="sm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" name="ZoneTexte 11"/>
          <p:cNvSpPr txBox="1"/>
          <p:nvPr/>
        </p:nvSpPr>
        <p:spPr>
          <a:xfrm rot="20066969">
            <a:off x="8028384" y="3013373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5m</a:t>
            </a:r>
            <a:endParaRPr lang="fr-FR" dirty="0"/>
          </a:p>
        </p:txBody>
      </p:sp>
      <p:pic>
        <p:nvPicPr>
          <p:cNvPr id="5" name="Picture 2" descr="C:\Users\Utilisateur\Desktop\OPTICLIM\Diagnostics\Petit commerce - Amélie\PHOTOS\IMG_554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6" t="1" r="4004" b="2787"/>
          <a:stretch/>
        </p:blipFill>
        <p:spPr bwMode="auto">
          <a:xfrm>
            <a:off x="7308304" y="1008690"/>
            <a:ext cx="1708140" cy="1448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9747" name="Picture 3" descr="C:\Users\Utilisateur\Desktop\OPTICLIM\Diagnostics\Petit commerce - Amélie\PHOTOS\IMG_554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780928"/>
            <a:ext cx="1830302" cy="1372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9748" name="Picture 4" descr="C:\Users\Utilisateur\Desktop\OPTICLIM\Diagnostics\Petit commerce - Amélie\PHOTOS\IMG_5548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08" t="4156" r="6095"/>
          <a:stretch/>
        </p:blipFill>
        <p:spPr bwMode="auto">
          <a:xfrm rot="5400000">
            <a:off x="6955212" y="4357541"/>
            <a:ext cx="2300267" cy="2077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Connecteur droit avec flèche 3"/>
          <p:cNvCxnSpPr/>
          <p:nvPr/>
        </p:nvCxnSpPr>
        <p:spPr bwMode="auto">
          <a:xfrm>
            <a:off x="7697266" y="2167916"/>
            <a:ext cx="1008112" cy="193679"/>
          </a:xfrm>
          <a:prstGeom prst="straightConnector1">
            <a:avLst/>
          </a:prstGeom>
          <a:ln w="19050">
            <a:solidFill>
              <a:srgbClr val="C00000"/>
            </a:solidFill>
            <a:headEnd type="arrow" w="sm" len="sm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6" name="ZoneTexte 15"/>
          <p:cNvSpPr txBox="1"/>
          <p:nvPr/>
        </p:nvSpPr>
        <p:spPr>
          <a:xfrm rot="949221">
            <a:off x="7965805" y="1960905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7</a:t>
            </a:r>
            <a:r>
              <a:rPr lang="fr-FR" b="1" dirty="0" smtClean="0"/>
              <a:t>m</a:t>
            </a:r>
            <a:endParaRPr lang="fr-FR" b="1" dirty="0"/>
          </a:p>
        </p:txBody>
      </p:sp>
      <p:cxnSp>
        <p:nvCxnSpPr>
          <p:cNvPr id="11" name="Connecteur droit avec flèche 10"/>
          <p:cNvCxnSpPr/>
          <p:nvPr/>
        </p:nvCxnSpPr>
        <p:spPr bwMode="auto">
          <a:xfrm>
            <a:off x="8633370" y="1447836"/>
            <a:ext cx="0" cy="913759"/>
          </a:xfrm>
          <a:prstGeom prst="straightConnector1">
            <a:avLst/>
          </a:prstGeom>
          <a:ln w="19050">
            <a:solidFill>
              <a:srgbClr val="C00000"/>
            </a:solidFill>
            <a:headEnd type="arrow" w="sm" len="sm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ZoneTexte 14"/>
          <p:cNvSpPr txBox="1"/>
          <p:nvPr/>
        </p:nvSpPr>
        <p:spPr>
          <a:xfrm>
            <a:off x="8561362" y="1727252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4</a:t>
            </a:r>
            <a:r>
              <a:rPr lang="fr-FR" b="1" dirty="0" smtClean="0"/>
              <a:t>m</a:t>
            </a:r>
            <a:endParaRPr lang="fr-FR" b="1" dirty="0"/>
          </a:p>
        </p:txBody>
      </p:sp>
      <p:sp>
        <p:nvSpPr>
          <p:cNvPr id="21" name="ZoneTexte 20"/>
          <p:cNvSpPr txBox="1"/>
          <p:nvPr/>
        </p:nvSpPr>
        <p:spPr>
          <a:xfrm>
            <a:off x="7308304" y="1002386"/>
            <a:ext cx="1708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Façade Nord</a:t>
            </a:r>
            <a:endParaRPr lang="fr-FR" b="1" dirty="0"/>
          </a:p>
        </p:txBody>
      </p:sp>
      <p:sp>
        <p:nvSpPr>
          <p:cNvPr id="22" name="ZoneTexte 21"/>
          <p:cNvSpPr txBox="1"/>
          <p:nvPr/>
        </p:nvSpPr>
        <p:spPr>
          <a:xfrm>
            <a:off x="7237704" y="2793514"/>
            <a:ext cx="1708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Façade Sud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2200731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re 1"/>
          <p:cNvSpPr>
            <a:spLocks noGrp="1"/>
          </p:cNvSpPr>
          <p:nvPr>
            <p:ph type="title"/>
          </p:nvPr>
        </p:nvSpPr>
        <p:spPr>
          <a:xfrm>
            <a:off x="0" y="188640"/>
            <a:ext cx="8229600" cy="1143000"/>
          </a:xfrm>
        </p:spPr>
        <p:txBody>
          <a:bodyPr anchor="t"/>
          <a:lstStyle/>
          <a:p>
            <a:pPr marL="0" indent="0" eaLnBrk="1" hangingPunct="1">
              <a:buNone/>
            </a:pPr>
            <a:r>
              <a:rPr lang="fr-FR" dirty="0" smtClean="0"/>
              <a:t>ETUDE DE CAS MONOZONE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4294967295"/>
          </p:nvPr>
        </p:nvSpPr>
        <p:spPr>
          <a:xfrm>
            <a:off x="0" y="1241376"/>
            <a:ext cx="8676456" cy="561662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20" indent="0" eaLnBrk="1" hangingPunct="1">
              <a:lnSpc>
                <a:spcPct val="70000"/>
              </a:lnSpc>
              <a:buNone/>
            </a:pPr>
            <a:r>
              <a:rPr lang="fr-FR" sz="2800" b="1" dirty="0" smtClean="0"/>
              <a:t>Description du bâtiment: </a:t>
            </a:r>
          </a:p>
          <a:p>
            <a:pPr marL="0" indent="0" eaLnBrk="1" hangingPunct="1">
              <a:lnSpc>
                <a:spcPct val="70000"/>
              </a:lnSpc>
              <a:buNone/>
            </a:pPr>
            <a:r>
              <a:rPr lang="fr-FR" sz="2000" b="1" dirty="0" smtClean="0"/>
              <a:t>Commerce </a:t>
            </a:r>
            <a:r>
              <a:rPr lang="fr-FR" sz="2000" b="1" dirty="0" smtClean="0"/>
              <a:t>en centre-ville </a:t>
            </a:r>
            <a:r>
              <a:rPr lang="fr-FR" sz="2000" b="1" dirty="0" smtClean="0"/>
              <a:t>(zone littorale):</a:t>
            </a:r>
            <a:endParaRPr lang="fr-FR" sz="2000" b="1" dirty="0" smtClean="0"/>
          </a:p>
          <a:p>
            <a:pPr marL="708660" lvl="1" indent="-342900">
              <a:lnSpc>
                <a:spcPct val="70000"/>
              </a:lnSpc>
              <a:buFont typeface="+mj-lt"/>
              <a:buAutoNum type="arabicPeriod"/>
            </a:pPr>
            <a:r>
              <a:rPr lang="fr-FR" sz="1600" dirty="0" smtClean="0"/>
              <a:t>Etude du bâtiment sans climatisation</a:t>
            </a:r>
          </a:p>
          <a:p>
            <a:pPr marL="982980" lvl="2" indent="-342900">
              <a:lnSpc>
                <a:spcPct val="70000"/>
              </a:lnSpc>
              <a:buFont typeface="+mj-lt"/>
              <a:buAutoNum type="alphaLcParenR"/>
            </a:pPr>
            <a:r>
              <a:rPr lang="fr-FR" sz="1400" dirty="0" smtClean="0"/>
              <a:t>Période de coupure de la climatisation</a:t>
            </a:r>
          </a:p>
          <a:p>
            <a:pPr marL="982980" lvl="2" indent="-342900">
              <a:lnSpc>
                <a:spcPct val="70000"/>
              </a:lnSpc>
              <a:buFont typeface="+mj-lt"/>
              <a:buAutoNum type="alphaLcParenR"/>
            </a:pPr>
            <a:r>
              <a:rPr lang="fr-FR" sz="1400" dirty="0" smtClean="0"/>
              <a:t>Etude de l’enveloppe</a:t>
            </a:r>
          </a:p>
          <a:p>
            <a:pPr marL="708660" lvl="1" indent="-342900">
              <a:lnSpc>
                <a:spcPct val="70000"/>
              </a:lnSpc>
              <a:buFont typeface="+mj-lt"/>
              <a:buAutoNum type="arabicPeriod"/>
            </a:pPr>
            <a:r>
              <a:rPr lang="fr-FR" sz="1600" dirty="0" smtClean="0"/>
              <a:t>Etude du bâtiment avec climatisation </a:t>
            </a:r>
          </a:p>
          <a:p>
            <a:pPr marL="982980" lvl="2" indent="-342900">
              <a:lnSpc>
                <a:spcPct val="70000"/>
              </a:lnSpc>
              <a:buFont typeface="+mj-lt"/>
              <a:buAutoNum type="alphaLcParenR"/>
            </a:pPr>
            <a:r>
              <a:rPr lang="fr-FR" sz="1400" dirty="0" smtClean="0"/>
              <a:t>Calage de la consommation électrique </a:t>
            </a:r>
          </a:p>
          <a:p>
            <a:pPr marL="982980" lvl="2" indent="-342900">
              <a:lnSpc>
                <a:spcPct val="70000"/>
              </a:lnSpc>
              <a:buFont typeface="+mj-lt"/>
              <a:buAutoNum type="alphaLcParenR"/>
            </a:pPr>
            <a:r>
              <a:rPr lang="fr-FR" sz="1400" dirty="0" smtClean="0"/>
              <a:t>Identification des problématiques</a:t>
            </a:r>
          </a:p>
          <a:p>
            <a:pPr marL="982980" lvl="2" indent="-342900">
              <a:lnSpc>
                <a:spcPct val="70000"/>
              </a:lnSpc>
              <a:buFont typeface="+mj-lt"/>
              <a:buAutoNum type="alphaLcParenR"/>
            </a:pPr>
            <a:r>
              <a:rPr lang="fr-FR" sz="1400" dirty="0" smtClean="0"/>
              <a:t>Etude des améliorations</a:t>
            </a:r>
            <a:endParaRPr lang="fr-FR" sz="1400" dirty="0" smtClean="0"/>
          </a:p>
        </p:txBody>
      </p:sp>
    </p:spTree>
    <p:extLst>
      <p:ext uri="{BB962C8B-B14F-4D97-AF65-F5344CB8AC3E}">
        <p14:creationId xmlns:p14="http://schemas.microsoft.com/office/powerpoint/2010/main" val="1255653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llage">
  <a:themeElements>
    <a:clrScheme name="Sillage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illage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illage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23910</TotalTime>
  <Words>205</Words>
  <Application>Microsoft Office PowerPoint</Application>
  <PresentationFormat>Affichage à l'écran (4:3)</PresentationFormat>
  <Paragraphs>45</Paragraphs>
  <Slides>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5" baseType="lpstr">
      <vt:lpstr>Sillage</vt:lpstr>
      <vt:lpstr>OPTICLIM  Guyane</vt:lpstr>
      <vt:lpstr>Séquence 13 Présentation générale de l'outil et exemples d’application simple  </vt:lpstr>
      <vt:lpstr>ETUDE DE CAS MONOZONE</vt:lpstr>
      <vt:lpstr>ETUDE DE CAS MONOZONE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Formation OPTICLIM</dc:title>
  <dc:creator>Franck Lucas</dc:creator>
  <cp:lastModifiedBy>Franck LUCAS</cp:lastModifiedBy>
  <cp:revision>342</cp:revision>
  <dcterms:created xsi:type="dcterms:W3CDTF">2013-04-01T16:50:48Z</dcterms:created>
  <dcterms:modified xsi:type="dcterms:W3CDTF">2015-05-18T14:49:48Z</dcterms:modified>
</cp:coreProperties>
</file>