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32" r:id="rId1"/>
  </p:sldMasterIdLst>
  <p:notesMasterIdLst>
    <p:notesMasterId r:id="rId48"/>
  </p:notesMasterIdLst>
  <p:handoutMasterIdLst>
    <p:handoutMasterId r:id="rId49"/>
  </p:handoutMasterIdLst>
  <p:sldIdLst>
    <p:sldId id="464" r:id="rId2"/>
    <p:sldId id="395" r:id="rId3"/>
    <p:sldId id="467" r:id="rId4"/>
    <p:sldId id="468" r:id="rId5"/>
    <p:sldId id="469" r:id="rId6"/>
    <p:sldId id="470" r:id="rId7"/>
    <p:sldId id="471" r:id="rId8"/>
    <p:sldId id="472" r:id="rId9"/>
    <p:sldId id="479" r:id="rId10"/>
    <p:sldId id="480" r:id="rId11"/>
    <p:sldId id="481" r:id="rId12"/>
    <p:sldId id="482" r:id="rId13"/>
    <p:sldId id="483" r:id="rId14"/>
    <p:sldId id="484" r:id="rId15"/>
    <p:sldId id="485" r:id="rId16"/>
    <p:sldId id="486" r:id="rId17"/>
    <p:sldId id="488" r:id="rId18"/>
    <p:sldId id="489" r:id="rId19"/>
    <p:sldId id="491" r:id="rId20"/>
    <p:sldId id="492" r:id="rId21"/>
    <p:sldId id="494" r:id="rId22"/>
    <p:sldId id="495" r:id="rId23"/>
    <p:sldId id="497" r:id="rId24"/>
    <p:sldId id="499" r:id="rId25"/>
    <p:sldId id="500" r:id="rId26"/>
    <p:sldId id="502" r:id="rId27"/>
    <p:sldId id="503" r:id="rId28"/>
    <p:sldId id="504" r:id="rId29"/>
    <p:sldId id="505" r:id="rId30"/>
    <p:sldId id="528" r:id="rId31"/>
    <p:sldId id="506" r:id="rId32"/>
    <p:sldId id="507" r:id="rId33"/>
    <p:sldId id="508" r:id="rId34"/>
    <p:sldId id="509" r:id="rId35"/>
    <p:sldId id="511" r:id="rId36"/>
    <p:sldId id="531" r:id="rId37"/>
    <p:sldId id="529" r:id="rId38"/>
    <p:sldId id="530" r:id="rId39"/>
    <p:sldId id="527" r:id="rId40"/>
    <p:sldId id="512" r:id="rId41"/>
    <p:sldId id="513" r:id="rId42"/>
    <p:sldId id="514" r:id="rId43"/>
    <p:sldId id="515" r:id="rId44"/>
    <p:sldId id="516" r:id="rId45"/>
    <p:sldId id="517" r:id="rId46"/>
    <p:sldId id="51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36" autoAdjust="0"/>
    <p:restoredTop sz="95223" autoAdjust="0"/>
  </p:normalViewPr>
  <p:slideViewPr>
    <p:cSldViewPr>
      <p:cViewPr>
        <p:scale>
          <a:sx n="50" d="100"/>
          <a:sy n="50" d="100"/>
        </p:scale>
        <p:origin x="-1037" y="-6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8173C3E-E9BB-49A8-AE6A-6038EACD1F2F}" type="datetimeFigureOut">
              <a:rPr lang="fr-FR" smtClean="0"/>
              <a:t>21/05/2015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C464A3-9321-4451-B29E-F494E2BF4797}" type="slidenum">
              <a:rPr lang="fr-FR" smtClean="0"/>
              <a:t>‹N°›</a:t>
            </a:fld>
            <a:endParaRPr lang="fr-FR"/>
          </a:p>
        </p:txBody>
      </p:sp>
    </p:spTree>
    <p:extLst>
      <p:ext uri="{BB962C8B-B14F-4D97-AF65-F5344CB8AC3E}">
        <p14:creationId xmlns:p14="http://schemas.microsoft.com/office/powerpoint/2010/main" val="31621358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E150F-4B71-42B8-8607-3249CCD1BE5B}" type="datetimeFigureOut">
              <a:rPr lang="fr-FR" smtClean="0"/>
              <a:pPr/>
              <a:t>21/05/2015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4EE11B-E859-4092-BA41-EE3086513C4E}" type="slidenum">
              <a:rPr lang="fr-FR" smtClean="0"/>
              <a:pPr/>
              <a:t>‹N°›</a:t>
            </a:fld>
            <a:endParaRPr lang="fr-FR"/>
          </a:p>
        </p:txBody>
      </p:sp>
    </p:spTree>
    <p:extLst>
      <p:ext uri="{BB962C8B-B14F-4D97-AF65-F5344CB8AC3E}">
        <p14:creationId xmlns:p14="http://schemas.microsoft.com/office/powerpoint/2010/main" val="38444480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EE11B-E859-4092-BA41-EE3086513C4E}" type="slidenum">
              <a:rPr lang="fr-FR" smtClean="0"/>
              <a:pPr/>
              <a:t>16</a:t>
            </a:fld>
            <a:endParaRPr lang="fr-FR"/>
          </a:p>
        </p:txBody>
      </p:sp>
    </p:spTree>
    <p:extLst>
      <p:ext uri="{BB962C8B-B14F-4D97-AF65-F5344CB8AC3E}">
        <p14:creationId xmlns:p14="http://schemas.microsoft.com/office/powerpoint/2010/main" val="11552453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F1D580A4-6EFD-4959-A5F5-7E224A71499F}" type="datetime4">
              <a:rPr lang="en-US" smtClean="0"/>
              <a:t>May 21,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302557" y="6519446"/>
            <a:ext cx="1828800" cy="365125"/>
          </a:xfrm>
        </p:spPr>
        <p:txBody>
          <a:bodyPr/>
          <a:lstStyle/>
          <a:p>
            <a:fld id="{8B37D5FE-740C-46F5-801A-FA5477D9711F}" type="slidenum">
              <a:rPr lang="en-US" smtClean="0"/>
              <a:pPr/>
              <a:t>‹N°›</a:t>
            </a:fld>
            <a:endParaRPr lang="en-US"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fr-FR" smtClean="0"/>
              <a:t>Modifiez le style du titre</a:t>
            </a:r>
            <a:endParaRPr lang="en-US" dirty="0"/>
          </a:p>
        </p:txBody>
      </p:sp>
      <p:sp>
        <p:nvSpPr>
          <p:cNvPr id="17" name="ZoneTexte 16"/>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39" y="0"/>
            <a:ext cx="876130"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5EFC39-2D71-41C2-8871-7942857C880D}" type="datetime4">
              <a:rPr lang="en-US" smtClean="0"/>
              <a:t>May 21,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328205" y="6492875"/>
            <a:ext cx="1828800" cy="365125"/>
          </a:xfrm>
        </p:spPr>
        <p:txBody>
          <a:bodyPr/>
          <a:lstStyle/>
          <a:p>
            <a:fld id="{8B37D5FE-740C-46F5-801A-FA5477D9711F}" type="slidenum">
              <a:rPr lang="en-US" smtClean="0"/>
              <a:pPr/>
              <a:t>‹N°›</a:t>
            </a:fld>
            <a:endParaRPr lang="en-US"/>
          </a:p>
        </p:txBody>
      </p:sp>
      <p:sp>
        <p:nvSpPr>
          <p:cNvPr id="8" name="Title 7"/>
          <p:cNvSpPr>
            <a:spLocks noGrp="1"/>
          </p:cNvSpPr>
          <p:nvPr>
            <p:ph type="title"/>
          </p:nvPr>
        </p:nvSpPr>
        <p:spPr/>
        <p:txBody>
          <a:bodyPr/>
          <a:lstStyle/>
          <a:p>
            <a:r>
              <a:rPr lang="fr-FR" smtClean="0"/>
              <a:t>Modifiez le style du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403648" y="1631404"/>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744ACFB-70FA-4F28-BE71-BC6B5764911F}" type="datetime4">
              <a:rPr lang="en-US" smtClean="0"/>
              <a:t>May 21,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315200" y="6499850"/>
            <a:ext cx="1828800" cy="365125"/>
          </a:xfrm>
        </p:spPr>
        <p:txBody>
          <a:bodyPr/>
          <a:lstStyle/>
          <a:p>
            <a:fld id="{8B37D5FE-740C-46F5-801A-FA5477D9711F}" type="slidenum">
              <a:rPr lang="en-US" smtClean="0"/>
              <a:pPr/>
              <a:t>‹N°›</a:t>
            </a:fld>
            <a:endParaRPr lang="en-US"/>
          </a:p>
        </p:txBody>
      </p:sp>
      <p:sp>
        <p:nvSpPr>
          <p:cNvPr id="14" name="ZoneTexte 13"/>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5F73D98-FFE9-4E34-9958-2D88AE92D3F1}" type="datetime4">
              <a:rPr lang="en-US" smtClean="0"/>
              <a:t>May 21,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332588" y="6492875"/>
            <a:ext cx="1828800" cy="365125"/>
          </a:xfrm>
        </p:spPr>
        <p:txBody>
          <a:bodyPr/>
          <a:lstStyle/>
          <a:p>
            <a:fld id="{8B37D5FE-740C-46F5-801A-FA5477D9711F}" type="slidenum">
              <a:rPr lang="en-US" smtClean="0"/>
              <a:pPr/>
              <a:t>‹N°›</a:t>
            </a:fld>
            <a:endParaRPr lang="en-US"/>
          </a:p>
        </p:txBody>
      </p:sp>
      <p:sp>
        <p:nvSpPr>
          <p:cNvPr id="8" name="Title 7"/>
          <p:cNvSpPr>
            <a:spLocks noGrp="1"/>
          </p:cNvSpPr>
          <p:nvPr>
            <p:ph type="title"/>
          </p:nvPr>
        </p:nvSpPr>
        <p:spPr/>
        <p:txBody>
          <a:bodyPr/>
          <a:lstStyle/>
          <a:p>
            <a:r>
              <a:rPr lang="fr-FR" smtClean="0"/>
              <a:t>Modifiez le style du titre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fr-FR" smtClean="0"/>
              <a:t>Modifiez les styles du texte du masque</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28B8567-6C3F-4848-9F43-D263BE6DECDC}" type="datetime4">
              <a:rPr lang="en-US" smtClean="0"/>
              <a:t>May 21,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452320" y="6492875"/>
            <a:ext cx="1828800" cy="365125"/>
          </a:xfrm>
        </p:spPr>
        <p:txBody>
          <a:bodyPr/>
          <a:lstStyle/>
          <a:p>
            <a:fld id="{8B37D5FE-740C-46F5-801A-FA5477D9711F}" type="slidenum">
              <a:rPr lang="en-US" smtClean="0"/>
              <a:pPr/>
              <a:t>‹N°›</a:t>
            </a:fld>
            <a:endParaRPr lang="en-US"/>
          </a:p>
        </p:txBody>
      </p:sp>
      <p:sp>
        <p:nvSpPr>
          <p:cNvPr id="10" name="Title 9"/>
          <p:cNvSpPr>
            <a:spLocks noGrp="1"/>
          </p:cNvSpPr>
          <p:nvPr>
            <p:ph type="title"/>
          </p:nvPr>
        </p:nvSpPr>
        <p:spPr/>
        <p:txBody>
          <a:body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089FC4BD-236D-42DA-93B5-3D1980EBFB98}" type="datetime4">
              <a:rPr lang="en-US" smtClean="0"/>
              <a:t>May 21, 2015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7345164" y="6492875"/>
            <a:ext cx="1828800" cy="365125"/>
          </a:xfrm>
        </p:spPr>
        <p:txBody>
          <a:bodyPr/>
          <a:lstStyle/>
          <a:p>
            <a:fld id="{8B37D5FE-740C-46F5-801A-FA5477D9711F}" type="slidenum">
              <a:rPr lang="en-US" smtClean="0"/>
              <a:pPr/>
              <a:t>‹N°›</a:t>
            </a:fld>
            <a:endParaRPr lang="en-US"/>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6313C-24F6-49DF-AF19-3ED32A6CDA8C}" type="datetime4">
              <a:rPr lang="en-US" smtClean="0"/>
              <a:t>May 21,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‹N°›</a:t>
            </a:fld>
            <a:endParaRPr lang="en-US"/>
          </a:p>
        </p:txBody>
      </p:sp>
      <p:sp>
        <p:nvSpPr>
          <p:cNvPr id="8" name="ZoneTexte 7"/>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fr-FR" smtClean="0"/>
              <a:t>Modifiez le style du titre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EC22662-3E32-4BA4-B40F-C4D5CFFC4CDE}" type="datetime4">
              <a:rPr lang="en-US" smtClean="0"/>
              <a:t>May 21, 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pic>
        <p:nvPicPr>
          <p:cNvPr id="11"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AF0525C2-AB67-4656-B9BF-7AEFA0D63CB4}" type="datetime4">
              <a:rPr lang="en-US" smtClean="0"/>
              <a:t>May 21, 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fr-FR" smtClean="0"/>
              <a:t>Modifiez le style du titre</a:t>
            </a:r>
            <a:endParaRPr lang="en-US" dirty="0"/>
          </a:p>
        </p:txBody>
      </p:sp>
      <p:sp>
        <p:nvSpPr>
          <p:cNvPr id="15" name="ZoneTexte 14"/>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1DAE51DD-9ED3-4DFD-A086-E4BBB3AEEE8B}" type="datetime4">
              <a:rPr lang="en-US" smtClean="0"/>
              <a:t>May 21,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fr-FR" smtClean="0"/>
              <a:t>Modifiez le style du titre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954D67E-4989-41F4-B7EA-A761A32DFE56}" type="datetime4">
              <a:rPr lang="en-US" smtClean="0"/>
              <a:t>May 21,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2076450"/>
            <a:ext cx="8100392" cy="462915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E1D7A33-39C2-41A5-B1F7-2C64ADDB86AC}" type="datetime4">
              <a:rPr lang="en-US" smtClean="0"/>
              <a:t>May 21, 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B37D5FE-740C-46F5-801A-FA5477D9711F}" type="slidenum">
              <a:rPr lang="en-US" smtClean="0"/>
              <a:pPr/>
              <a:t>‹N°›</a:t>
            </a:fld>
            <a:endParaRPr lang="en-US"/>
          </a:p>
        </p:txBody>
      </p:sp>
      <p:pic>
        <p:nvPicPr>
          <p:cNvPr id="11"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 y="13073"/>
            <a:ext cx="887435" cy="967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926" b="99587" l="9645" r="96447"/>
                    </a14:imgEffect>
                  </a14:imgLayer>
                </a14:imgProps>
              </a:ext>
              <a:ext uri="{28A0092B-C50C-407E-A947-70E740481C1C}">
                <a14:useLocalDpi xmlns:a14="http://schemas.microsoft.com/office/drawing/2010/main" val="0"/>
              </a:ext>
            </a:extLst>
          </a:blip>
          <a:srcRect/>
          <a:stretch>
            <a:fillRect/>
          </a:stretch>
        </p:blipFill>
        <p:spPr bwMode="auto">
          <a:xfrm>
            <a:off x="3995935" y="0"/>
            <a:ext cx="5135421" cy="652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ous-titre 1"/>
          <p:cNvSpPr>
            <a:spLocks noGrp="1"/>
          </p:cNvSpPr>
          <p:nvPr>
            <p:ph type="subTitle" idx="1"/>
          </p:nvPr>
        </p:nvSpPr>
        <p:spPr>
          <a:xfrm>
            <a:off x="323528" y="3789040"/>
            <a:ext cx="8640960" cy="2631615"/>
          </a:xfrm>
        </p:spPr>
        <p:txBody>
          <a:bodyPr>
            <a:normAutofit fontScale="70000" lnSpcReduction="20000"/>
          </a:bodyPr>
          <a:lstStyle/>
          <a:p>
            <a:pPr>
              <a:tabLst>
                <a:tab pos="631825" algn="l"/>
              </a:tabLst>
            </a:pPr>
            <a:r>
              <a:rPr lang="fr-FR" sz="3400" dirty="0" smtClean="0"/>
              <a:t>ADEME Guyane</a:t>
            </a:r>
          </a:p>
          <a:p>
            <a:endParaRPr lang="fr-FR" sz="3200" dirty="0"/>
          </a:p>
          <a:p>
            <a:pPr marL="457200" indent="-457200">
              <a:buFont typeface="Arial" pitchFamily="34" charset="0"/>
              <a:buChar char="•"/>
            </a:pPr>
            <a:r>
              <a:rPr lang="fr-FR" sz="3200" dirty="0" smtClean="0"/>
              <a:t>AIEE</a:t>
            </a:r>
          </a:p>
          <a:p>
            <a:pPr marL="457200" indent="-457200">
              <a:buFont typeface="Arial" pitchFamily="34" charset="0"/>
              <a:buChar char="•"/>
            </a:pPr>
            <a:r>
              <a:rPr lang="fr-FR" sz="3200" dirty="0" smtClean="0"/>
              <a:t>IMAGEEN</a:t>
            </a:r>
          </a:p>
          <a:p>
            <a:pPr marL="457200" indent="-457200">
              <a:buFont typeface="Arial" pitchFamily="34" charset="0"/>
              <a:buChar char="•"/>
            </a:pPr>
            <a:r>
              <a:rPr lang="fr-FR" sz="3200" dirty="0" smtClean="0"/>
              <a:t>FLI</a:t>
            </a:r>
          </a:p>
          <a:p>
            <a:endParaRPr lang="fr-FR" sz="3200" dirty="0"/>
          </a:p>
          <a:p>
            <a:r>
              <a:rPr lang="fr-FR" sz="3200" dirty="0" smtClean="0"/>
              <a:t>Session du 20 </a:t>
            </a:r>
            <a:r>
              <a:rPr lang="fr-FR" sz="3200" dirty="0"/>
              <a:t>et 21 mai 2015</a:t>
            </a:r>
            <a:endParaRPr lang="fr-FR" sz="2000" dirty="0"/>
          </a:p>
        </p:txBody>
      </p:sp>
      <p:sp>
        <p:nvSpPr>
          <p:cNvPr id="3" name="Titre 2"/>
          <p:cNvSpPr>
            <a:spLocks noGrp="1"/>
          </p:cNvSpPr>
          <p:nvPr>
            <p:ph type="ctrTitle"/>
          </p:nvPr>
        </p:nvSpPr>
        <p:spPr>
          <a:xfrm>
            <a:off x="1331640" y="620688"/>
            <a:ext cx="8280920" cy="1780108"/>
          </a:xfrm>
        </p:spPr>
        <p:txBody>
          <a:bodyPr>
            <a:normAutofit fontScale="90000"/>
          </a:bodyPr>
          <a:lstStyle/>
          <a:p>
            <a:pPr marL="182880" indent="0">
              <a:buNone/>
            </a:pPr>
            <a:r>
              <a:rPr lang="fr-FR" sz="6000" dirty="0" smtClean="0">
                <a:solidFill>
                  <a:srgbClr val="073E87"/>
                </a:solidFill>
              </a:rPr>
              <a:t>OPTICLIM </a:t>
            </a:r>
            <a:br>
              <a:rPr lang="fr-FR" sz="6000" dirty="0" smtClean="0">
                <a:solidFill>
                  <a:srgbClr val="073E87"/>
                </a:solidFill>
              </a:rPr>
            </a:br>
            <a:r>
              <a:rPr lang="fr-FR" sz="6000" dirty="0" smtClean="0">
                <a:solidFill>
                  <a:srgbClr val="073E87"/>
                </a:solidFill>
              </a:rPr>
              <a:t>Guyane</a:t>
            </a:r>
            <a:endParaRPr lang="fr-FR" sz="6000" dirty="0">
              <a:solidFill>
                <a:srgbClr val="073E87"/>
              </a:solidFill>
            </a:endParaRPr>
          </a:p>
        </p:txBody>
      </p:sp>
    </p:spTree>
    <p:extLst>
      <p:ext uri="{BB962C8B-B14F-4D97-AF65-F5344CB8AC3E}">
        <p14:creationId xmlns:p14="http://schemas.microsoft.com/office/powerpoint/2010/main" val="54398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7504" y="1196752"/>
            <a:ext cx="8625136" cy="1252728"/>
          </a:xfrm>
        </p:spPr>
        <p:txBody>
          <a:bodyPr>
            <a:noAutofit/>
          </a:bodyPr>
          <a:lstStyle/>
          <a:p>
            <a:pPr marL="0" indent="0" algn="l">
              <a:buNone/>
            </a:pPr>
            <a:r>
              <a:rPr lang="fr-FR" sz="3600" dirty="0" smtClean="0">
                <a:effectLst/>
              </a:rPr>
              <a:t>Séquence 21</a:t>
            </a:r>
            <a:br>
              <a:rPr lang="fr-FR" sz="3600" dirty="0" smtClean="0">
                <a:effectLst/>
              </a:rPr>
            </a:br>
            <a:r>
              <a:rPr lang="fr-FR" sz="3600" dirty="0" smtClean="0">
                <a:effectLst/>
              </a:rPr>
              <a:t>Méthodologie </a:t>
            </a:r>
            <a:r>
              <a:rPr lang="fr-FR" sz="3600" dirty="0">
                <a:effectLst/>
              </a:rPr>
              <a:t>de diagnostic et état des lieux du bâtiment </a:t>
            </a:r>
            <a:br>
              <a:rPr lang="fr-FR" sz="3600" dirty="0">
                <a:effectLst/>
              </a:rPr>
            </a:br>
            <a:r>
              <a:rPr lang="fr-FR" sz="3600" dirty="0">
                <a:effectLst/>
              </a:rPr>
              <a:t/>
            </a:r>
            <a:br>
              <a:rPr lang="fr-FR" sz="3600" dirty="0">
                <a:effectLst/>
              </a:rPr>
            </a:br>
            <a:r>
              <a:rPr lang="fr-FR" sz="3600" dirty="0">
                <a:effectLst/>
              </a:rPr>
              <a:t> </a:t>
            </a:r>
            <a:endParaRPr lang="fr-FR" sz="3600" dirty="0">
              <a:latin typeface="+mn-lt"/>
            </a:endParaRPr>
          </a:p>
        </p:txBody>
      </p:sp>
      <p:sp>
        <p:nvSpPr>
          <p:cNvPr id="2" name="Espace réservé du contenu 1"/>
          <p:cNvSpPr>
            <a:spLocks noGrp="1"/>
          </p:cNvSpPr>
          <p:nvPr>
            <p:ph sz="quarter" idx="13"/>
          </p:nvPr>
        </p:nvSpPr>
        <p:spPr>
          <a:xfrm>
            <a:off x="683568" y="4005064"/>
            <a:ext cx="8676456" cy="5157192"/>
          </a:xfrm>
        </p:spPr>
        <p:txBody>
          <a:bodyPr>
            <a:normAutofit/>
          </a:bodyPr>
          <a:lstStyle/>
          <a:p>
            <a:pPr marL="45720" lvl="0" indent="0">
              <a:buNone/>
            </a:pPr>
            <a:r>
              <a:rPr lang="fr-FR" sz="2800" dirty="0"/>
              <a:t>Généralités sur les audits énergétiques </a:t>
            </a:r>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2</a:t>
            </a:fld>
            <a:endParaRPr lang="en-US"/>
          </a:p>
        </p:txBody>
      </p:sp>
    </p:spTree>
    <p:extLst>
      <p:ext uri="{BB962C8B-B14F-4D97-AF65-F5344CB8AC3E}">
        <p14:creationId xmlns:p14="http://schemas.microsoft.com/office/powerpoint/2010/main" val="1239902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836712"/>
            <a:ext cx="9036496" cy="6021288"/>
          </a:xfrm>
          <a:prstGeom prst="rect">
            <a:avLst/>
          </a:prstGeom>
        </p:spPr>
        <p:txBody>
          <a:bodyPr>
            <a:normAutofit/>
          </a:bodyPr>
          <a:lstStyle/>
          <a:p>
            <a:pPr marL="0" indent="0">
              <a:buNone/>
            </a:pPr>
            <a:r>
              <a:rPr lang="fr-FR" sz="2400" dirty="0" smtClean="0"/>
              <a:t>	Objectif de l’audit énergétique</a:t>
            </a:r>
          </a:p>
          <a:p>
            <a:pPr marL="0" indent="0">
              <a:buNone/>
            </a:pPr>
            <a:r>
              <a:rPr lang="fr-FR" dirty="0" smtClean="0"/>
              <a:t>Version </a:t>
            </a:r>
            <a:r>
              <a:rPr lang="fr-FR" dirty="0" err="1"/>
              <a:t>A</a:t>
            </a:r>
            <a:r>
              <a:rPr lang="fr-FR" dirty="0" err="1" smtClean="0"/>
              <a:t>deme</a:t>
            </a:r>
            <a:r>
              <a:rPr lang="fr-FR" dirty="0" smtClean="0"/>
              <a:t> :</a:t>
            </a:r>
          </a:p>
          <a:p>
            <a:pPr marL="0" indent="0">
              <a:buNone/>
            </a:pPr>
            <a:r>
              <a:rPr lang="fr-FR" dirty="0" smtClean="0"/>
              <a:t>Il doit permettre à </a:t>
            </a:r>
            <a:r>
              <a:rPr lang="fr-FR" dirty="0"/>
              <a:t>partir d’une analyse détaillée des données du (des) bâtiment(s), </a:t>
            </a:r>
            <a:r>
              <a:rPr lang="fr-FR" dirty="0" smtClean="0"/>
              <a:t>de dresser </a:t>
            </a:r>
            <a:r>
              <a:rPr lang="fr-FR" dirty="0"/>
              <a:t>une proposition chiffrée et argumentée de programmes </a:t>
            </a:r>
            <a:r>
              <a:rPr lang="fr-FR" dirty="0" smtClean="0"/>
              <a:t>d’économie d’énergie  et </a:t>
            </a:r>
            <a:r>
              <a:rPr lang="fr-FR" dirty="0"/>
              <a:t>amener le </a:t>
            </a:r>
            <a:r>
              <a:rPr lang="fr-FR" b="1" dirty="0"/>
              <a:t>maître d'ouvrage à décider des </a:t>
            </a:r>
            <a:r>
              <a:rPr lang="fr-FR" b="1" dirty="0" smtClean="0"/>
              <a:t>investissements appropriés</a:t>
            </a:r>
            <a:r>
              <a:rPr lang="fr-FR" dirty="0" smtClean="0"/>
              <a:t>.</a:t>
            </a:r>
          </a:p>
          <a:p>
            <a:pPr marL="0" indent="0">
              <a:buNone/>
            </a:pPr>
            <a:endParaRPr lang="fr-FR" dirty="0" smtClean="0"/>
          </a:p>
          <a:p>
            <a:pPr marL="0" indent="0">
              <a:buNone/>
            </a:pPr>
            <a:r>
              <a:rPr lang="fr-FR" b="1" u="sng" dirty="0" smtClean="0"/>
              <a:t>Attention : l’audit n’est pas une fin en soit: l’objectif final est la réduction des consommations. </a:t>
            </a:r>
          </a:p>
          <a:p>
            <a:pPr marL="0" indent="0">
              <a:buNone/>
            </a:pPr>
            <a:r>
              <a:rPr lang="fr-FR" b="1" u="sng" dirty="0" smtClean="0"/>
              <a:t>Donc un bon audit est un audit qui débouche sur des actions de réduction de consommation. </a:t>
            </a:r>
          </a:p>
        </p:txBody>
      </p:sp>
      <p:sp>
        <p:nvSpPr>
          <p:cNvPr id="5" name="Titre 1"/>
          <p:cNvSpPr>
            <a:spLocks noGrp="1"/>
          </p:cNvSpPr>
          <p:nvPr>
            <p:ph type="title"/>
          </p:nvPr>
        </p:nvSpPr>
        <p:spPr>
          <a:xfrm>
            <a:off x="1043608" y="0"/>
            <a:ext cx="8229600" cy="1143000"/>
          </a:xfrm>
        </p:spPr>
        <p:txBody>
          <a:bodyPr anchor="t"/>
          <a:lstStyle/>
          <a:p>
            <a:pPr marL="0" indent="0" algn="l" eaLnBrk="1" hangingPunct="1">
              <a:buNone/>
            </a:pPr>
            <a:r>
              <a:rPr lang="fr-FR" dirty="0" smtClean="0"/>
              <a:t>Généralités sur les audits</a:t>
            </a:r>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3</a:t>
            </a:fld>
            <a:endParaRPr lang="en-US"/>
          </a:p>
        </p:txBody>
      </p:sp>
    </p:spTree>
    <p:extLst>
      <p:ext uri="{BB962C8B-B14F-4D97-AF65-F5344CB8AC3E}">
        <p14:creationId xmlns:p14="http://schemas.microsoft.com/office/powerpoint/2010/main" val="928062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836712"/>
            <a:ext cx="9036496" cy="6021288"/>
          </a:xfrm>
          <a:prstGeom prst="rect">
            <a:avLst/>
          </a:prstGeom>
        </p:spPr>
        <p:txBody>
          <a:bodyPr>
            <a:normAutofit/>
          </a:bodyPr>
          <a:lstStyle/>
          <a:p>
            <a:pPr marL="0" indent="0">
              <a:buNone/>
            </a:pPr>
            <a:r>
              <a:rPr lang="fr-FR" sz="2400" dirty="0" smtClean="0"/>
              <a:t>	Objectif de l’audit énergétique</a:t>
            </a:r>
          </a:p>
          <a:p>
            <a:r>
              <a:rPr lang="fr-FR" dirty="0" smtClean="0"/>
              <a:t>L’audit </a:t>
            </a:r>
            <a:r>
              <a:rPr lang="fr-FR" dirty="0"/>
              <a:t>s’attache à l’existant mais peut conduire à recommander des études complémentaires pour une modification structurelle importante de l’enveloppe ou d’équipements (étude de faisabilité visant à introduire des énergies renouvelables par exemple). </a:t>
            </a:r>
            <a:r>
              <a:rPr lang="fr-FR" dirty="0" smtClean="0"/>
              <a:t>=&gt; plusieurs niveaux d’investissements avec des temps de retours différents</a:t>
            </a:r>
            <a:endParaRPr lang="fr-FR" dirty="0"/>
          </a:p>
          <a:p>
            <a:r>
              <a:rPr lang="fr-FR" dirty="0"/>
              <a:t> </a:t>
            </a:r>
            <a:r>
              <a:rPr lang="fr-FR" dirty="0" smtClean="0"/>
              <a:t>L’audit </a:t>
            </a:r>
            <a:r>
              <a:rPr lang="fr-FR" dirty="0"/>
              <a:t>doit permettre au maître d'ouvrage de décider, en connaissance de cause, </a:t>
            </a:r>
            <a:r>
              <a:rPr lang="fr-FR" b="1" dirty="0"/>
              <a:t>chiffres en main</a:t>
            </a:r>
            <a:r>
              <a:rPr lang="fr-FR" dirty="0"/>
              <a:t>, le programme des interventions que nécessite son (ses) bâtiment(s) pour améliorer sa (leur) performance énergétique. </a:t>
            </a:r>
            <a:endParaRPr lang="fr-FR" dirty="0" smtClean="0"/>
          </a:p>
          <a:p>
            <a:r>
              <a:rPr lang="fr-FR" dirty="0"/>
              <a:t>La prestation d’audit peut comprendre également un accompagnement </a:t>
            </a:r>
            <a:r>
              <a:rPr lang="fr-FR" b="1" dirty="0"/>
              <a:t>permettant de préparer la mission de maîtrise d’œuvre</a:t>
            </a:r>
            <a:r>
              <a:rPr lang="fr-FR" dirty="0"/>
              <a:t> et</a:t>
            </a:r>
            <a:r>
              <a:rPr lang="fr-FR" b="1" dirty="0"/>
              <a:t> de valider la conformité des solutions et des équipements mis en </a:t>
            </a:r>
            <a:r>
              <a:rPr lang="fr-FR" b="1" dirty="0" smtClean="0"/>
              <a:t>œuvre</a:t>
            </a:r>
            <a:r>
              <a:rPr lang="fr-FR" dirty="0" smtClean="0"/>
              <a:t>.</a:t>
            </a:r>
            <a:endParaRPr lang="fr-FR" dirty="0"/>
          </a:p>
          <a:p>
            <a:endParaRPr lang="fr-FR" dirty="0"/>
          </a:p>
          <a:p>
            <a:pPr marL="0" indent="0">
              <a:buNone/>
            </a:pPr>
            <a:endParaRPr lang="fr-FR" dirty="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4</a:t>
            </a:fld>
            <a:endParaRPr lang="en-US"/>
          </a:p>
        </p:txBody>
      </p:sp>
    </p:spTree>
    <p:extLst>
      <p:ext uri="{BB962C8B-B14F-4D97-AF65-F5344CB8AC3E}">
        <p14:creationId xmlns:p14="http://schemas.microsoft.com/office/powerpoint/2010/main" val="2162757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836712"/>
            <a:ext cx="9036496" cy="6021288"/>
          </a:xfrm>
          <a:prstGeom prst="rect">
            <a:avLst/>
          </a:prstGeom>
        </p:spPr>
        <p:txBody>
          <a:bodyPr>
            <a:normAutofit lnSpcReduction="10000"/>
          </a:bodyPr>
          <a:lstStyle/>
          <a:p>
            <a:pPr marL="0" indent="0">
              <a:buNone/>
            </a:pPr>
            <a:r>
              <a:rPr lang="fr-FR" sz="2400" dirty="0" smtClean="0"/>
              <a:t>	Objectif de l’audit énergétique: </a:t>
            </a:r>
          </a:p>
          <a:p>
            <a:pPr marL="0" indent="0">
              <a:buNone/>
            </a:pPr>
            <a:r>
              <a:rPr lang="fr-FR" dirty="0" smtClean="0"/>
              <a:t>L’objectif principal  de l’audit est la réduction des consommations d’énergie mais cela peut être aussi l’occasion d’étudier :</a:t>
            </a:r>
          </a:p>
          <a:p>
            <a:pPr marL="342900" indent="-342900">
              <a:buFont typeface="Arial" pitchFamily="34" charset="0"/>
              <a:buChar char="•"/>
            </a:pPr>
            <a:r>
              <a:rPr lang="fr-FR" dirty="0" smtClean="0"/>
              <a:t>l’ensemble des consommations et productions du bâtiment: eau, déchets, téléphone et réseaux informatiques, ENR…</a:t>
            </a:r>
          </a:p>
          <a:p>
            <a:pPr marL="342900" indent="-342900">
              <a:buFont typeface="Arial" pitchFamily="34" charset="0"/>
              <a:buChar char="•"/>
            </a:pPr>
            <a:r>
              <a:rPr lang="fr-FR" dirty="0" smtClean="0"/>
              <a:t>La réduction de dépenses (optimisation de facturation)</a:t>
            </a:r>
          </a:p>
          <a:p>
            <a:pPr marL="0" indent="0">
              <a:buNone/>
            </a:pPr>
            <a:r>
              <a:rPr lang="fr-FR" sz="2400" b="1" dirty="0" smtClean="0"/>
              <a:t>Déroulement </a:t>
            </a:r>
            <a:r>
              <a:rPr lang="fr-FR" sz="2400" b="1" dirty="0"/>
              <a:t>de l’audit </a:t>
            </a:r>
            <a:endParaRPr lang="fr-FR" sz="2400" b="1" dirty="0" smtClean="0"/>
          </a:p>
          <a:p>
            <a:pPr marL="0" indent="0">
              <a:buNone/>
            </a:pPr>
            <a:r>
              <a:rPr lang="fr-FR" sz="2400" dirty="0" smtClean="0"/>
              <a:t>6 phases </a:t>
            </a:r>
          </a:p>
          <a:p>
            <a:r>
              <a:rPr lang="fr-FR" dirty="0"/>
              <a:t>Pré-analyse,</a:t>
            </a:r>
          </a:p>
          <a:p>
            <a:r>
              <a:rPr lang="fr-FR" dirty="0"/>
              <a:t>Visite du site et mesures</a:t>
            </a:r>
          </a:p>
          <a:p>
            <a:r>
              <a:rPr lang="fr-FR" dirty="0"/>
              <a:t>Modélisation thermique du </a:t>
            </a:r>
            <a:r>
              <a:rPr lang="fr-FR" dirty="0" smtClean="0"/>
              <a:t>bâtiment / simulations dynamiques</a:t>
            </a:r>
            <a:endParaRPr lang="fr-FR" dirty="0"/>
          </a:p>
          <a:p>
            <a:r>
              <a:rPr lang="fr-FR" dirty="0" smtClean="0"/>
              <a:t>Analyse</a:t>
            </a:r>
          </a:p>
          <a:p>
            <a:r>
              <a:rPr lang="fr-FR" dirty="0" smtClean="0"/>
              <a:t>Proposition d’améliorations</a:t>
            </a:r>
          </a:p>
          <a:p>
            <a:r>
              <a:rPr lang="fr-FR" dirty="0" smtClean="0"/>
              <a:t>Rédaction du rapport</a:t>
            </a:r>
            <a:endParaRPr lang="fr-FR" dirty="0"/>
          </a:p>
          <a:p>
            <a:pPr marL="0" indent="0">
              <a:buNone/>
            </a:pPr>
            <a:endParaRPr lang="fr-FR" dirty="0" smtClean="0"/>
          </a:p>
          <a:p>
            <a:pPr marL="0" indent="0">
              <a:buNone/>
            </a:pPr>
            <a:endParaRPr lang="fr-FR" dirty="0"/>
          </a:p>
          <a:p>
            <a:pPr marL="0" indent="0">
              <a:buNone/>
            </a:pPr>
            <a:endParaRPr lang="fr-FR" dirty="0" smtClean="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5</a:t>
            </a:fld>
            <a:endParaRPr lang="en-US"/>
          </a:p>
        </p:txBody>
      </p:sp>
    </p:spTree>
    <p:extLst>
      <p:ext uri="{BB962C8B-B14F-4D97-AF65-F5344CB8AC3E}">
        <p14:creationId xmlns:p14="http://schemas.microsoft.com/office/powerpoint/2010/main" val="3483850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836712"/>
            <a:ext cx="9036496" cy="6021288"/>
          </a:xfrm>
          <a:prstGeom prst="rect">
            <a:avLst/>
          </a:prstGeom>
        </p:spPr>
        <p:txBody>
          <a:bodyPr>
            <a:normAutofit/>
          </a:bodyPr>
          <a:lstStyle/>
          <a:p>
            <a:pPr marL="0" indent="0">
              <a:buNone/>
            </a:pPr>
            <a:r>
              <a:rPr lang="fr-FR" sz="2800" dirty="0" smtClean="0"/>
              <a:t>	Pré-analyse:</a:t>
            </a:r>
          </a:p>
          <a:p>
            <a:r>
              <a:rPr lang="fr-FR" sz="2400" dirty="0" smtClean="0"/>
              <a:t>Concertation avec le MO pour définir ses attentes et ses contraintes.</a:t>
            </a:r>
          </a:p>
          <a:p>
            <a:r>
              <a:rPr lang="fr-FR" sz="2400" dirty="0" smtClean="0"/>
              <a:t>« </a:t>
            </a:r>
            <a:r>
              <a:rPr lang="fr-FR" sz="2400" dirty="0"/>
              <a:t>prise de connaissance » avant la visite du site sur la base </a:t>
            </a:r>
            <a:r>
              <a:rPr lang="fr-FR" sz="2400" dirty="0" smtClean="0"/>
              <a:t>de documents </a:t>
            </a:r>
            <a:r>
              <a:rPr lang="fr-FR" sz="2400" dirty="0"/>
              <a:t>existants : </a:t>
            </a:r>
            <a:endParaRPr lang="fr-FR" sz="2400" dirty="0" smtClean="0"/>
          </a:p>
          <a:p>
            <a:pPr lvl="2"/>
            <a:r>
              <a:rPr lang="fr-FR" dirty="0"/>
              <a:t>Les plans des bâtiments</a:t>
            </a:r>
          </a:p>
          <a:p>
            <a:pPr lvl="2"/>
            <a:r>
              <a:rPr lang="fr-FR" dirty="0"/>
              <a:t>factures de consommations d’électricité du bâtiment sur 3 ans ;</a:t>
            </a:r>
          </a:p>
          <a:p>
            <a:pPr lvl="2"/>
            <a:r>
              <a:rPr lang="fr-FR" dirty="0"/>
              <a:t>factures de réalisation des installations de climatisation</a:t>
            </a:r>
          </a:p>
          <a:p>
            <a:pPr lvl="2"/>
            <a:r>
              <a:rPr lang="fr-FR" dirty="0"/>
              <a:t>contrats ou factures de maintenance si elles existent ;</a:t>
            </a:r>
          </a:p>
          <a:p>
            <a:pPr lvl="2"/>
            <a:r>
              <a:rPr lang="fr-FR" dirty="0"/>
              <a:t>un synoptique ou document d’information de l’usage du bâtiment. (à compléter avec les informations  récolte lors de la visite)</a:t>
            </a:r>
          </a:p>
          <a:p>
            <a:pPr lvl="2"/>
            <a:r>
              <a:rPr lang="fr-FR" dirty="0"/>
              <a:t>une information sur les évolutions futures à court ou moyen terme du bâtiment  qui  pourraient rendre l’étude obsolète.</a:t>
            </a:r>
          </a:p>
          <a:p>
            <a:r>
              <a:rPr lang="fr-FR" sz="2400" dirty="0" smtClean="0"/>
              <a:t>Ces document doivent être fournis par le MO</a:t>
            </a:r>
            <a:endParaRPr lang="fr-FR" sz="2400" dirty="0"/>
          </a:p>
          <a:p>
            <a:pPr marL="0" indent="0">
              <a:buNone/>
            </a:pPr>
            <a:endParaRPr lang="fr-FR" dirty="0" smtClean="0"/>
          </a:p>
          <a:p>
            <a:pPr marL="0" indent="0">
              <a:buNone/>
            </a:pPr>
            <a:endParaRPr lang="fr-FR" dirty="0"/>
          </a:p>
          <a:p>
            <a:pPr marL="0" indent="0">
              <a:buNone/>
            </a:pPr>
            <a:endParaRPr lang="fr-FR" dirty="0" smtClean="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6</a:t>
            </a:fld>
            <a:endParaRPr lang="en-US"/>
          </a:p>
        </p:txBody>
      </p:sp>
    </p:spTree>
    <p:extLst>
      <p:ext uri="{BB962C8B-B14F-4D97-AF65-F5344CB8AC3E}">
        <p14:creationId xmlns:p14="http://schemas.microsoft.com/office/powerpoint/2010/main" val="4182759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5448" y="620688"/>
            <a:ext cx="9036496" cy="6021288"/>
          </a:xfrm>
          <a:prstGeom prst="rect">
            <a:avLst/>
          </a:prstGeom>
        </p:spPr>
        <p:txBody>
          <a:bodyPr>
            <a:normAutofit/>
          </a:bodyPr>
          <a:lstStyle/>
          <a:p>
            <a:pPr marL="0" indent="0">
              <a:buNone/>
            </a:pPr>
            <a:r>
              <a:rPr lang="fr-FR" sz="2800" dirty="0" smtClean="0"/>
              <a:t>	Visite </a:t>
            </a:r>
            <a:r>
              <a:rPr lang="fr-FR" sz="2800" dirty="0"/>
              <a:t>du </a:t>
            </a:r>
            <a:r>
              <a:rPr lang="fr-FR" sz="2800" dirty="0" smtClean="0"/>
              <a:t>site</a:t>
            </a:r>
            <a:endParaRPr lang="fr-FR" sz="2800" dirty="0"/>
          </a:p>
          <a:p>
            <a:r>
              <a:rPr lang="fr-FR" dirty="0" smtClean="0"/>
              <a:t>Phase fondamentale d’évaluation de l’état des lieux du bâtiment.</a:t>
            </a:r>
          </a:p>
          <a:p>
            <a:r>
              <a:rPr lang="fr-FR" dirty="0" smtClean="0"/>
              <a:t>Objectifs de la visite sur site :</a:t>
            </a:r>
          </a:p>
          <a:p>
            <a:pPr lvl="2"/>
            <a:r>
              <a:rPr lang="fr-FR" dirty="0" smtClean="0"/>
              <a:t>Collecte </a:t>
            </a:r>
            <a:r>
              <a:rPr lang="fr-FR" dirty="0"/>
              <a:t>des données techniques manquantes </a:t>
            </a:r>
            <a:r>
              <a:rPr lang="fr-FR" dirty="0" smtClean="0"/>
              <a:t>dans les documents de pré analyse : </a:t>
            </a:r>
          </a:p>
          <a:p>
            <a:pPr lvl="3"/>
            <a:r>
              <a:rPr lang="fr-FR" dirty="0" smtClean="0"/>
              <a:t>Etat du bâti et des </a:t>
            </a:r>
            <a:r>
              <a:rPr lang="fr-FR" dirty="0"/>
              <a:t>systèmes (climatisation, équipements générant des apports internes</a:t>
            </a:r>
            <a:r>
              <a:rPr lang="fr-FR" dirty="0" smtClean="0"/>
              <a:t>)</a:t>
            </a:r>
          </a:p>
          <a:p>
            <a:pPr lvl="3"/>
            <a:r>
              <a:rPr lang="fr-FR" dirty="0" smtClean="0"/>
              <a:t>Type de maintenance du bâti et des équipements</a:t>
            </a:r>
          </a:p>
          <a:p>
            <a:pPr lvl="3"/>
            <a:r>
              <a:rPr lang="fr-FR" dirty="0" smtClean="0"/>
              <a:t>Caractéristiques de tous les équipements (puissance électrique et périodes d’utilisation)</a:t>
            </a:r>
          </a:p>
          <a:p>
            <a:pPr lvl="2"/>
            <a:r>
              <a:rPr lang="fr-FR" dirty="0" smtClean="0"/>
              <a:t>Collecte </a:t>
            </a:r>
            <a:r>
              <a:rPr lang="fr-FR" dirty="0"/>
              <a:t>des données </a:t>
            </a:r>
            <a:r>
              <a:rPr lang="fr-FR" dirty="0" smtClean="0"/>
              <a:t>comportementales: </a:t>
            </a:r>
          </a:p>
          <a:p>
            <a:pPr lvl="3"/>
            <a:r>
              <a:rPr lang="fr-FR" dirty="0" smtClean="0"/>
              <a:t>Usage de la climatisation (période et consignes) </a:t>
            </a:r>
          </a:p>
          <a:p>
            <a:pPr lvl="3"/>
            <a:r>
              <a:rPr lang="fr-FR" dirty="0" smtClean="0"/>
              <a:t>Usage de l’éclairage naturel et artificiel.</a:t>
            </a:r>
          </a:p>
          <a:p>
            <a:pPr lvl="3"/>
            <a:r>
              <a:rPr lang="fr-FR" dirty="0" smtClean="0"/>
              <a:t>Gestion des ouvrants et de la ventilation naturelle</a:t>
            </a:r>
          </a:p>
          <a:p>
            <a:pPr lvl="2"/>
            <a:r>
              <a:rPr lang="fr-FR" dirty="0" smtClean="0"/>
              <a:t>Echantillonnage </a:t>
            </a:r>
            <a:r>
              <a:rPr lang="fr-FR" dirty="0"/>
              <a:t>de zones thermiquement </a:t>
            </a:r>
            <a:r>
              <a:rPr lang="fr-FR" dirty="0" smtClean="0"/>
              <a:t>homogènes pour préparer les simulations thermiques</a:t>
            </a:r>
          </a:p>
          <a:p>
            <a:endParaRPr lang="fr-FR" dirty="0"/>
          </a:p>
          <a:p>
            <a:pPr marL="0" indent="0">
              <a:buNone/>
            </a:pPr>
            <a:endParaRPr lang="fr-FR" dirty="0" smtClean="0"/>
          </a:p>
          <a:p>
            <a:pPr marL="0" indent="0">
              <a:buNone/>
            </a:pPr>
            <a:endParaRPr lang="fr-FR" dirty="0"/>
          </a:p>
          <a:p>
            <a:pPr marL="0" indent="0">
              <a:buNone/>
            </a:pPr>
            <a:endParaRPr lang="fr-FR" dirty="0" smtClean="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7</a:t>
            </a:fld>
            <a:endParaRPr lang="en-US"/>
          </a:p>
        </p:txBody>
      </p:sp>
    </p:spTree>
    <p:extLst>
      <p:ext uri="{BB962C8B-B14F-4D97-AF65-F5344CB8AC3E}">
        <p14:creationId xmlns:p14="http://schemas.microsoft.com/office/powerpoint/2010/main" val="975831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4294967295"/>
              </p:nvPr>
            </p:nvSpPr>
            <p:spPr>
              <a:xfrm>
                <a:off x="0" y="692696"/>
                <a:ext cx="9036496" cy="6021288"/>
              </a:xfrm>
              <a:prstGeom prst="rect">
                <a:avLst/>
              </a:prstGeom>
            </p:spPr>
            <p:txBody>
              <a:bodyPr>
                <a:normAutofit/>
              </a:bodyPr>
              <a:lstStyle/>
              <a:p>
                <a:pPr marL="0" indent="0">
                  <a:buNone/>
                </a:pPr>
                <a:r>
                  <a:rPr lang="fr-FR" sz="2800" dirty="0" smtClean="0"/>
                  <a:t>	Campagne de mesures</a:t>
                </a:r>
                <a:endParaRPr lang="fr-FR" sz="2800" dirty="0"/>
              </a:p>
              <a:p>
                <a:pPr marL="45720" indent="0">
                  <a:buNone/>
                </a:pPr>
                <a:r>
                  <a:rPr lang="fr-FR" dirty="0" smtClean="0"/>
                  <a:t>Objectifs : </a:t>
                </a:r>
              </a:p>
              <a:p>
                <a:pPr lvl="1"/>
                <a:r>
                  <a:rPr lang="fr-FR" dirty="0" smtClean="0"/>
                  <a:t>Évaluer préciser les consommations électriques </a:t>
                </a:r>
              </a:p>
              <a:p>
                <a:pPr lvl="1"/>
                <a:r>
                  <a:rPr lang="fr-FR" dirty="0" smtClean="0"/>
                  <a:t>Qualifier les conditions de confort (thermique, visuel, acoustique…) et les conditions climatiques</a:t>
                </a:r>
              </a:p>
              <a:p>
                <a:pPr lvl="1"/>
                <a:r>
                  <a:rPr lang="fr-FR" dirty="0" smtClean="0"/>
                  <a:t>Déterminer les performances énergétiques des équipements (climatisation, chaudières, production d’ECS…)</a:t>
                </a:r>
              </a:p>
              <a:p>
                <a:pPr lvl="1"/>
                <a:r>
                  <a:rPr lang="fr-FR" dirty="0" smtClean="0"/>
                  <a:t>Compléter et valider les données de descriptions des charge internes et externes pour la simulation du bâtiment</a:t>
                </a:r>
              </a:p>
              <a:p>
                <a:pPr marL="45720" indent="0">
                  <a:buNone/>
                </a:pPr>
                <a:r>
                  <a:rPr lang="fr-FR" dirty="0" smtClean="0"/>
                  <a:t> Méthodes : </a:t>
                </a:r>
              </a:p>
              <a:p>
                <a:pPr lvl="1"/>
                <a:r>
                  <a:rPr lang="fr-FR" dirty="0" smtClean="0"/>
                  <a:t>Mesures en continu (enregistrement et stockage des mesures): X=f(t)</a:t>
                </a:r>
              </a:p>
              <a:p>
                <a:pPr lvl="1"/>
                <a:r>
                  <a:rPr lang="fr-FR" dirty="0" smtClean="0"/>
                  <a:t>Intégration sur une période (ex : </a:t>
                </a:r>
                <a14:m>
                  <m:oMath xmlns:m="http://schemas.openxmlformats.org/officeDocument/2006/math">
                    <m:r>
                      <a:rPr lang="fr-FR" b="0" i="1" smtClean="0">
                        <a:latin typeface="Cambria Math"/>
                      </a:rPr>
                      <m:t>𝐸</m:t>
                    </m:r>
                    <m:r>
                      <a:rPr lang="fr-FR" b="0" i="1" smtClean="0">
                        <a:latin typeface="Cambria Math"/>
                      </a:rPr>
                      <m:t>=</m:t>
                    </m:r>
                    <m:nary>
                      <m:naryPr>
                        <m:ctrlPr>
                          <a:rPr lang="fr-FR" b="0" i="1" smtClean="0">
                            <a:latin typeface="Cambria Math"/>
                          </a:rPr>
                        </m:ctrlPr>
                      </m:naryPr>
                      <m:sub>
                        <m:r>
                          <m:rPr>
                            <m:brk m:alnAt="23"/>
                          </m:rPr>
                          <a:rPr lang="fr-FR" b="0" i="1" smtClean="0">
                            <a:latin typeface="Cambria Math"/>
                          </a:rPr>
                          <m:t>0</m:t>
                        </m:r>
                      </m:sub>
                      <m:sup>
                        <m:r>
                          <a:rPr lang="fr-FR" b="0" i="1" smtClean="0">
                            <a:latin typeface="Cambria Math"/>
                          </a:rPr>
                          <m:t>𝑡</m:t>
                        </m:r>
                      </m:sup>
                      <m:e>
                        <m:r>
                          <a:rPr lang="fr-FR" b="0" i="1" smtClean="0">
                            <a:latin typeface="Cambria Math"/>
                          </a:rPr>
                          <m:t>𝑝</m:t>
                        </m:r>
                        <m:r>
                          <a:rPr lang="fr-FR" b="0" i="1" smtClean="0">
                            <a:latin typeface="Cambria Math"/>
                          </a:rPr>
                          <m:t>.</m:t>
                        </m:r>
                        <m:r>
                          <a:rPr lang="fr-FR" b="0" i="1" smtClean="0">
                            <a:latin typeface="Cambria Math"/>
                          </a:rPr>
                          <m:t>𝑑𝑡</m:t>
                        </m:r>
                      </m:e>
                    </m:nary>
                  </m:oMath>
                </a14:m>
                <a:r>
                  <a:rPr lang="fr-FR" dirty="0" smtClean="0"/>
                  <a:t>)</a:t>
                </a:r>
              </a:p>
              <a:p>
                <a:pPr lvl="1"/>
                <a:r>
                  <a:rPr lang="fr-FR" dirty="0" smtClean="0"/>
                  <a:t>Mesures ponctuelles </a:t>
                </a:r>
              </a:p>
              <a:p>
                <a:endParaRPr lang="fr-FR" dirty="0" smtClean="0"/>
              </a:p>
              <a:p>
                <a:endParaRPr lang="fr-FR" dirty="0" smtClean="0"/>
              </a:p>
              <a:p>
                <a:endParaRPr lang="fr-FR" dirty="0"/>
              </a:p>
              <a:p>
                <a:pPr marL="0" indent="0">
                  <a:buNone/>
                </a:pPr>
                <a:endParaRPr lang="fr-FR" dirty="0" smtClean="0"/>
              </a:p>
              <a:p>
                <a:pPr marL="0" indent="0">
                  <a:buNone/>
                </a:pPr>
                <a:endParaRPr lang="fr-FR" dirty="0"/>
              </a:p>
              <a:p>
                <a:pPr marL="0" indent="0">
                  <a:buNone/>
                </a:pPr>
                <a:endParaRPr lang="fr-FR" dirty="0" smtClean="0"/>
              </a:p>
            </p:txBody>
          </p:sp>
        </mc:Choice>
        <mc:Fallback xmlns="">
          <p:sp>
            <p:nvSpPr>
              <p:cNvPr id="3" name="Espace réservé du contenu 2"/>
              <p:cNvSpPr>
                <a:spLocks noGrp="1" noRot="1" noChangeAspect="1" noMove="1" noResize="1" noEditPoints="1" noAdjustHandles="1" noChangeArrowheads="1" noChangeShapeType="1" noTextEdit="1"/>
              </p:cNvSpPr>
              <p:nvPr>
                <p:ph idx="4294967295"/>
              </p:nvPr>
            </p:nvSpPr>
            <p:spPr>
              <a:xfrm>
                <a:off x="0" y="692696"/>
                <a:ext cx="9036496" cy="6021288"/>
              </a:xfrm>
              <a:prstGeom prst="rect">
                <a:avLst/>
              </a:prstGeom>
              <a:blipFill rotWithShape="1">
                <a:blip r:embed="rId2"/>
                <a:stretch>
                  <a:fillRect l="-270" t="-912" r="-202"/>
                </a:stretch>
              </a:blipFill>
            </p:spPr>
            <p:txBody>
              <a:bodyPr/>
              <a:lstStyle/>
              <a:p>
                <a:r>
                  <a:rPr lang="fr-FR">
                    <a:noFill/>
                  </a:rPr>
                  <a:t> </a:t>
                </a:r>
              </a:p>
            </p:txBody>
          </p:sp>
        </mc:Fallback>
      </mc:AlternateContent>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8</a:t>
            </a:fld>
            <a:endParaRPr lang="en-US"/>
          </a:p>
        </p:txBody>
      </p:sp>
    </p:spTree>
    <p:extLst>
      <p:ext uri="{BB962C8B-B14F-4D97-AF65-F5344CB8AC3E}">
        <p14:creationId xmlns:p14="http://schemas.microsoft.com/office/powerpoint/2010/main" val="3645812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836712"/>
            <a:ext cx="9036496" cy="6021288"/>
          </a:xfrm>
          <a:prstGeom prst="rect">
            <a:avLst/>
          </a:prstGeom>
        </p:spPr>
        <p:txBody>
          <a:bodyPr>
            <a:normAutofit/>
          </a:bodyPr>
          <a:lstStyle/>
          <a:p>
            <a:pPr marL="0" indent="0">
              <a:buNone/>
            </a:pPr>
            <a:r>
              <a:rPr lang="fr-FR" sz="2800" dirty="0" smtClean="0"/>
              <a:t>	Modélisation thermique / simulation dynamique </a:t>
            </a:r>
            <a:endParaRPr lang="fr-FR" sz="2800" dirty="0"/>
          </a:p>
          <a:p>
            <a:pPr marL="0" indent="0">
              <a:buNone/>
            </a:pPr>
            <a:r>
              <a:rPr lang="fr-FR" dirty="0" smtClean="0"/>
              <a:t>Objectifs: </a:t>
            </a:r>
          </a:p>
          <a:p>
            <a:r>
              <a:rPr lang="fr-FR" dirty="0" smtClean="0"/>
              <a:t>Pouvoir quantifier l’intérêt des améliorations proposées</a:t>
            </a:r>
          </a:p>
          <a:p>
            <a:r>
              <a:rPr lang="fr-FR" dirty="0" smtClean="0"/>
              <a:t>Disposer de données pour les analyses économiques : calcul des économies générées, temps de retour, …</a:t>
            </a:r>
          </a:p>
          <a:p>
            <a:pPr marL="0" indent="0">
              <a:buNone/>
            </a:pPr>
            <a:r>
              <a:rPr lang="fr-FR" dirty="0" smtClean="0"/>
              <a:t>Méthode :  L’utilisation des outils de simulation suppose 3 phases : </a:t>
            </a:r>
          </a:p>
          <a:p>
            <a:r>
              <a:rPr lang="fr-FR" dirty="0" smtClean="0"/>
              <a:t>Simulation de l’existant </a:t>
            </a:r>
          </a:p>
          <a:p>
            <a:r>
              <a:rPr lang="fr-FR" dirty="0" smtClean="0"/>
              <a:t>Validation de la description de l’existant</a:t>
            </a:r>
          </a:p>
          <a:p>
            <a:r>
              <a:rPr lang="fr-FR" dirty="0" smtClean="0"/>
              <a:t>Simulation des scenarii d’amélioration</a:t>
            </a:r>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9</a:t>
            </a:fld>
            <a:endParaRPr lang="en-US"/>
          </a:p>
        </p:txBody>
      </p:sp>
    </p:spTree>
    <p:extLst>
      <p:ext uri="{BB962C8B-B14F-4D97-AF65-F5344CB8AC3E}">
        <p14:creationId xmlns:p14="http://schemas.microsoft.com/office/powerpoint/2010/main" val="1842232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a:bodyPr>
          <a:lstStyle/>
          <a:p>
            <a:pPr marL="0" indent="0">
              <a:buNone/>
            </a:pPr>
            <a:r>
              <a:rPr lang="fr-FR" sz="2800" dirty="0"/>
              <a:t>	 Modélisation thermique / simulation dynamique </a:t>
            </a:r>
          </a:p>
          <a:p>
            <a:pPr marL="0" indent="0">
              <a:buNone/>
            </a:pPr>
            <a:r>
              <a:rPr lang="fr-FR" dirty="0" smtClean="0"/>
              <a:t>Les outils :</a:t>
            </a:r>
          </a:p>
          <a:p>
            <a:pPr>
              <a:buFont typeface="Arial" pitchFamily="34" charset="0"/>
              <a:buChar char="•"/>
            </a:pPr>
            <a:r>
              <a:rPr lang="fr-FR" dirty="0" smtClean="0"/>
              <a:t>Tous les outils généraux de simulation dynamiques des bâtiments: ENERGYPLUS, COMFIE, TRNSYS,…</a:t>
            </a:r>
          </a:p>
          <a:p>
            <a:pPr lvl="1">
              <a:buFont typeface="Courier New" pitchFamily="49" charset="0"/>
              <a:buChar char="o"/>
            </a:pPr>
            <a:r>
              <a:rPr lang="fr-FR" dirty="0" smtClean="0"/>
              <a:t>Intérêt : complet, permet de simuler tous les types de  bâtiments et presque tous les types d’équipement.</a:t>
            </a:r>
          </a:p>
          <a:p>
            <a:pPr lvl="1">
              <a:buFont typeface="Courier New" pitchFamily="49" charset="0"/>
              <a:buChar char="o"/>
            </a:pPr>
            <a:r>
              <a:rPr lang="fr-FR" dirty="0" smtClean="0"/>
              <a:t>Inconvénients : Lourd et long a mettre en œuvre =&gt; cout d’étude très élevé donc pas toujours accepté par le MO</a:t>
            </a:r>
          </a:p>
          <a:p>
            <a:pPr>
              <a:buFont typeface="Arial" pitchFamily="34" charset="0"/>
              <a:buChar char="•"/>
            </a:pPr>
            <a:r>
              <a:rPr lang="fr-FR" dirty="0" smtClean="0"/>
              <a:t>Les outils dédiés aux audits énergétiques : </a:t>
            </a:r>
            <a:r>
              <a:rPr lang="fr-FR" dirty="0"/>
              <a:t>OPTICLIM</a:t>
            </a:r>
            <a:r>
              <a:rPr lang="fr-FR" dirty="0" smtClean="0"/>
              <a:t>, logiciel commerciaux…</a:t>
            </a:r>
          </a:p>
          <a:p>
            <a:pPr lvl="1">
              <a:buFont typeface="Courier New" pitchFamily="49" charset="0"/>
              <a:buChar char="o"/>
            </a:pPr>
            <a:r>
              <a:rPr lang="fr-FR" dirty="0"/>
              <a:t>Intérêt : </a:t>
            </a:r>
            <a:r>
              <a:rPr lang="fr-FR" dirty="0" smtClean="0"/>
              <a:t>Facile à manipuler et à mettre en œuvre, temps d’</a:t>
            </a:r>
            <a:r>
              <a:rPr lang="fr-FR" dirty="0"/>
              <a:t>é</a:t>
            </a:r>
            <a:r>
              <a:rPr lang="fr-FR" dirty="0" smtClean="0"/>
              <a:t>tude limité.</a:t>
            </a:r>
            <a:endParaRPr lang="fr-FR" dirty="0"/>
          </a:p>
          <a:p>
            <a:pPr lvl="1">
              <a:buFont typeface="Courier New" pitchFamily="49" charset="0"/>
              <a:buChar char="o"/>
            </a:pPr>
            <a:r>
              <a:rPr lang="fr-FR" dirty="0"/>
              <a:t>Inconvénients : </a:t>
            </a:r>
            <a:r>
              <a:rPr lang="fr-FR" dirty="0" smtClean="0"/>
              <a:t>configuré pour des géométries simples de bâtiments et de systèmes </a:t>
            </a:r>
            <a:endParaRPr lang="fr-FR" dirty="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10</a:t>
            </a:fld>
            <a:endParaRPr lang="en-US"/>
          </a:p>
        </p:txBody>
      </p:sp>
    </p:spTree>
    <p:extLst>
      <p:ext uri="{BB962C8B-B14F-4D97-AF65-F5344CB8AC3E}">
        <p14:creationId xmlns:p14="http://schemas.microsoft.com/office/powerpoint/2010/main" val="75132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lnSpcReduction="10000"/>
          </a:bodyPr>
          <a:lstStyle/>
          <a:p>
            <a:pPr marL="45720" indent="0">
              <a:buNone/>
            </a:pPr>
            <a:r>
              <a:rPr lang="fr-FR" sz="2800" dirty="0" smtClean="0"/>
              <a:t>	L’analyse </a:t>
            </a:r>
            <a:endParaRPr lang="fr-FR" sz="2800" dirty="0"/>
          </a:p>
          <a:p>
            <a:pPr marL="45720" indent="0">
              <a:buNone/>
            </a:pPr>
            <a:r>
              <a:rPr lang="fr-FR" dirty="0" smtClean="0"/>
              <a:t>Objectifs : </a:t>
            </a:r>
          </a:p>
          <a:p>
            <a:pPr lvl="1">
              <a:buFont typeface="Arial" pitchFamily="34" charset="0"/>
              <a:buChar char="•"/>
            </a:pPr>
            <a:r>
              <a:rPr lang="fr-FR" dirty="0" smtClean="0"/>
              <a:t>Interpréter l’ensemble des informations collectées (pré analyse, visite) ou générées (simulations dynamiques)</a:t>
            </a:r>
          </a:p>
          <a:p>
            <a:pPr lvl="1">
              <a:buFont typeface="Arial" pitchFamily="34" charset="0"/>
              <a:buChar char="•"/>
            </a:pPr>
            <a:r>
              <a:rPr lang="fr-FR" dirty="0" smtClean="0"/>
              <a:t>Définir les pathologies ou problématique du bâtiments</a:t>
            </a:r>
          </a:p>
          <a:p>
            <a:pPr lvl="1">
              <a:buFont typeface="Arial" pitchFamily="34" charset="0"/>
              <a:buChar char="•"/>
            </a:pPr>
            <a:r>
              <a:rPr lang="fr-FR" dirty="0" smtClean="0"/>
              <a:t>Orienter </a:t>
            </a:r>
            <a:r>
              <a:rPr lang="fr-FR" dirty="0"/>
              <a:t>l</a:t>
            </a:r>
            <a:r>
              <a:rPr lang="fr-FR" dirty="0" smtClean="0"/>
              <a:t>es scenarii de remédiation</a:t>
            </a:r>
          </a:p>
          <a:p>
            <a:pPr marL="45720" indent="0">
              <a:buNone/>
            </a:pPr>
            <a:r>
              <a:rPr lang="fr-FR" dirty="0" smtClean="0"/>
              <a:t>Analyse des données de pré analyse et de la visite sur site et de la campagne de mesure. Il faut:</a:t>
            </a:r>
          </a:p>
          <a:p>
            <a:pPr lvl="1">
              <a:buFont typeface="Arial" pitchFamily="34" charset="0"/>
              <a:buChar char="•"/>
            </a:pPr>
            <a:r>
              <a:rPr lang="fr-FR" dirty="0" smtClean="0"/>
              <a:t>Qualifier : </a:t>
            </a:r>
          </a:p>
          <a:p>
            <a:pPr lvl="2"/>
            <a:r>
              <a:rPr lang="fr-FR" dirty="0"/>
              <a:t>L</a:t>
            </a:r>
            <a:r>
              <a:rPr lang="fr-FR" dirty="0" smtClean="0"/>
              <a:t>e bâti</a:t>
            </a:r>
          </a:p>
          <a:p>
            <a:pPr lvl="2"/>
            <a:r>
              <a:rPr lang="fr-FR" dirty="0" smtClean="0"/>
              <a:t>Les systèmes </a:t>
            </a:r>
          </a:p>
          <a:p>
            <a:pPr lvl="2"/>
            <a:r>
              <a:rPr lang="fr-FR" dirty="0" smtClean="0"/>
              <a:t>Les usages </a:t>
            </a:r>
          </a:p>
          <a:p>
            <a:pPr marL="571500" lvl="1" indent="-342900">
              <a:buFont typeface="Arial" pitchFamily="34" charset="0"/>
              <a:buChar char="•"/>
            </a:pPr>
            <a:r>
              <a:rPr lang="fr-FR" dirty="0" smtClean="0"/>
              <a:t>Quantifier </a:t>
            </a:r>
            <a:r>
              <a:rPr lang="fr-FR" b="1" u="sng" dirty="0" smtClean="0"/>
              <a:t>par postes</a:t>
            </a:r>
            <a:r>
              <a:rPr lang="fr-FR" dirty="0" smtClean="0"/>
              <a:t>:</a:t>
            </a:r>
          </a:p>
          <a:p>
            <a:pPr marL="1085850" lvl="2" indent="-285750"/>
            <a:r>
              <a:rPr lang="fr-FR" dirty="0" smtClean="0"/>
              <a:t>Les consommations (électriques et autres)</a:t>
            </a:r>
          </a:p>
          <a:p>
            <a:pPr marL="1085850" lvl="2" indent="-285750"/>
            <a:r>
              <a:rPr lang="fr-FR" dirty="0" smtClean="0"/>
              <a:t>Les puissances électrique appelées </a:t>
            </a:r>
          </a:p>
          <a:p>
            <a:pPr marL="571500" lvl="1" indent="-342900">
              <a:buFont typeface="Arial" pitchFamily="34" charset="0"/>
              <a:buChar char="•"/>
            </a:pPr>
            <a:r>
              <a:rPr lang="fr-FR" dirty="0" smtClean="0"/>
              <a:t>Confronter l’état des lieux aux aspects règlementaires </a:t>
            </a:r>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11</a:t>
            </a:fld>
            <a:endParaRPr lang="en-US"/>
          </a:p>
        </p:txBody>
      </p:sp>
    </p:spTree>
    <p:extLst>
      <p:ext uri="{BB962C8B-B14F-4D97-AF65-F5344CB8AC3E}">
        <p14:creationId xmlns:p14="http://schemas.microsoft.com/office/powerpoint/2010/main" val="3824767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5536" y="836712"/>
            <a:ext cx="9144000" cy="6021288"/>
          </a:xfrm>
          <a:prstGeom prst="rect">
            <a:avLst/>
          </a:prstGeom>
        </p:spPr>
        <p:txBody>
          <a:bodyPr>
            <a:normAutofit/>
          </a:bodyPr>
          <a:lstStyle/>
          <a:p>
            <a:pPr marL="45720" indent="0">
              <a:buNone/>
            </a:pPr>
            <a:r>
              <a:rPr lang="fr-FR" sz="2800" dirty="0" smtClean="0"/>
              <a:t>	Focus : Analyse des factures électriques </a:t>
            </a:r>
          </a:p>
          <a:p>
            <a:pPr lvl="1">
              <a:buFont typeface="Arial" pitchFamily="34" charset="0"/>
              <a:buChar char="•"/>
            </a:pPr>
            <a:r>
              <a:rPr lang="fr-FR" dirty="0" smtClean="0"/>
              <a:t>Etape indispensable de l’audit.</a:t>
            </a:r>
          </a:p>
          <a:p>
            <a:pPr lvl="1">
              <a:buFont typeface="Arial" pitchFamily="34" charset="0"/>
              <a:buChar char="•"/>
            </a:pPr>
            <a:r>
              <a:rPr lang="fr-FR" dirty="0"/>
              <a:t>Comparer les factures aux grandeurs électriques </a:t>
            </a:r>
            <a:r>
              <a:rPr lang="fr-FR" dirty="0" smtClean="0"/>
              <a:t>mesurées</a:t>
            </a:r>
          </a:p>
          <a:p>
            <a:pPr lvl="1">
              <a:buFont typeface="Arial" pitchFamily="34" charset="0"/>
              <a:buChar char="•"/>
            </a:pPr>
            <a:r>
              <a:rPr lang="fr-FR" dirty="0" smtClean="0"/>
              <a:t>L’analyse par étape : </a:t>
            </a:r>
          </a:p>
          <a:p>
            <a:pPr lvl="2"/>
            <a:r>
              <a:rPr lang="fr-FR" dirty="0"/>
              <a:t>Identifier et quantifier les postes de consommation</a:t>
            </a:r>
          </a:p>
          <a:p>
            <a:pPr lvl="2"/>
            <a:r>
              <a:rPr lang="fr-FR" dirty="0" smtClean="0"/>
              <a:t>Observer </a:t>
            </a:r>
            <a:r>
              <a:rPr lang="fr-FR" dirty="0"/>
              <a:t>les tendances de consommation</a:t>
            </a:r>
          </a:p>
          <a:p>
            <a:pPr lvl="2"/>
            <a:r>
              <a:rPr lang="fr-FR" dirty="0"/>
              <a:t>Observer les tendances des dépenses</a:t>
            </a:r>
          </a:p>
          <a:p>
            <a:pPr lvl="2"/>
            <a:r>
              <a:rPr lang="fr-FR" dirty="0"/>
              <a:t>Situer sa consommation par rapport au secteur</a:t>
            </a:r>
          </a:p>
          <a:p>
            <a:pPr lvl="2"/>
            <a:r>
              <a:rPr lang="fr-FR" dirty="0"/>
              <a:t>Établir une année de référence avant la mise en place </a:t>
            </a:r>
            <a:r>
              <a:rPr lang="fr-FR" dirty="0" smtClean="0"/>
              <a:t>de mesures </a:t>
            </a:r>
            <a:r>
              <a:rPr lang="fr-FR" dirty="0"/>
              <a:t>d’EE</a:t>
            </a:r>
          </a:p>
          <a:p>
            <a:pPr lvl="2"/>
            <a:r>
              <a:rPr lang="fr-FR" dirty="0"/>
              <a:t>Optimiser le tarif et l’abonnement EDT</a:t>
            </a:r>
          </a:p>
          <a:p>
            <a:pPr lvl="2"/>
            <a:r>
              <a:rPr lang="fr-FR" b="1" u="sng" dirty="0"/>
              <a:t>Déceler </a:t>
            </a:r>
            <a:r>
              <a:rPr lang="fr-FR" b="1" u="sng" dirty="0" smtClean="0"/>
              <a:t>les </a:t>
            </a:r>
            <a:r>
              <a:rPr lang="fr-FR" b="1" u="sng" dirty="0"/>
              <a:t>anomalies/dérives de consommation</a:t>
            </a:r>
          </a:p>
          <a:p>
            <a:pPr marL="0" indent="0">
              <a:buNone/>
            </a:pPr>
            <a:endParaRPr lang="fr-FR" u="sng" dirty="0" smtClean="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12</a:t>
            </a:fld>
            <a:endParaRPr lang="en-US"/>
          </a:p>
        </p:txBody>
      </p:sp>
    </p:spTree>
    <p:extLst>
      <p:ext uri="{BB962C8B-B14F-4D97-AF65-F5344CB8AC3E}">
        <p14:creationId xmlns:p14="http://schemas.microsoft.com/office/powerpoint/2010/main" val="3516364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783372"/>
            <a:ext cx="9144000" cy="6021288"/>
          </a:xfrm>
          <a:prstGeom prst="rect">
            <a:avLst/>
          </a:prstGeom>
        </p:spPr>
        <p:txBody>
          <a:bodyPr>
            <a:normAutofit/>
          </a:bodyPr>
          <a:lstStyle/>
          <a:p>
            <a:pPr marL="45720" indent="0">
              <a:buNone/>
            </a:pPr>
            <a:r>
              <a:rPr lang="fr-FR" sz="2800" dirty="0"/>
              <a:t>	 Focus : Analyse </a:t>
            </a:r>
            <a:r>
              <a:rPr lang="fr-FR" sz="2800" dirty="0" smtClean="0"/>
              <a:t>des factures électriques </a:t>
            </a:r>
          </a:p>
          <a:p>
            <a:pPr lvl="1">
              <a:buFont typeface="Arial" pitchFamily="34" charset="0"/>
              <a:buChar char="•"/>
            </a:pPr>
            <a:r>
              <a:rPr lang="fr-FR" dirty="0"/>
              <a:t>Identifier et quantifier les postes de </a:t>
            </a:r>
            <a:r>
              <a:rPr lang="fr-FR" dirty="0" smtClean="0"/>
              <a:t>consommation</a:t>
            </a:r>
          </a:p>
          <a:p>
            <a:pPr lvl="2"/>
            <a:r>
              <a:rPr lang="fr-FR" dirty="0" smtClean="0"/>
              <a:t>Etablir la répartition par poste</a:t>
            </a:r>
          </a:p>
          <a:p>
            <a:pPr lvl="2"/>
            <a:r>
              <a:rPr lang="fr-FR" dirty="0" smtClean="0"/>
              <a:t>Comparer la répartition aux valeurs moyennes en fonction de la typologie de bâtiment </a:t>
            </a:r>
          </a:p>
          <a:p>
            <a:pPr lvl="2"/>
            <a:endParaRPr lang="fr-FR" dirty="0"/>
          </a:p>
          <a:p>
            <a:pPr lvl="2"/>
            <a:endParaRPr lang="fr-FR" dirty="0" smtClean="0"/>
          </a:p>
          <a:p>
            <a:pPr lvl="2"/>
            <a:endParaRPr lang="fr-FR" dirty="0"/>
          </a:p>
          <a:p>
            <a:pPr lvl="2"/>
            <a:endParaRPr lang="fr-FR" dirty="0" smtClean="0"/>
          </a:p>
          <a:p>
            <a:pPr lvl="2"/>
            <a:endParaRPr lang="fr-FR" dirty="0"/>
          </a:p>
          <a:p>
            <a:pPr lvl="2"/>
            <a:endParaRPr lang="fr-FR" dirty="0" smtClean="0"/>
          </a:p>
          <a:p>
            <a:pPr lvl="2"/>
            <a:endParaRPr lang="fr-FR" dirty="0"/>
          </a:p>
          <a:p>
            <a:pPr lvl="2"/>
            <a:endParaRPr lang="fr-FR" dirty="0" smtClean="0"/>
          </a:p>
          <a:p>
            <a:pPr lvl="2"/>
            <a:endParaRPr lang="fr-FR" dirty="0"/>
          </a:p>
          <a:p>
            <a:pPr lvl="2"/>
            <a:endParaRPr lang="fr-FR" dirty="0"/>
          </a:p>
          <a:p>
            <a:pPr marL="0" indent="0">
              <a:buNone/>
            </a:pPr>
            <a:endParaRPr lang="fr-FR" u="sng" dirty="0" smtClean="0"/>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601364"/>
            <a:ext cx="5018906" cy="393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13</a:t>
            </a:fld>
            <a:endParaRPr lang="en-US"/>
          </a:p>
        </p:txBody>
      </p:sp>
    </p:spTree>
    <p:extLst>
      <p:ext uri="{BB962C8B-B14F-4D97-AF65-F5344CB8AC3E}">
        <p14:creationId xmlns:p14="http://schemas.microsoft.com/office/powerpoint/2010/main" val="3415586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fontScale="92500" lnSpcReduction="10000"/>
          </a:bodyPr>
          <a:lstStyle/>
          <a:p>
            <a:pPr marL="45720" indent="0">
              <a:buNone/>
            </a:pPr>
            <a:r>
              <a:rPr lang="fr-FR" sz="2800" dirty="0"/>
              <a:t>	 Focus : Analyse </a:t>
            </a:r>
            <a:r>
              <a:rPr lang="fr-FR" sz="2800" dirty="0" smtClean="0"/>
              <a:t>des factures électriques </a:t>
            </a:r>
          </a:p>
          <a:p>
            <a:pPr lvl="1">
              <a:buFont typeface="Arial" pitchFamily="34" charset="0"/>
              <a:buChar char="•"/>
            </a:pPr>
            <a:r>
              <a:rPr lang="fr-FR" dirty="0" smtClean="0"/>
              <a:t>Observer </a:t>
            </a:r>
            <a:r>
              <a:rPr lang="fr-FR" dirty="0"/>
              <a:t>les tendances de consommation</a:t>
            </a:r>
          </a:p>
          <a:p>
            <a:pPr lvl="2" indent="-342900">
              <a:buFont typeface="Courier New" pitchFamily="49" charset="0"/>
              <a:buChar char="o"/>
            </a:pPr>
            <a:r>
              <a:rPr lang="fr-FR" dirty="0"/>
              <a:t>Analyser sur les trois dernières </a:t>
            </a:r>
            <a:r>
              <a:rPr lang="fr-FR" dirty="0" smtClean="0"/>
              <a:t>années: </a:t>
            </a:r>
          </a:p>
          <a:p>
            <a:pPr lvl="3" indent="-342900">
              <a:buFont typeface="Wingdings" pitchFamily="2" charset="2"/>
              <a:buChar char="Ø"/>
            </a:pPr>
            <a:r>
              <a:rPr lang="fr-FR" dirty="0" smtClean="0"/>
              <a:t>Évolution </a:t>
            </a:r>
            <a:r>
              <a:rPr lang="fr-FR" dirty="0"/>
              <a:t>de la </a:t>
            </a:r>
            <a:r>
              <a:rPr lang="fr-FR" dirty="0" smtClean="0"/>
              <a:t>consommation</a:t>
            </a:r>
          </a:p>
          <a:p>
            <a:pPr lvl="2" indent="-342900">
              <a:buFont typeface="Courier New" pitchFamily="49" charset="0"/>
              <a:buChar char="o"/>
            </a:pPr>
            <a:r>
              <a:rPr lang="fr-FR" dirty="0" smtClean="0"/>
              <a:t>Analyser </a:t>
            </a:r>
            <a:r>
              <a:rPr lang="fr-FR" dirty="0"/>
              <a:t>sur une année</a:t>
            </a:r>
            <a:r>
              <a:rPr lang="fr-FR" dirty="0" smtClean="0"/>
              <a:t>:</a:t>
            </a:r>
          </a:p>
          <a:p>
            <a:pPr lvl="3" indent="-342900">
              <a:buFont typeface="Wingdings" pitchFamily="2" charset="2"/>
              <a:buChar char="Ø"/>
            </a:pPr>
            <a:r>
              <a:rPr lang="fr-FR" dirty="0" smtClean="0"/>
              <a:t>Pics </a:t>
            </a:r>
            <a:r>
              <a:rPr lang="fr-FR" dirty="0"/>
              <a:t>de </a:t>
            </a:r>
            <a:r>
              <a:rPr lang="fr-FR" dirty="0" smtClean="0"/>
              <a:t>consommation</a:t>
            </a:r>
          </a:p>
          <a:p>
            <a:pPr lvl="3" indent="-342900">
              <a:buFont typeface="Wingdings" pitchFamily="2" charset="2"/>
              <a:buChar char="Ø"/>
            </a:pPr>
            <a:r>
              <a:rPr lang="fr-FR" dirty="0" smtClean="0"/>
              <a:t>Creux </a:t>
            </a:r>
            <a:r>
              <a:rPr lang="fr-FR" dirty="0"/>
              <a:t>de </a:t>
            </a:r>
            <a:r>
              <a:rPr lang="fr-FR" dirty="0" smtClean="0"/>
              <a:t>consommation</a:t>
            </a:r>
          </a:p>
          <a:p>
            <a:pPr lvl="3" indent="-342900">
              <a:buFont typeface="Wingdings" pitchFamily="2" charset="2"/>
              <a:buChar char="Ø"/>
            </a:pPr>
            <a:r>
              <a:rPr lang="fr-FR" dirty="0" smtClean="0"/>
              <a:t>Production PV</a:t>
            </a:r>
          </a:p>
          <a:p>
            <a:pPr lvl="3" indent="-342900">
              <a:buFont typeface="Wingdings" pitchFamily="2" charset="2"/>
              <a:buChar char="Ø"/>
            </a:pPr>
            <a:r>
              <a:rPr lang="fr-FR" dirty="0" smtClean="0"/>
              <a:t>Saisonnalité:  identifier la part de </a:t>
            </a:r>
          </a:p>
          <a:p>
            <a:pPr lvl="4" indent="-342900">
              <a:buFont typeface="Wingdings" pitchFamily="2" charset="2"/>
              <a:buChar char="§"/>
            </a:pPr>
            <a:r>
              <a:rPr lang="fr-FR" dirty="0" smtClean="0"/>
              <a:t>L’occupation du bâtiment</a:t>
            </a:r>
          </a:p>
          <a:p>
            <a:pPr lvl="4" indent="-342900">
              <a:buFont typeface="Wingdings" pitchFamily="2" charset="2"/>
              <a:buChar char="§"/>
            </a:pPr>
            <a:r>
              <a:rPr lang="fr-FR" dirty="0" smtClean="0"/>
              <a:t>la climatisation</a:t>
            </a:r>
          </a:p>
          <a:p>
            <a:pPr lvl="4" indent="-342900">
              <a:buFont typeface="Wingdings" pitchFamily="2" charset="2"/>
              <a:buChar char="§"/>
            </a:pPr>
            <a:r>
              <a:rPr lang="fr-FR" dirty="0" smtClean="0"/>
              <a:t>de l’ECS…</a:t>
            </a:r>
          </a:p>
          <a:p>
            <a:pPr lvl="3" indent="-342900">
              <a:buFont typeface="Wingdings" pitchFamily="2" charset="2"/>
              <a:buChar char="Ø"/>
            </a:pPr>
            <a:r>
              <a:rPr lang="fr-FR" dirty="0" smtClean="0"/>
              <a:t>Consommation </a:t>
            </a:r>
            <a:r>
              <a:rPr lang="fr-FR" dirty="0"/>
              <a:t>jour / </a:t>
            </a:r>
            <a:r>
              <a:rPr lang="fr-FR" dirty="0" smtClean="0"/>
              <a:t>nuit: traquer les consommations parasites (appareils en fonctionnement alors qu’inutilisés)</a:t>
            </a:r>
          </a:p>
          <a:p>
            <a:pPr lvl="3" indent="-342900">
              <a:buFont typeface="Wingdings" pitchFamily="2" charset="2"/>
              <a:buChar char="Ø"/>
            </a:pPr>
            <a:r>
              <a:rPr lang="fr-FR" dirty="0" err="1" smtClean="0"/>
              <a:t>etc</a:t>
            </a:r>
            <a:endParaRPr lang="fr-FR" dirty="0"/>
          </a:p>
          <a:p>
            <a:pPr marL="0" indent="0">
              <a:buNone/>
            </a:pPr>
            <a:r>
              <a:rPr lang="fr-FR" dirty="0"/>
              <a:t>⇒ Apporter des données chiffrées (kWh, %, mois </a:t>
            </a:r>
            <a:r>
              <a:rPr lang="fr-FR" dirty="0" err="1"/>
              <a:t>etc</a:t>
            </a:r>
            <a:r>
              <a:rPr lang="fr-FR" dirty="0"/>
              <a:t>)</a:t>
            </a:r>
          </a:p>
          <a:p>
            <a:pPr marL="0" indent="0">
              <a:buNone/>
            </a:pPr>
            <a:r>
              <a:rPr lang="fr-FR" dirty="0"/>
              <a:t>⇒ Toujours rapporter les analyses au site étudié : est ce que ce </a:t>
            </a:r>
            <a:r>
              <a:rPr lang="fr-FR" dirty="0" smtClean="0"/>
              <a:t>que j’observe </a:t>
            </a:r>
            <a:r>
              <a:rPr lang="fr-FR" dirty="0"/>
              <a:t>est anormal ou non? (équipements </a:t>
            </a:r>
            <a:r>
              <a:rPr lang="fr-FR" dirty="0" smtClean="0"/>
              <a:t>déposés/ajoutés, vocation </a:t>
            </a:r>
            <a:r>
              <a:rPr lang="fr-FR" dirty="0"/>
              <a:t>du site, production PV </a:t>
            </a:r>
            <a:r>
              <a:rPr lang="fr-FR" dirty="0" err="1"/>
              <a:t>etc</a:t>
            </a:r>
            <a:r>
              <a:rPr lang="fr-FR" dirty="0"/>
              <a:t>)</a:t>
            </a:r>
            <a:endParaRPr lang="fr-FR" u="sng" dirty="0" smtClean="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14</a:t>
            </a:fld>
            <a:endParaRPr lang="en-US"/>
          </a:p>
        </p:txBody>
      </p:sp>
    </p:spTree>
    <p:extLst>
      <p:ext uri="{BB962C8B-B14F-4D97-AF65-F5344CB8AC3E}">
        <p14:creationId xmlns:p14="http://schemas.microsoft.com/office/powerpoint/2010/main" val="1818463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a:bodyPr>
          <a:lstStyle/>
          <a:p>
            <a:pPr marL="45720" indent="0">
              <a:buNone/>
            </a:pPr>
            <a:r>
              <a:rPr lang="fr-FR" sz="2800" dirty="0"/>
              <a:t> </a:t>
            </a:r>
            <a:r>
              <a:rPr lang="fr-FR" sz="2800" dirty="0" smtClean="0"/>
              <a:t>	Focus </a:t>
            </a:r>
            <a:r>
              <a:rPr lang="fr-FR" sz="2800" dirty="0"/>
              <a:t>: Analyse </a:t>
            </a:r>
            <a:r>
              <a:rPr lang="fr-FR" sz="2800" dirty="0" smtClean="0"/>
              <a:t>des factures électriques </a:t>
            </a:r>
          </a:p>
          <a:p>
            <a:pPr lvl="1"/>
            <a:r>
              <a:rPr lang="fr-FR" dirty="0" smtClean="0"/>
              <a:t>Observer </a:t>
            </a:r>
            <a:r>
              <a:rPr lang="fr-FR" dirty="0"/>
              <a:t>les tendances de </a:t>
            </a:r>
            <a:r>
              <a:rPr lang="fr-FR" dirty="0" smtClean="0"/>
              <a:t>consommation</a:t>
            </a:r>
            <a:endParaRPr lang="fr-FR" dirty="0"/>
          </a:p>
        </p:txBody>
      </p:sp>
      <p:pic>
        <p:nvPicPr>
          <p:cNvPr id="921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503642"/>
            <a:ext cx="3757037" cy="2319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64620" y="1484784"/>
            <a:ext cx="5148064" cy="2338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78518" y="4149080"/>
            <a:ext cx="4615036" cy="2138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15</a:t>
            </a:fld>
            <a:endParaRPr lang="en-US"/>
          </a:p>
        </p:txBody>
      </p:sp>
    </p:spTree>
    <p:extLst>
      <p:ext uri="{BB962C8B-B14F-4D97-AF65-F5344CB8AC3E}">
        <p14:creationId xmlns:p14="http://schemas.microsoft.com/office/powerpoint/2010/main" val="246214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a:bodyPr>
          <a:lstStyle/>
          <a:p>
            <a:pPr marL="45720" indent="0">
              <a:buNone/>
            </a:pPr>
            <a:r>
              <a:rPr lang="fr-FR" sz="2800" dirty="0"/>
              <a:t>	 Focus : Analyse </a:t>
            </a:r>
            <a:r>
              <a:rPr lang="fr-FR" sz="2800" dirty="0" smtClean="0"/>
              <a:t>des factures électriques </a:t>
            </a:r>
          </a:p>
          <a:p>
            <a:pPr lvl="1">
              <a:buFont typeface="Arial" pitchFamily="34" charset="0"/>
              <a:buChar char="•"/>
            </a:pPr>
            <a:r>
              <a:rPr lang="fr-FR" dirty="0" smtClean="0"/>
              <a:t>Observer </a:t>
            </a:r>
            <a:r>
              <a:rPr lang="fr-FR" dirty="0"/>
              <a:t>les tendances des </a:t>
            </a:r>
            <a:r>
              <a:rPr lang="fr-FR" dirty="0" smtClean="0"/>
              <a:t>dépenses</a:t>
            </a:r>
          </a:p>
          <a:p>
            <a:pPr lvl="1">
              <a:buFont typeface="Arial" pitchFamily="34" charset="0"/>
              <a:buChar char="•"/>
            </a:pPr>
            <a:r>
              <a:rPr lang="fr-FR" dirty="0" smtClean="0"/>
              <a:t>Dépense électrique en XFP </a:t>
            </a:r>
            <a:r>
              <a:rPr lang="fr-FR" dirty="0" smtClean="0">
                <a:sym typeface="Symbol"/>
              </a:rPr>
              <a:t>  dépense électrique en kWh!</a:t>
            </a:r>
          </a:p>
          <a:p>
            <a:pPr lvl="1">
              <a:buFont typeface="Arial" pitchFamily="34" charset="0"/>
              <a:buChar char="•"/>
            </a:pPr>
            <a:r>
              <a:rPr lang="fr-FR" dirty="0" smtClean="0">
                <a:sym typeface="Symbol"/>
              </a:rPr>
              <a:t>Intégrer les couts de l’ électricité :abonnement, cout du kWh tarification différenciée, …</a:t>
            </a:r>
            <a:endParaRPr lang="fr-FR" dirty="0" smtClean="0"/>
          </a:p>
          <a:p>
            <a:pPr lvl="1"/>
            <a:endParaRPr lang="fr-FR" dirty="0"/>
          </a:p>
          <a:p>
            <a:pPr marL="0" indent="0">
              <a:buNone/>
            </a:pPr>
            <a:endParaRPr lang="fr-FR" u="sng" dirty="0" smtClean="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648" y="2708920"/>
            <a:ext cx="7076362" cy="3678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16</a:t>
            </a:fld>
            <a:endParaRPr lang="en-US"/>
          </a:p>
        </p:txBody>
      </p:sp>
    </p:spTree>
    <p:extLst>
      <p:ext uri="{BB962C8B-B14F-4D97-AF65-F5344CB8AC3E}">
        <p14:creationId xmlns:p14="http://schemas.microsoft.com/office/powerpoint/2010/main" val="3729553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a:bodyPr>
          <a:lstStyle/>
          <a:p>
            <a:pPr marL="45720" indent="0">
              <a:buNone/>
            </a:pPr>
            <a:r>
              <a:rPr lang="fr-FR" sz="2800" dirty="0"/>
              <a:t>	 Focus : Analyse </a:t>
            </a:r>
            <a:r>
              <a:rPr lang="fr-FR" sz="2800" dirty="0" smtClean="0"/>
              <a:t>des factures électriques </a:t>
            </a:r>
          </a:p>
          <a:p>
            <a:pPr marL="365760" lvl="1" indent="0">
              <a:buNone/>
            </a:pPr>
            <a:r>
              <a:rPr lang="fr-FR" dirty="0" smtClean="0"/>
              <a:t>Établir </a:t>
            </a:r>
            <a:r>
              <a:rPr lang="fr-FR" dirty="0"/>
              <a:t>une année de référence avant la mise en place </a:t>
            </a:r>
            <a:r>
              <a:rPr lang="fr-FR" dirty="0" smtClean="0"/>
              <a:t>de mesures </a:t>
            </a:r>
            <a:r>
              <a:rPr lang="fr-FR" dirty="0"/>
              <a:t>d’EE</a:t>
            </a:r>
          </a:p>
          <a:p>
            <a:pPr lvl="2">
              <a:buFont typeface="Arial" pitchFamily="34" charset="0"/>
              <a:buChar char="•"/>
            </a:pPr>
            <a:r>
              <a:rPr lang="fr-FR" dirty="0" smtClean="0"/>
              <a:t>Définir un année de consommation type par poste (ex: moyenne sur les différentes années )</a:t>
            </a:r>
          </a:p>
          <a:p>
            <a:pPr lvl="2">
              <a:buFont typeface="Arial" pitchFamily="34" charset="0"/>
              <a:buChar char="•"/>
            </a:pPr>
            <a:r>
              <a:rPr lang="fr-FR" dirty="0" smtClean="0"/>
              <a:t>Essayer de s’affranchir des variations parasites (variation d’occupation)</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284984"/>
            <a:ext cx="717232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7854056" y="4269738"/>
            <a:ext cx="1108595" cy="1015663"/>
          </a:xfrm>
          <a:prstGeom prst="rect">
            <a:avLst/>
          </a:prstGeom>
          <a:noFill/>
        </p:spPr>
        <p:txBody>
          <a:bodyPr wrap="square" rtlCol="0">
            <a:spAutoFit/>
          </a:bodyPr>
          <a:lstStyle/>
          <a:p>
            <a:r>
              <a:rPr lang="fr-FR" sz="1000" dirty="0" smtClean="0"/>
              <a:t>Climatisation </a:t>
            </a:r>
          </a:p>
          <a:p>
            <a:r>
              <a:rPr lang="fr-FR" sz="1000" dirty="0" smtClean="0"/>
              <a:t>Eclairage </a:t>
            </a:r>
          </a:p>
          <a:p>
            <a:r>
              <a:rPr lang="fr-FR" sz="1000" dirty="0" smtClean="0"/>
              <a:t>Prises </a:t>
            </a:r>
          </a:p>
          <a:p>
            <a:r>
              <a:rPr lang="fr-FR" sz="1000" dirty="0" smtClean="0"/>
              <a:t>Serveurs</a:t>
            </a:r>
          </a:p>
          <a:p>
            <a:r>
              <a:rPr lang="fr-FR" sz="1000" dirty="0" smtClean="0"/>
              <a:t>ECS</a:t>
            </a:r>
          </a:p>
          <a:p>
            <a:endParaRPr lang="fr-FR" sz="1000" dirty="0"/>
          </a:p>
        </p:txBody>
      </p:sp>
      <p:sp>
        <p:nvSpPr>
          <p:cNvPr id="7"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17</a:t>
            </a:fld>
            <a:endParaRPr lang="en-US"/>
          </a:p>
        </p:txBody>
      </p:sp>
    </p:spTree>
    <p:extLst>
      <p:ext uri="{BB962C8B-B14F-4D97-AF65-F5344CB8AC3E}">
        <p14:creationId xmlns:p14="http://schemas.microsoft.com/office/powerpoint/2010/main" val="3397901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620688"/>
            <a:ext cx="9144000" cy="6021288"/>
          </a:xfrm>
          <a:prstGeom prst="rect">
            <a:avLst/>
          </a:prstGeom>
        </p:spPr>
        <p:txBody>
          <a:bodyPr>
            <a:normAutofit/>
          </a:bodyPr>
          <a:lstStyle/>
          <a:p>
            <a:pPr marL="45720" indent="0">
              <a:buNone/>
            </a:pPr>
            <a:r>
              <a:rPr lang="fr-FR" sz="2800" dirty="0"/>
              <a:t>	 Focus : Analyse </a:t>
            </a:r>
            <a:r>
              <a:rPr lang="fr-FR" sz="2800" dirty="0" smtClean="0"/>
              <a:t>des factures électriques </a:t>
            </a:r>
          </a:p>
          <a:p>
            <a:pPr marL="365760" lvl="1" indent="0">
              <a:buNone/>
            </a:pPr>
            <a:r>
              <a:rPr lang="fr-FR" dirty="0" smtClean="0"/>
              <a:t>Optimiser </a:t>
            </a:r>
            <a:r>
              <a:rPr lang="fr-FR" dirty="0"/>
              <a:t>le tarif et l’abonnement EDT</a:t>
            </a:r>
          </a:p>
          <a:p>
            <a:pPr lvl="2">
              <a:buFont typeface="Arial" pitchFamily="34" charset="0"/>
              <a:buChar char="•"/>
            </a:pPr>
            <a:r>
              <a:rPr lang="fr-FR" dirty="0" smtClean="0"/>
              <a:t>Tarif d’abonnement (puissance souscrite)</a:t>
            </a:r>
          </a:p>
          <a:p>
            <a:pPr lvl="2">
              <a:buFont typeface="Arial" pitchFamily="34" charset="0"/>
              <a:buChar char="•"/>
            </a:pPr>
            <a:endParaRPr lang="fr-FR" dirty="0"/>
          </a:p>
          <a:p>
            <a:pPr lvl="2">
              <a:buFont typeface="Arial" pitchFamily="34" charset="0"/>
              <a:buChar char="•"/>
            </a:pPr>
            <a:endParaRPr lang="fr-FR" dirty="0" smtClean="0"/>
          </a:p>
          <a:p>
            <a:pPr lvl="2">
              <a:buFont typeface="Arial" pitchFamily="34" charset="0"/>
              <a:buChar char="•"/>
            </a:pPr>
            <a:endParaRPr lang="fr-FR" sz="3200" dirty="0" smtClean="0"/>
          </a:p>
          <a:p>
            <a:pPr lvl="2">
              <a:buFont typeface="Arial" pitchFamily="34" charset="0"/>
              <a:buChar char="•"/>
            </a:pPr>
            <a:r>
              <a:rPr lang="fr-FR" dirty="0" smtClean="0"/>
              <a:t>Dépassement de puissance</a:t>
            </a:r>
          </a:p>
          <a:p>
            <a:pPr lvl="2">
              <a:buFont typeface="Arial" pitchFamily="34" charset="0"/>
              <a:buChar char="•"/>
            </a:pPr>
            <a:endParaRPr lang="fr-FR" dirty="0"/>
          </a:p>
          <a:p>
            <a:pPr lvl="2">
              <a:buFont typeface="Arial" pitchFamily="34" charset="0"/>
              <a:buChar char="•"/>
            </a:pPr>
            <a:endParaRPr lang="fr-FR" sz="2400" dirty="0" smtClean="0"/>
          </a:p>
          <a:p>
            <a:pPr lvl="2">
              <a:buFont typeface="Arial" pitchFamily="34" charset="0"/>
              <a:buChar char="•"/>
            </a:pPr>
            <a:endParaRPr lang="fr-FR" dirty="0" smtClean="0"/>
          </a:p>
          <a:p>
            <a:pPr lvl="2">
              <a:buFont typeface="Arial" pitchFamily="34" charset="0"/>
              <a:buChar char="•"/>
            </a:pPr>
            <a:r>
              <a:rPr lang="fr-FR" dirty="0" smtClean="0"/>
              <a:t>Analyse du cos</a:t>
            </a:r>
            <a:r>
              <a:rPr lang="fr-FR" dirty="0" smtClean="0">
                <a:sym typeface="Symbol"/>
              </a:rPr>
              <a:t> (puissance réactive)</a:t>
            </a:r>
            <a:endParaRPr lang="fr-FR" dirty="0" smtClean="0"/>
          </a:p>
        </p:txBody>
      </p:sp>
      <p:sp>
        <p:nvSpPr>
          <p:cNvPr id="4" name="ZoneTexte 3"/>
          <p:cNvSpPr txBox="1"/>
          <p:nvPr/>
        </p:nvSpPr>
        <p:spPr>
          <a:xfrm>
            <a:off x="2915816" y="5589240"/>
            <a:ext cx="1440160" cy="646331"/>
          </a:xfrm>
          <a:prstGeom prst="rect">
            <a:avLst/>
          </a:prstGeom>
          <a:noFill/>
        </p:spPr>
        <p:txBody>
          <a:bodyPr wrap="square" rtlCol="0">
            <a:spAutoFit/>
          </a:bodyPr>
          <a:lstStyle/>
          <a:p>
            <a:r>
              <a:rPr lang="fr-FR" dirty="0" smtClean="0"/>
              <a:t>Evolution cos </a:t>
            </a:r>
            <a:r>
              <a:rPr lang="fr-FR" dirty="0" smtClean="0">
                <a:sym typeface="Symbol"/>
              </a:rPr>
              <a:t></a:t>
            </a:r>
            <a:endParaRPr lang="fr-FR" dirty="0"/>
          </a:p>
        </p:txBody>
      </p:sp>
      <p:pic>
        <p:nvPicPr>
          <p:cNvPr id="12291"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850570" y="5269892"/>
            <a:ext cx="4280462" cy="151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68335" y="1824256"/>
            <a:ext cx="4108772" cy="1516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88024" y="3507472"/>
            <a:ext cx="4070043" cy="1364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smtClean="0"/>
              <a:t>Généralités sur les audits</a:t>
            </a:r>
            <a:endParaRPr lang="fr-FR" dirty="0" smtClean="0"/>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18</a:t>
            </a:fld>
            <a:endParaRPr lang="en-US"/>
          </a:p>
        </p:txBody>
      </p:sp>
    </p:spTree>
    <p:extLst>
      <p:ext uri="{BB962C8B-B14F-4D97-AF65-F5344CB8AC3E}">
        <p14:creationId xmlns:p14="http://schemas.microsoft.com/office/powerpoint/2010/main" val="1318995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836712"/>
            <a:ext cx="9144000" cy="6021288"/>
          </a:xfrm>
          <a:prstGeom prst="rect">
            <a:avLst/>
          </a:prstGeom>
        </p:spPr>
        <p:txBody>
          <a:bodyPr>
            <a:normAutofit/>
          </a:bodyPr>
          <a:lstStyle/>
          <a:p>
            <a:pPr marL="45720" indent="0">
              <a:buNone/>
            </a:pPr>
            <a:r>
              <a:rPr lang="fr-FR" sz="2800" dirty="0" smtClean="0"/>
              <a:t>	Proposition d’améliorations : préconisations</a:t>
            </a:r>
            <a:endParaRPr lang="fr-FR" sz="2800" dirty="0"/>
          </a:p>
          <a:p>
            <a:pPr>
              <a:buFont typeface="Arial" pitchFamily="34" charset="0"/>
              <a:buChar char="•"/>
            </a:pPr>
            <a:r>
              <a:rPr lang="fr-FR" dirty="0" smtClean="0"/>
              <a:t>Elles doivent s’appliquer à apporter des solutions </a:t>
            </a:r>
            <a:r>
              <a:rPr lang="fr-FR" dirty="0"/>
              <a:t>à</a:t>
            </a:r>
            <a:r>
              <a:rPr lang="fr-FR" dirty="0" smtClean="0"/>
              <a:t> l’ensemble des problèmes identifiés </a:t>
            </a:r>
          </a:p>
          <a:p>
            <a:pPr>
              <a:buFont typeface="Arial" pitchFamily="34" charset="0"/>
              <a:buChar char="•"/>
            </a:pPr>
            <a:r>
              <a:rPr lang="fr-FR" dirty="0" smtClean="0"/>
              <a:t>1 problématique peut être traitée par différentes solutions : </a:t>
            </a:r>
          </a:p>
          <a:p>
            <a:pPr marL="365760" lvl="1" indent="0">
              <a:buNone/>
            </a:pPr>
            <a:r>
              <a:rPr lang="fr-FR" dirty="0" smtClean="0"/>
              <a:t>Exemple : améliorer la protection solaire d’une paroi :</a:t>
            </a:r>
          </a:p>
          <a:p>
            <a:pPr lvl="2">
              <a:buFont typeface="Courier New" pitchFamily="49" charset="0"/>
              <a:buChar char="o"/>
            </a:pPr>
            <a:r>
              <a:rPr lang="fr-FR" dirty="0" smtClean="0"/>
              <a:t>Par un isolant thermique</a:t>
            </a:r>
            <a:endParaRPr lang="fr-FR" dirty="0"/>
          </a:p>
          <a:p>
            <a:pPr lvl="2">
              <a:buFont typeface="Courier New" pitchFamily="49" charset="0"/>
              <a:buChar char="o"/>
            </a:pPr>
            <a:r>
              <a:rPr lang="fr-FR" dirty="0" smtClean="0"/>
              <a:t>Par un pare soleil horizontal</a:t>
            </a:r>
          </a:p>
          <a:p>
            <a:pPr lvl="2">
              <a:buFont typeface="Courier New" pitchFamily="49" charset="0"/>
              <a:buChar char="o"/>
            </a:pPr>
            <a:r>
              <a:rPr lang="fr-FR" dirty="0" smtClean="0"/>
              <a:t>Par un bardage ventilé… </a:t>
            </a:r>
            <a:endParaRPr lang="fr-FR" dirty="0"/>
          </a:p>
          <a:p>
            <a:pPr>
              <a:buFont typeface="Arial" pitchFamily="34" charset="0"/>
              <a:buChar char="•"/>
            </a:pPr>
            <a:r>
              <a:rPr lang="fr-FR" dirty="0" smtClean="0"/>
              <a:t>Elles sont organisées en scenarii différents : le maitre d’ouvrage devra choisir un scenario en fonction de ses contraintes (budget, temps, disponibilité bâtiment, …)</a:t>
            </a:r>
          </a:p>
          <a:p>
            <a:pPr marL="0" indent="0">
              <a:buNone/>
            </a:pPr>
            <a:endParaRPr lang="fr-FR" dirty="0"/>
          </a:p>
          <a:p>
            <a:pPr marL="0" indent="0">
              <a:buNone/>
            </a:pPr>
            <a:endParaRPr lang="fr-FR" dirty="0" smtClean="0"/>
          </a:p>
        </p:txBody>
      </p:sp>
      <p:sp>
        <p:nvSpPr>
          <p:cNvPr id="5"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6" name="Espace réservé du numéro de diapositive 5"/>
          <p:cNvSpPr>
            <a:spLocks noGrp="1"/>
          </p:cNvSpPr>
          <p:nvPr>
            <p:ph type="sldNum" sz="quarter" idx="12"/>
          </p:nvPr>
        </p:nvSpPr>
        <p:spPr/>
        <p:txBody>
          <a:bodyPr/>
          <a:lstStyle/>
          <a:p>
            <a:fld id="{8B37D5FE-740C-46F5-801A-FA5477D9711F}" type="slidenum">
              <a:rPr lang="en-US" smtClean="0"/>
              <a:pPr/>
              <a:t>19</a:t>
            </a:fld>
            <a:endParaRPr lang="en-US"/>
          </a:p>
        </p:txBody>
      </p:sp>
    </p:spTree>
    <p:extLst>
      <p:ext uri="{BB962C8B-B14F-4D97-AF65-F5344CB8AC3E}">
        <p14:creationId xmlns:p14="http://schemas.microsoft.com/office/powerpoint/2010/main" val="96955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Espace réservé du contenu 2"/>
          <p:cNvSpPr txBox="1">
            <a:spLocks/>
          </p:cNvSpPr>
          <p:nvPr/>
        </p:nvSpPr>
        <p:spPr bwMode="auto">
          <a:xfrm>
            <a:off x="24284" y="908720"/>
            <a:ext cx="9086270" cy="458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lvl="0"/>
            <a:r>
              <a:rPr lang="fr-FR" sz="2800" dirty="0" smtClean="0">
                <a:solidFill>
                  <a:schemeClr val="tx1">
                    <a:lumMod val="75000"/>
                    <a:lumOff val="25000"/>
                  </a:schemeClr>
                </a:solidFill>
                <a:latin typeface="+mn-lt"/>
                <a:cs typeface="+mn-cs"/>
              </a:rPr>
              <a:t>	Proposition </a:t>
            </a:r>
            <a:r>
              <a:rPr lang="fr-FR" sz="2800" dirty="0">
                <a:solidFill>
                  <a:schemeClr val="tx1">
                    <a:lumMod val="75000"/>
                    <a:lumOff val="25000"/>
                  </a:schemeClr>
                </a:solidFill>
                <a:latin typeface="+mn-lt"/>
                <a:cs typeface="+mn-cs"/>
              </a:rPr>
              <a:t>d’améliorations : préconisations</a:t>
            </a:r>
          </a:p>
          <a:p>
            <a:pPr lvl="0"/>
            <a:r>
              <a:rPr lang="fr-FR" sz="2000" b="1" dirty="0" smtClean="0"/>
              <a:t>Identifier les actions a mener : </a:t>
            </a:r>
          </a:p>
          <a:p>
            <a:pPr marL="342900" indent="-342900">
              <a:buFont typeface="Arial" pitchFamily="34" charset="0"/>
              <a:buChar char="•"/>
            </a:pPr>
            <a:r>
              <a:rPr lang="fr-FR" sz="2000" dirty="0" smtClean="0"/>
              <a:t>Les </a:t>
            </a:r>
            <a:r>
              <a:rPr lang="fr-FR" sz="2000" b="1" dirty="0"/>
              <a:t>actions urgentes </a:t>
            </a:r>
            <a:r>
              <a:rPr lang="fr-FR" sz="2000" dirty="0"/>
              <a:t>du point de vue de la sécurité ou de la </a:t>
            </a:r>
            <a:r>
              <a:rPr lang="fr-FR" sz="2000" dirty="0" smtClean="0"/>
              <a:t>réglementation.  </a:t>
            </a:r>
            <a:r>
              <a:rPr lang="fr-FR" sz="2000" dirty="0"/>
              <a:t>Les disfonctionnements des bâtiments </a:t>
            </a:r>
            <a:r>
              <a:rPr lang="fr-FR" sz="2000" dirty="0" smtClean="0"/>
              <a:t>et </a:t>
            </a:r>
            <a:r>
              <a:rPr lang="fr-FR" sz="2000" dirty="0"/>
              <a:t>les moyens de palier à </a:t>
            </a:r>
            <a:r>
              <a:rPr lang="fr-FR" sz="2000" dirty="0" smtClean="0"/>
              <a:t>ces disfonctionnements </a:t>
            </a:r>
            <a:r>
              <a:rPr lang="fr-FR" sz="2000" dirty="0"/>
              <a:t>: </a:t>
            </a:r>
            <a:r>
              <a:rPr lang="fr-FR" sz="2000" b="1" dirty="0"/>
              <a:t>actions </a:t>
            </a:r>
            <a:r>
              <a:rPr lang="fr-FR" sz="2000" b="1" dirty="0" smtClean="0"/>
              <a:t>immédiates</a:t>
            </a:r>
          </a:p>
          <a:p>
            <a:pPr marL="342900" indent="-342900">
              <a:buFont typeface="Arial" pitchFamily="34" charset="0"/>
              <a:buChar char="•"/>
            </a:pPr>
            <a:r>
              <a:rPr lang="fr-FR" sz="2000" b="1" dirty="0"/>
              <a:t>Les actions à mener à court et moyen </a:t>
            </a:r>
            <a:r>
              <a:rPr lang="fr-FR" sz="2000" dirty="0"/>
              <a:t>terme et les actions utiles, </a:t>
            </a:r>
            <a:r>
              <a:rPr lang="fr-FR" sz="2000" dirty="0" smtClean="0"/>
              <a:t>il s’agit </a:t>
            </a:r>
            <a:r>
              <a:rPr lang="fr-FR" sz="2000" dirty="0"/>
              <a:t>généralement des actions dont le potentiel d’amélioration </a:t>
            </a:r>
            <a:r>
              <a:rPr lang="fr-FR" sz="2000" dirty="0" smtClean="0"/>
              <a:t>de la </a:t>
            </a:r>
            <a:r>
              <a:rPr lang="fr-FR" sz="2000" dirty="0"/>
              <a:t>performance énergétique est le plus élevé. Cependant, il </a:t>
            </a:r>
            <a:r>
              <a:rPr lang="fr-FR" sz="2000" dirty="0" smtClean="0"/>
              <a:t>convient d’identifier  correctement </a:t>
            </a:r>
            <a:r>
              <a:rPr lang="fr-FR" sz="2000" dirty="0"/>
              <a:t>les conséquences de ces actions sur </a:t>
            </a:r>
            <a:r>
              <a:rPr lang="fr-FR" sz="2000" dirty="0" smtClean="0"/>
              <a:t>le bâtiment </a:t>
            </a:r>
            <a:r>
              <a:rPr lang="fr-FR" sz="2000" dirty="0"/>
              <a:t>:</a:t>
            </a:r>
          </a:p>
          <a:p>
            <a:pPr marL="342900" indent="-342900">
              <a:buFont typeface="Arial" pitchFamily="34" charset="0"/>
              <a:buChar char="•"/>
            </a:pPr>
            <a:r>
              <a:rPr lang="fr-FR" sz="2000" b="1" dirty="0" smtClean="0"/>
              <a:t>Les </a:t>
            </a:r>
            <a:r>
              <a:rPr lang="fr-FR" sz="2000" b="1" dirty="0"/>
              <a:t>actions à mener à long terme</a:t>
            </a:r>
            <a:r>
              <a:rPr lang="fr-FR" sz="2000" dirty="0"/>
              <a:t>. Il s’agit d’actions qui peuvent nécessiter des approfondissements en étude d’ingénierie, qui peuvent nécessiter d’être intégrés à des travaux de rénovation ou de renouvellement, ou d’actions dont la pertinence est conditionnée à la réalisation préalable d’autres </a:t>
            </a:r>
            <a:r>
              <a:rPr lang="fr-FR" sz="2000" dirty="0" smtClean="0"/>
              <a:t>travaux.</a:t>
            </a:r>
            <a:endParaRPr lang="fr-FR" sz="2000"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638" y="35766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3" name="Espace réservé du numéro de diapositive 2"/>
          <p:cNvSpPr>
            <a:spLocks noGrp="1"/>
          </p:cNvSpPr>
          <p:nvPr>
            <p:ph type="sldNum" sz="quarter" idx="12"/>
          </p:nvPr>
        </p:nvSpPr>
        <p:spPr/>
        <p:txBody>
          <a:bodyPr/>
          <a:lstStyle/>
          <a:p>
            <a:fld id="{8B37D5FE-740C-46F5-801A-FA5477D9711F}" type="slidenum">
              <a:rPr lang="en-US" smtClean="0"/>
              <a:pPr/>
              <a:t>20</a:t>
            </a:fld>
            <a:endParaRPr lang="en-US"/>
          </a:p>
        </p:txBody>
      </p:sp>
    </p:spTree>
    <p:extLst>
      <p:ext uri="{BB962C8B-B14F-4D97-AF65-F5344CB8AC3E}">
        <p14:creationId xmlns:p14="http://schemas.microsoft.com/office/powerpoint/2010/main" val="3820152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Espace réservé du contenu 2"/>
          <p:cNvSpPr txBox="1">
            <a:spLocks/>
          </p:cNvSpPr>
          <p:nvPr/>
        </p:nvSpPr>
        <p:spPr bwMode="auto">
          <a:xfrm>
            <a:off x="57730" y="836712"/>
            <a:ext cx="9086270" cy="458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lvl="0" eaLnBrk="1" hangingPunct="1"/>
            <a:r>
              <a:rPr lang="fr-FR" sz="2800" dirty="0" smtClean="0">
                <a:solidFill>
                  <a:prstClr val="black">
                    <a:lumMod val="75000"/>
                    <a:lumOff val="25000"/>
                  </a:prstClr>
                </a:solidFill>
                <a:latin typeface="Trebuchet MS"/>
                <a:cs typeface="+mn-cs"/>
              </a:rPr>
              <a:t>	Proposition </a:t>
            </a:r>
            <a:r>
              <a:rPr lang="fr-FR" sz="2800" dirty="0">
                <a:solidFill>
                  <a:prstClr val="black">
                    <a:lumMod val="75000"/>
                    <a:lumOff val="25000"/>
                  </a:prstClr>
                </a:solidFill>
                <a:latin typeface="Trebuchet MS"/>
                <a:cs typeface="+mn-cs"/>
              </a:rPr>
              <a:t>d’améliorations : préconisations</a:t>
            </a:r>
          </a:p>
          <a:p>
            <a:pPr lvl="0"/>
            <a:endParaRPr lang="fr-FR" sz="2000" b="1" dirty="0" smtClean="0"/>
          </a:p>
          <a:p>
            <a:pPr lvl="0"/>
            <a:r>
              <a:rPr lang="fr-FR" sz="2000" b="1" dirty="0" smtClean="0"/>
              <a:t>Présentation des préconisations: pour chacune d’elle identifier </a:t>
            </a:r>
          </a:p>
          <a:p>
            <a:pPr marL="342900" indent="-342900">
              <a:buFont typeface="Arial" pitchFamily="34" charset="0"/>
              <a:buChar char="•"/>
            </a:pPr>
            <a:r>
              <a:rPr lang="fr-FR" sz="2000" b="1" dirty="0" smtClean="0"/>
              <a:t>La mise </a:t>
            </a:r>
            <a:r>
              <a:rPr lang="fr-FR" sz="2000" b="1" dirty="0"/>
              <a:t>en </a:t>
            </a:r>
            <a:r>
              <a:rPr lang="fr-FR" sz="2000" b="1" dirty="0" smtClean="0"/>
              <a:t>œuvre : </a:t>
            </a:r>
            <a:endParaRPr lang="fr-FR" sz="2000" b="1" dirty="0"/>
          </a:p>
          <a:p>
            <a:pPr marL="800100" lvl="1" indent="-342900">
              <a:buFont typeface="Courier New" pitchFamily="49" charset="0"/>
              <a:buChar char="o"/>
            </a:pPr>
            <a:r>
              <a:rPr lang="fr-FR" sz="2000" dirty="0" smtClean="0"/>
              <a:t>Consistance </a:t>
            </a:r>
            <a:r>
              <a:rPr lang="fr-FR" sz="2000" dirty="0"/>
              <a:t>des </a:t>
            </a:r>
            <a:r>
              <a:rPr lang="fr-FR" sz="2000" dirty="0" smtClean="0"/>
              <a:t>travaux</a:t>
            </a:r>
          </a:p>
          <a:p>
            <a:pPr marL="800100" lvl="1" indent="-342900">
              <a:buFont typeface="Courier New" pitchFamily="49" charset="0"/>
              <a:buChar char="o"/>
            </a:pPr>
            <a:r>
              <a:rPr lang="fr-FR" sz="2000" dirty="0" smtClean="0"/>
              <a:t>Niveaux </a:t>
            </a:r>
            <a:r>
              <a:rPr lang="fr-FR" sz="2000" dirty="0"/>
              <a:t>de performance par rapport à la réglementation </a:t>
            </a:r>
            <a:r>
              <a:rPr lang="fr-FR" sz="2000" dirty="0" smtClean="0"/>
              <a:t>thermique existante </a:t>
            </a:r>
            <a:r>
              <a:rPr lang="fr-FR" sz="2000" dirty="0"/>
              <a:t>(valeur de référence), au standard BBC, au seuil des aides fiscales,</a:t>
            </a:r>
          </a:p>
          <a:p>
            <a:r>
              <a:rPr lang="fr-FR" sz="2000" dirty="0"/>
              <a:t>et des CEE.</a:t>
            </a:r>
          </a:p>
          <a:p>
            <a:pPr marL="342900" indent="-342900">
              <a:buFont typeface="Arial" pitchFamily="34" charset="0"/>
              <a:buChar char="•"/>
            </a:pPr>
            <a:r>
              <a:rPr lang="fr-FR" sz="2000" b="1" dirty="0" smtClean="0"/>
              <a:t>Les observation </a:t>
            </a:r>
            <a:r>
              <a:rPr lang="fr-FR" sz="2000" b="1" dirty="0"/>
              <a:t>:</a:t>
            </a:r>
          </a:p>
          <a:p>
            <a:pPr marL="800100" lvl="1" indent="-342900">
              <a:buFont typeface="Courier New" pitchFamily="49" charset="0"/>
              <a:buChar char="o"/>
            </a:pPr>
            <a:r>
              <a:rPr lang="fr-FR" sz="2000" dirty="0" smtClean="0"/>
              <a:t>Travaux </a:t>
            </a:r>
            <a:r>
              <a:rPr lang="fr-FR" sz="2000" dirty="0"/>
              <a:t>complémentaires à faire </a:t>
            </a:r>
            <a:endParaRPr lang="fr-FR" sz="2000" dirty="0" smtClean="0"/>
          </a:p>
          <a:p>
            <a:pPr marL="800100" lvl="1" indent="-342900">
              <a:buFont typeface="Courier New" pitchFamily="49" charset="0"/>
              <a:buChar char="o"/>
            </a:pPr>
            <a:r>
              <a:rPr lang="fr-FR" sz="2000" dirty="0" smtClean="0"/>
              <a:t>Interactions </a:t>
            </a:r>
            <a:r>
              <a:rPr lang="fr-FR" sz="2000" dirty="0"/>
              <a:t>avec d’autres actions : </a:t>
            </a:r>
            <a:endParaRPr lang="fr-FR" sz="2000" dirty="0" smtClean="0"/>
          </a:p>
          <a:p>
            <a:pPr marL="342900" indent="-342900">
              <a:buFont typeface="Arial" pitchFamily="34" charset="0"/>
              <a:buChar char="•"/>
            </a:pPr>
            <a:r>
              <a:rPr lang="fr-FR" sz="2000" b="1" dirty="0" smtClean="0"/>
              <a:t>Analyse </a:t>
            </a:r>
            <a:r>
              <a:rPr lang="fr-FR" sz="2000" b="1" dirty="0"/>
              <a:t>technique</a:t>
            </a:r>
          </a:p>
          <a:p>
            <a:pPr marL="800100" lvl="1" indent="-342900">
              <a:buFont typeface="Courier New" pitchFamily="49" charset="0"/>
              <a:buChar char="o"/>
            </a:pPr>
            <a:r>
              <a:rPr lang="fr-FR" sz="2000" dirty="0" smtClean="0"/>
              <a:t>Données </a:t>
            </a:r>
            <a:r>
              <a:rPr lang="fr-FR" sz="2000" dirty="0"/>
              <a:t>dimensionnelles : surface traitée, puissance de chaudière, …</a:t>
            </a:r>
          </a:p>
          <a:p>
            <a:pPr marL="800100" lvl="1" indent="-342900">
              <a:buFont typeface="Courier New" pitchFamily="49" charset="0"/>
              <a:buChar char="o"/>
            </a:pPr>
            <a:r>
              <a:rPr lang="fr-FR" sz="2000" dirty="0" smtClean="0"/>
              <a:t>Gain </a:t>
            </a:r>
            <a:r>
              <a:rPr lang="fr-FR" sz="2000" dirty="0"/>
              <a:t>environnemental (CO2, SO2, </a:t>
            </a:r>
            <a:r>
              <a:rPr lang="fr-FR" sz="2000" dirty="0" err="1"/>
              <a:t>NOx</a:t>
            </a:r>
            <a:r>
              <a:rPr lang="fr-FR" sz="2000" dirty="0"/>
              <a:t>, </a:t>
            </a:r>
            <a:r>
              <a:rPr lang="fr-FR" sz="2000" dirty="0" smtClean="0"/>
              <a:t>…).</a:t>
            </a:r>
            <a:endParaRPr lang="fr-FR" sz="2000"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638" y="35766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3" name="Espace réservé du numéro de diapositive 2"/>
          <p:cNvSpPr>
            <a:spLocks noGrp="1"/>
          </p:cNvSpPr>
          <p:nvPr>
            <p:ph type="sldNum" sz="quarter" idx="12"/>
          </p:nvPr>
        </p:nvSpPr>
        <p:spPr/>
        <p:txBody>
          <a:bodyPr/>
          <a:lstStyle/>
          <a:p>
            <a:fld id="{8B37D5FE-740C-46F5-801A-FA5477D9711F}" type="slidenum">
              <a:rPr lang="en-US" smtClean="0"/>
              <a:pPr/>
              <a:t>21</a:t>
            </a:fld>
            <a:endParaRPr lang="en-US"/>
          </a:p>
        </p:txBody>
      </p:sp>
    </p:spTree>
    <p:extLst>
      <p:ext uri="{BB962C8B-B14F-4D97-AF65-F5344CB8AC3E}">
        <p14:creationId xmlns:p14="http://schemas.microsoft.com/office/powerpoint/2010/main" val="207641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Espace réservé du contenu 2"/>
          <p:cNvSpPr txBox="1">
            <a:spLocks/>
          </p:cNvSpPr>
          <p:nvPr/>
        </p:nvSpPr>
        <p:spPr bwMode="auto">
          <a:xfrm>
            <a:off x="68818" y="908720"/>
            <a:ext cx="9086270" cy="458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lvl="0" eaLnBrk="1" hangingPunct="1"/>
            <a:r>
              <a:rPr lang="fr-FR" sz="2800" dirty="0" smtClean="0">
                <a:solidFill>
                  <a:prstClr val="black">
                    <a:lumMod val="75000"/>
                    <a:lumOff val="25000"/>
                  </a:prstClr>
                </a:solidFill>
                <a:latin typeface="Trebuchet MS"/>
                <a:cs typeface="+mn-cs"/>
              </a:rPr>
              <a:t>	Proposition </a:t>
            </a:r>
            <a:r>
              <a:rPr lang="fr-FR" sz="2800" dirty="0">
                <a:solidFill>
                  <a:prstClr val="black">
                    <a:lumMod val="75000"/>
                    <a:lumOff val="25000"/>
                  </a:prstClr>
                </a:solidFill>
                <a:latin typeface="Trebuchet MS"/>
                <a:cs typeface="+mn-cs"/>
              </a:rPr>
              <a:t>d’améliorations : préconisations</a:t>
            </a:r>
          </a:p>
          <a:p>
            <a:pPr lvl="0"/>
            <a:r>
              <a:rPr lang="fr-FR" sz="2000" b="1" dirty="0" smtClean="0"/>
              <a:t>Présentation des préconisations: pour chacune d’elle identifier </a:t>
            </a:r>
          </a:p>
          <a:p>
            <a:pPr marL="342900" indent="-342900">
              <a:buFont typeface="Arial" pitchFamily="34" charset="0"/>
              <a:buChar char="•"/>
            </a:pPr>
            <a:r>
              <a:rPr lang="fr-FR" sz="1800" b="1" dirty="0" smtClean="0"/>
              <a:t>Étude économique</a:t>
            </a:r>
            <a:endParaRPr lang="fr-FR" sz="1800" b="1" dirty="0"/>
          </a:p>
          <a:p>
            <a:pPr marL="800100" lvl="1" indent="-342900">
              <a:buFont typeface="Courier New" pitchFamily="49" charset="0"/>
              <a:buChar char="o"/>
            </a:pPr>
            <a:r>
              <a:rPr lang="fr-FR" sz="1600" dirty="0" smtClean="0"/>
              <a:t>Coût </a:t>
            </a:r>
            <a:r>
              <a:rPr lang="fr-FR" sz="1600" dirty="0"/>
              <a:t>d’investissement, et le surcoût lié à une amélioration des </a:t>
            </a:r>
            <a:r>
              <a:rPr lang="fr-FR" sz="1600" dirty="0" smtClean="0"/>
              <a:t>prestations qualitatives </a:t>
            </a:r>
          </a:p>
          <a:p>
            <a:pPr marL="800100" lvl="1" indent="-342900">
              <a:buFont typeface="Courier New" pitchFamily="49" charset="0"/>
              <a:buChar char="o"/>
            </a:pPr>
            <a:r>
              <a:rPr lang="fr-FR" sz="1600" dirty="0"/>
              <a:t>Valorisation financière (CEE, crédits </a:t>
            </a:r>
            <a:r>
              <a:rPr lang="fr-FR" sz="1600" dirty="0" smtClean="0"/>
              <a:t>impôts…)</a:t>
            </a:r>
          </a:p>
          <a:p>
            <a:pPr marL="800100" lvl="1" indent="-342900">
              <a:buFont typeface="Courier New" pitchFamily="49" charset="0"/>
              <a:buChar char="o"/>
            </a:pPr>
            <a:r>
              <a:rPr lang="fr-FR" sz="1600" dirty="0" smtClean="0"/>
              <a:t>Étude </a:t>
            </a:r>
            <a:r>
              <a:rPr lang="fr-FR" sz="1600" dirty="0"/>
              <a:t>économique avec </a:t>
            </a:r>
            <a:r>
              <a:rPr lang="fr-FR" sz="1600" dirty="0" smtClean="0"/>
              <a:t>:</a:t>
            </a:r>
          </a:p>
          <a:p>
            <a:pPr marL="800100" lvl="1" indent="-342900">
              <a:buFont typeface="Courier New" pitchFamily="49" charset="0"/>
              <a:buChar char="o"/>
            </a:pPr>
            <a:r>
              <a:rPr lang="fr-FR" sz="1600" dirty="0" smtClean="0"/>
              <a:t>Économie </a:t>
            </a:r>
            <a:r>
              <a:rPr lang="fr-FR" sz="1600" dirty="0"/>
              <a:t>annuelle d’énergie en unité d’énergie (</a:t>
            </a:r>
            <a:r>
              <a:rPr lang="fr-FR" sz="1600" dirty="0" err="1"/>
              <a:t>kWhpcs</a:t>
            </a:r>
            <a:r>
              <a:rPr lang="fr-FR" sz="1600" dirty="0"/>
              <a:t> de gaz, litres </a:t>
            </a:r>
            <a:r>
              <a:rPr lang="fr-FR" sz="1600" dirty="0" smtClean="0"/>
              <a:t>de fioul</a:t>
            </a:r>
            <a:r>
              <a:rPr lang="fr-FR" sz="1600" dirty="0"/>
              <a:t>, kWh, </a:t>
            </a:r>
            <a:r>
              <a:rPr lang="fr-FR" sz="1600" dirty="0" smtClean="0"/>
              <a:t>…).</a:t>
            </a:r>
          </a:p>
          <a:p>
            <a:pPr marL="800100" lvl="1" indent="-342900">
              <a:buFont typeface="Courier New" pitchFamily="49" charset="0"/>
              <a:buChar char="o"/>
            </a:pPr>
            <a:r>
              <a:rPr lang="fr-FR" sz="1600" dirty="0" smtClean="0"/>
              <a:t>Économie </a:t>
            </a:r>
            <a:r>
              <a:rPr lang="fr-FR" sz="1600" dirty="0"/>
              <a:t>financière du poste énergie (préciser le coût de l’énergie pris</a:t>
            </a:r>
          </a:p>
          <a:p>
            <a:pPr marL="800100" lvl="1" indent="-342900">
              <a:buFont typeface="Courier New" pitchFamily="49" charset="0"/>
              <a:buChar char="o"/>
            </a:pPr>
            <a:r>
              <a:rPr lang="fr-FR" sz="1600" dirty="0"/>
              <a:t>en compte)</a:t>
            </a:r>
          </a:p>
          <a:p>
            <a:pPr marL="800100" lvl="1" indent="-342900">
              <a:buFont typeface="Courier New" pitchFamily="49" charset="0"/>
              <a:buChar char="o"/>
            </a:pPr>
            <a:r>
              <a:rPr lang="fr-FR" sz="1600" dirty="0"/>
              <a:t> Économie financière du poste énergie dans 20 ans </a:t>
            </a:r>
          </a:p>
          <a:p>
            <a:pPr marL="800100" lvl="1" indent="-342900">
              <a:buFont typeface="Courier New" pitchFamily="49" charset="0"/>
              <a:buChar char="o"/>
            </a:pPr>
            <a:r>
              <a:rPr lang="fr-FR" sz="1600" dirty="0" smtClean="0"/>
              <a:t>Temps </a:t>
            </a:r>
            <a:r>
              <a:rPr lang="fr-FR" sz="1600" dirty="0"/>
              <a:t>de retour brut (i.e. avec le coût de l’énergie actuel).</a:t>
            </a:r>
          </a:p>
          <a:p>
            <a:pPr marL="800100" lvl="1" indent="-342900">
              <a:buFont typeface="Courier New" pitchFamily="49" charset="0"/>
              <a:buChar char="o"/>
            </a:pPr>
            <a:r>
              <a:rPr lang="fr-FR" sz="1600" dirty="0" smtClean="0"/>
              <a:t>Temps </a:t>
            </a:r>
            <a:r>
              <a:rPr lang="fr-FR" sz="1600" dirty="0"/>
              <a:t>de retour </a:t>
            </a:r>
            <a:r>
              <a:rPr lang="fr-FR" sz="1600" dirty="0" smtClean="0"/>
              <a:t>corrigé (avec aide,  actualisé,…)</a:t>
            </a:r>
          </a:p>
          <a:p>
            <a:pPr marL="800100" lvl="1" indent="-342900">
              <a:buFont typeface="Courier New" pitchFamily="49" charset="0"/>
              <a:buChar char="o"/>
            </a:pPr>
            <a:r>
              <a:rPr lang="fr-FR" sz="1600" dirty="0"/>
              <a:t>C</a:t>
            </a:r>
            <a:r>
              <a:rPr lang="fr-FR" sz="1600" dirty="0" smtClean="0"/>
              <a:t>out environnemental</a:t>
            </a:r>
          </a:p>
          <a:p>
            <a:pPr marL="800100" lvl="1" indent="-342900">
              <a:buFont typeface="Courier New" pitchFamily="49" charset="0"/>
              <a:buChar char="o"/>
            </a:pPr>
            <a:endParaRPr lang="fr-FR" sz="1600" dirty="0" smtClean="0"/>
          </a:p>
          <a:p>
            <a:pPr marL="342900" indent="-342900">
              <a:buFont typeface="Arial" pitchFamily="34" charset="0"/>
              <a:buChar char="•"/>
            </a:pPr>
            <a:r>
              <a:rPr lang="fr-FR" sz="1800" b="1" dirty="0" smtClean="0"/>
              <a:t>Analyse </a:t>
            </a:r>
            <a:r>
              <a:rPr lang="fr-FR" sz="1800" b="1" dirty="0"/>
              <a:t>économique</a:t>
            </a:r>
          </a:p>
          <a:p>
            <a:pPr marL="800100" lvl="1" indent="-342900">
              <a:buFont typeface="Courier New" pitchFamily="49" charset="0"/>
              <a:buChar char="o"/>
            </a:pPr>
            <a:r>
              <a:rPr lang="fr-FR" sz="1600" dirty="0"/>
              <a:t>Idem mais en tenant de l’évolution de certaines variable (cout de l’énergie, inflation, évolution de certains prix</a:t>
            </a:r>
            <a:r>
              <a:rPr lang="fr-FR" sz="1600" dirty="0" smtClean="0"/>
              <a:t>…)</a:t>
            </a:r>
          </a:p>
          <a:p>
            <a:pPr marL="800100" lvl="1" indent="-342900">
              <a:buFont typeface="Courier New" pitchFamily="49" charset="0"/>
              <a:buChar char="o"/>
            </a:pPr>
            <a:endParaRPr lang="fr-FR" sz="1600" dirty="0"/>
          </a:p>
          <a:p>
            <a:pPr marL="342900" indent="-342900">
              <a:buFont typeface="Arial" pitchFamily="34" charset="0"/>
              <a:buChar char="•"/>
            </a:pPr>
            <a:r>
              <a:rPr lang="fr-FR" sz="1800" b="1" dirty="0"/>
              <a:t>Autres gains / avantages</a:t>
            </a:r>
          </a:p>
          <a:p>
            <a:pPr marL="914400" lvl="1" indent="-457200">
              <a:buFont typeface="Courier New" pitchFamily="49" charset="0"/>
              <a:buChar char="o"/>
            </a:pPr>
            <a:r>
              <a:rPr lang="fr-FR" sz="1800" dirty="0"/>
              <a:t>• </a:t>
            </a:r>
            <a:r>
              <a:rPr lang="fr-FR" sz="1600" dirty="0"/>
              <a:t>Confort : Meilleur confort thermique pour les logements du dernier étage.</a:t>
            </a:r>
          </a:p>
          <a:p>
            <a:pPr marL="914400" lvl="1" indent="-457200">
              <a:buFont typeface="Courier New" pitchFamily="49" charset="0"/>
              <a:buChar char="o"/>
            </a:pPr>
            <a:r>
              <a:rPr lang="fr-FR" sz="1600" dirty="0"/>
              <a:t>• </a:t>
            </a:r>
            <a:r>
              <a:rPr lang="fr-FR" sz="1600" dirty="0" smtClean="0"/>
              <a:t>Pérennité du bâtiment.</a:t>
            </a:r>
            <a:endParaRPr lang="fr-FR" sz="1600"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638" y="35766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22</a:t>
            </a:fld>
            <a:endParaRPr lang="en-US"/>
          </a:p>
        </p:txBody>
      </p:sp>
    </p:spTree>
    <p:extLst>
      <p:ext uri="{BB962C8B-B14F-4D97-AF65-F5344CB8AC3E}">
        <p14:creationId xmlns:p14="http://schemas.microsoft.com/office/powerpoint/2010/main" val="3345062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Espace réservé du contenu 2"/>
          <p:cNvSpPr txBox="1">
            <a:spLocks/>
          </p:cNvSpPr>
          <p:nvPr/>
        </p:nvSpPr>
        <p:spPr bwMode="auto">
          <a:xfrm>
            <a:off x="0" y="908720"/>
            <a:ext cx="9086270" cy="458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lvl="0" eaLnBrk="1" hangingPunct="1"/>
            <a:r>
              <a:rPr lang="fr-FR" sz="2800" dirty="0" smtClean="0">
                <a:solidFill>
                  <a:prstClr val="black">
                    <a:lumMod val="75000"/>
                    <a:lumOff val="25000"/>
                  </a:prstClr>
                </a:solidFill>
                <a:latin typeface="Trebuchet MS"/>
                <a:cs typeface="+mn-cs"/>
              </a:rPr>
              <a:t>	Proposition </a:t>
            </a:r>
            <a:r>
              <a:rPr lang="fr-FR" sz="2800" dirty="0">
                <a:solidFill>
                  <a:prstClr val="black">
                    <a:lumMod val="75000"/>
                    <a:lumOff val="25000"/>
                  </a:prstClr>
                </a:solidFill>
                <a:latin typeface="Trebuchet MS"/>
                <a:cs typeface="+mn-cs"/>
              </a:rPr>
              <a:t>d’améliorations : préconisations</a:t>
            </a:r>
          </a:p>
          <a:p>
            <a:pPr lvl="0"/>
            <a:r>
              <a:rPr lang="fr-FR" sz="2000" b="1" dirty="0" smtClean="0"/>
              <a:t>Définition des scénarii de travaux:</a:t>
            </a:r>
          </a:p>
          <a:p>
            <a:pPr marL="342900" lvl="0" indent="-342900">
              <a:buFont typeface="Arial" pitchFamily="34" charset="0"/>
              <a:buChar char="•"/>
            </a:pPr>
            <a:r>
              <a:rPr lang="fr-FR" sz="2000" dirty="0" smtClean="0"/>
              <a:t>Objectif : organiser regrouper et planifier les préconisations en intégrant les contraintes du MO.</a:t>
            </a:r>
          </a:p>
          <a:p>
            <a:pPr marL="342900" lvl="0" indent="-342900">
              <a:buFont typeface="Arial" pitchFamily="34" charset="0"/>
              <a:buChar char="•"/>
            </a:pPr>
            <a:r>
              <a:rPr lang="fr-FR" sz="2000" dirty="0" smtClean="0"/>
              <a:t>Définir chaque scénarios avec son objectif </a:t>
            </a:r>
          </a:p>
          <a:p>
            <a:pPr marL="342900" lvl="0" indent="-342900">
              <a:buFont typeface="Arial" pitchFamily="34" charset="0"/>
              <a:buChar char="•"/>
            </a:pPr>
            <a:r>
              <a:rPr lang="fr-FR" sz="2000" dirty="0" smtClean="0"/>
              <a:t>Les scenarii doivent être : </a:t>
            </a:r>
          </a:p>
          <a:p>
            <a:pPr marL="800100" lvl="1" indent="-342900">
              <a:buFont typeface="Wingdings" pitchFamily="2" charset="2"/>
              <a:buChar char="§"/>
            </a:pPr>
            <a:r>
              <a:rPr lang="fr-FR" sz="1800" b="1" dirty="0" smtClean="0"/>
              <a:t>optimisés </a:t>
            </a:r>
            <a:r>
              <a:rPr lang="fr-FR" sz="1800" b="1" dirty="0"/>
              <a:t>économiquement :</a:t>
            </a:r>
          </a:p>
          <a:p>
            <a:pPr marL="1257300" lvl="2" indent="-342900">
              <a:buFont typeface="Courier New" pitchFamily="49" charset="0"/>
              <a:buChar char="o"/>
            </a:pPr>
            <a:r>
              <a:rPr lang="fr-FR" sz="1800" dirty="0" smtClean="0"/>
              <a:t>À </a:t>
            </a:r>
            <a:r>
              <a:rPr lang="fr-FR" sz="1800" dirty="0"/>
              <a:t>coût d’investissement </a:t>
            </a:r>
            <a:r>
              <a:rPr lang="fr-FR" sz="1800" dirty="0" smtClean="0"/>
              <a:t>plafonné : proposer des scénarii cohérents en mettant en place un nombre limité d’actions sans entraver les possibilités de réaliser des actions complémentaires à court et moyen termes (Exemple : refaire une façade à un niveau très performant, plutôt que reprendre l’isolation des parois opaques de tout le bâtiment).</a:t>
            </a:r>
          </a:p>
          <a:p>
            <a:pPr marL="1257300" lvl="2" indent="-342900">
              <a:buFont typeface="Courier New" pitchFamily="49" charset="0"/>
              <a:buChar char="o"/>
            </a:pPr>
            <a:r>
              <a:rPr lang="fr-FR" sz="1800" dirty="0" smtClean="0"/>
              <a:t>À coût de fonctionnement optimal (</a:t>
            </a:r>
            <a:r>
              <a:rPr lang="fr-FR" sz="1800" b="1" dirty="0" smtClean="0"/>
              <a:t>coût global minimum </a:t>
            </a:r>
            <a:r>
              <a:rPr lang="fr-FR" sz="1800" dirty="0" smtClean="0"/>
              <a:t>: définir la durée de la période et le taux d’actualisation).</a:t>
            </a:r>
          </a:p>
          <a:p>
            <a:pPr marL="800100" lvl="1" indent="-342900">
              <a:buFont typeface="Wingdings" pitchFamily="2" charset="2"/>
              <a:buChar char="§"/>
            </a:pPr>
            <a:r>
              <a:rPr lang="fr-FR" sz="1800" b="1" dirty="0"/>
              <a:t>vertueux</a:t>
            </a:r>
          </a:p>
          <a:p>
            <a:pPr marL="1257300" lvl="2" indent="-342900">
              <a:buFont typeface="Courier New" pitchFamily="49" charset="0"/>
              <a:buChar char="o"/>
            </a:pPr>
            <a:r>
              <a:rPr lang="fr-FR" sz="1800" dirty="0" smtClean="0"/>
              <a:t>Recherche </a:t>
            </a:r>
            <a:r>
              <a:rPr lang="fr-FR" sz="1800" dirty="0"/>
              <a:t>d’une cible </a:t>
            </a:r>
            <a:r>
              <a:rPr lang="fr-FR" sz="1800" dirty="0" smtClean="0"/>
              <a:t>énergétique: </a:t>
            </a:r>
            <a:r>
              <a:rPr lang="fr-FR" sz="1800" dirty="0"/>
              <a:t>ensemble d’actions </a:t>
            </a:r>
            <a:r>
              <a:rPr lang="fr-FR" sz="1800" dirty="0" smtClean="0"/>
              <a:t>complet ou </a:t>
            </a:r>
            <a:r>
              <a:rPr lang="fr-FR" sz="1800" dirty="0"/>
              <a:t>tous les éléments constitutifs du bâtiment sont </a:t>
            </a:r>
            <a:r>
              <a:rPr lang="fr-FR" sz="1800" dirty="0" smtClean="0"/>
              <a:t>améliorés pour </a:t>
            </a:r>
            <a:r>
              <a:rPr lang="fr-FR" sz="1800" dirty="0"/>
              <a:t>atteindre un niveau de performance </a:t>
            </a:r>
            <a:r>
              <a:rPr lang="fr-FR" sz="1800" dirty="0" smtClean="0"/>
              <a:t>identifié :scénario </a:t>
            </a:r>
            <a:r>
              <a:rPr lang="fr-FR" sz="1800" dirty="0"/>
              <a:t>type </a:t>
            </a:r>
            <a:r>
              <a:rPr lang="fr-FR" sz="1800" dirty="0" smtClean="0"/>
              <a:t>RTAADOM, PERENE, BBC…:</a:t>
            </a:r>
            <a:endParaRPr lang="fr-FR" sz="1800" dirty="0"/>
          </a:p>
          <a:p>
            <a:pPr marL="1257300" lvl="2" indent="-342900">
              <a:buFont typeface="Courier New" pitchFamily="49" charset="0"/>
              <a:buChar char="o"/>
            </a:pPr>
            <a:r>
              <a:rPr lang="fr-FR" sz="1800" dirty="0" smtClean="0"/>
              <a:t>Recherche </a:t>
            </a:r>
            <a:r>
              <a:rPr lang="fr-FR" sz="1800" dirty="0"/>
              <a:t>de réduction des émissions de CO2</a:t>
            </a:r>
            <a:r>
              <a:rPr lang="fr-FR" sz="1800" dirty="0" smtClean="0"/>
              <a:t>.</a:t>
            </a:r>
            <a:endParaRPr lang="fr-FR" sz="1800"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638" y="35766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3" name="Espace réservé du numéro de diapositive 2"/>
          <p:cNvSpPr>
            <a:spLocks noGrp="1"/>
          </p:cNvSpPr>
          <p:nvPr>
            <p:ph type="sldNum" sz="quarter" idx="12"/>
          </p:nvPr>
        </p:nvSpPr>
        <p:spPr/>
        <p:txBody>
          <a:bodyPr/>
          <a:lstStyle/>
          <a:p>
            <a:fld id="{8B37D5FE-740C-46F5-801A-FA5477D9711F}" type="slidenum">
              <a:rPr lang="en-US" smtClean="0"/>
              <a:pPr/>
              <a:t>23</a:t>
            </a:fld>
            <a:endParaRPr lang="en-US"/>
          </a:p>
        </p:txBody>
      </p:sp>
    </p:spTree>
    <p:extLst>
      <p:ext uri="{BB962C8B-B14F-4D97-AF65-F5344CB8AC3E}">
        <p14:creationId xmlns:p14="http://schemas.microsoft.com/office/powerpoint/2010/main" val="2088446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Espace réservé du contenu 2"/>
          <p:cNvSpPr txBox="1">
            <a:spLocks/>
          </p:cNvSpPr>
          <p:nvPr/>
        </p:nvSpPr>
        <p:spPr bwMode="auto">
          <a:xfrm>
            <a:off x="57730" y="822524"/>
            <a:ext cx="9086270" cy="458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lvl="0" eaLnBrk="1" hangingPunct="1"/>
            <a:r>
              <a:rPr lang="fr-FR" sz="2800" dirty="0" smtClean="0">
                <a:solidFill>
                  <a:prstClr val="black">
                    <a:lumMod val="75000"/>
                    <a:lumOff val="25000"/>
                  </a:prstClr>
                </a:solidFill>
                <a:latin typeface="Trebuchet MS"/>
                <a:cs typeface="+mn-cs"/>
              </a:rPr>
              <a:t>	Proposition </a:t>
            </a:r>
            <a:r>
              <a:rPr lang="fr-FR" sz="2800" dirty="0">
                <a:solidFill>
                  <a:prstClr val="black">
                    <a:lumMod val="75000"/>
                    <a:lumOff val="25000"/>
                  </a:prstClr>
                </a:solidFill>
                <a:latin typeface="Trebuchet MS"/>
                <a:cs typeface="+mn-cs"/>
              </a:rPr>
              <a:t>d’améliorations : préconisations</a:t>
            </a:r>
          </a:p>
          <a:p>
            <a:pPr lvl="0"/>
            <a:r>
              <a:rPr lang="fr-FR" sz="2000" b="1" dirty="0" smtClean="0"/>
              <a:t>Présentation détaillée des scénarii de travaux:</a:t>
            </a:r>
          </a:p>
          <a:p>
            <a:pPr marL="342900" indent="-342900">
              <a:buFont typeface="Arial" pitchFamily="34" charset="0"/>
              <a:buChar char="•"/>
            </a:pPr>
            <a:r>
              <a:rPr lang="fr-FR" sz="1600" dirty="0" smtClean="0"/>
              <a:t>Préciser : </a:t>
            </a:r>
          </a:p>
          <a:p>
            <a:pPr marL="800100" lvl="1" indent="-342900">
              <a:buFont typeface="Courier New" pitchFamily="49" charset="0"/>
              <a:buChar char="o"/>
            </a:pPr>
            <a:r>
              <a:rPr lang="fr-FR" sz="1600" dirty="0" smtClean="0"/>
              <a:t>La consistance </a:t>
            </a:r>
            <a:r>
              <a:rPr lang="fr-FR" sz="1600" dirty="0"/>
              <a:t>des travaux.</a:t>
            </a:r>
          </a:p>
          <a:p>
            <a:pPr marL="800100" lvl="1" indent="-342900">
              <a:buFont typeface="Courier New" pitchFamily="49" charset="0"/>
              <a:buChar char="o"/>
            </a:pPr>
            <a:r>
              <a:rPr lang="fr-FR" sz="1600" dirty="0" smtClean="0"/>
              <a:t>La liste </a:t>
            </a:r>
            <a:r>
              <a:rPr lang="fr-FR" sz="1600" dirty="0"/>
              <a:t>des préconisations (à indiquer clairement) composant le </a:t>
            </a:r>
            <a:r>
              <a:rPr lang="fr-FR" sz="1600" dirty="0" smtClean="0"/>
              <a:t>scénario présenté </a:t>
            </a:r>
            <a:r>
              <a:rPr lang="fr-FR" sz="1600" dirty="0"/>
              <a:t>par « macro action » </a:t>
            </a:r>
            <a:r>
              <a:rPr lang="fr-FR" sz="1600" dirty="0" smtClean="0"/>
              <a:t>cohérente. </a:t>
            </a:r>
          </a:p>
          <a:p>
            <a:pPr marL="800100" lvl="1" indent="-342900">
              <a:buFont typeface="Courier New" pitchFamily="49" charset="0"/>
              <a:buChar char="o"/>
            </a:pPr>
            <a:r>
              <a:rPr lang="fr-FR" sz="1600" dirty="0" smtClean="0"/>
              <a:t>Les résultats de l’étude économique: </a:t>
            </a:r>
          </a:p>
          <a:p>
            <a:pPr marL="1257300" lvl="2" indent="-342900">
              <a:buFont typeface="Wingdings" pitchFamily="2" charset="2"/>
              <a:buChar char="§"/>
            </a:pPr>
            <a:r>
              <a:rPr lang="fr-FR" sz="1600" dirty="0" smtClean="0"/>
              <a:t>Economies d’énergies et financières générées </a:t>
            </a:r>
          </a:p>
          <a:p>
            <a:pPr marL="1257300" lvl="2" indent="-342900">
              <a:buFont typeface="Wingdings" pitchFamily="2" charset="2"/>
              <a:buChar char="§"/>
            </a:pPr>
            <a:r>
              <a:rPr lang="fr-FR" sz="1600" dirty="0" smtClean="0"/>
              <a:t>TRI</a:t>
            </a:r>
            <a:endParaRPr lang="fr-FR" sz="1600" dirty="0"/>
          </a:p>
          <a:p>
            <a:pPr marL="1257300" lvl="2" indent="-342900">
              <a:buFont typeface="Wingdings" pitchFamily="2" charset="2"/>
              <a:buChar char="§"/>
            </a:pPr>
            <a:r>
              <a:rPr lang="fr-FR" sz="1600" dirty="0"/>
              <a:t>Gain environnementaux</a:t>
            </a:r>
          </a:p>
          <a:p>
            <a:pPr marL="1257300" lvl="2" indent="-342900">
              <a:buFont typeface="Wingdings" pitchFamily="2" charset="2"/>
              <a:buChar char="§"/>
            </a:pPr>
            <a:r>
              <a:rPr lang="fr-FR" sz="1600" dirty="0"/>
              <a:t>Analyse en cout global</a:t>
            </a:r>
          </a:p>
          <a:p>
            <a:pPr marL="800100" lvl="1" indent="-342900">
              <a:buFont typeface="Courier New" pitchFamily="49" charset="0"/>
              <a:buChar char="o"/>
            </a:pPr>
            <a:r>
              <a:rPr lang="fr-FR" sz="1600" dirty="0"/>
              <a:t>Les autres gains apportés par le scenario</a:t>
            </a:r>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638" y="35766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3528" y="4097381"/>
            <a:ext cx="8017801" cy="261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txBox="1">
            <a:spLocks/>
          </p:cNvSpPr>
          <p:nvPr/>
        </p:nvSpPr>
        <p:spPr>
          <a:xfrm>
            <a:off x="1043608"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fr-FR" dirty="0" smtClean="0"/>
              <a:t>Généralités sur les audits</a:t>
            </a:r>
          </a:p>
        </p:txBody>
      </p:sp>
      <p:sp>
        <p:nvSpPr>
          <p:cNvPr id="3" name="Espace réservé du numéro de diapositive 2"/>
          <p:cNvSpPr>
            <a:spLocks noGrp="1"/>
          </p:cNvSpPr>
          <p:nvPr>
            <p:ph type="sldNum" sz="quarter" idx="12"/>
          </p:nvPr>
        </p:nvSpPr>
        <p:spPr/>
        <p:txBody>
          <a:bodyPr/>
          <a:lstStyle/>
          <a:p>
            <a:fld id="{8B37D5FE-740C-46F5-801A-FA5477D9711F}" type="slidenum">
              <a:rPr lang="en-US" smtClean="0"/>
              <a:pPr/>
              <a:t>24</a:t>
            </a:fld>
            <a:endParaRPr lang="en-US"/>
          </a:p>
        </p:txBody>
      </p:sp>
    </p:spTree>
    <p:extLst>
      <p:ext uri="{BB962C8B-B14F-4D97-AF65-F5344CB8AC3E}">
        <p14:creationId xmlns:p14="http://schemas.microsoft.com/office/powerpoint/2010/main" val="1466954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7504" y="1196752"/>
            <a:ext cx="8625136" cy="1252728"/>
          </a:xfrm>
        </p:spPr>
        <p:txBody>
          <a:bodyPr>
            <a:noAutofit/>
          </a:bodyPr>
          <a:lstStyle/>
          <a:p>
            <a:pPr marL="0" indent="0" algn="l">
              <a:buNone/>
            </a:pPr>
            <a:r>
              <a:rPr lang="fr-FR" sz="3600" dirty="0" smtClean="0">
                <a:effectLst/>
              </a:rPr>
              <a:t>Séquence 21</a:t>
            </a:r>
            <a:br>
              <a:rPr lang="fr-FR" sz="3600" dirty="0" smtClean="0">
                <a:effectLst/>
              </a:rPr>
            </a:br>
            <a:r>
              <a:rPr lang="fr-FR" sz="3600" dirty="0" smtClean="0">
                <a:effectLst/>
              </a:rPr>
              <a:t>Méthodologie </a:t>
            </a:r>
            <a:r>
              <a:rPr lang="fr-FR" sz="3600" dirty="0">
                <a:effectLst/>
              </a:rPr>
              <a:t>de diagnostic et état des lieux du bâtiment </a:t>
            </a:r>
            <a:br>
              <a:rPr lang="fr-FR" sz="3600" dirty="0">
                <a:effectLst/>
              </a:rPr>
            </a:br>
            <a:r>
              <a:rPr lang="fr-FR" sz="3600" dirty="0">
                <a:effectLst/>
              </a:rPr>
              <a:t/>
            </a:r>
            <a:br>
              <a:rPr lang="fr-FR" sz="3600" dirty="0">
                <a:effectLst/>
              </a:rPr>
            </a:br>
            <a:r>
              <a:rPr lang="fr-FR" sz="3600" dirty="0">
                <a:effectLst/>
              </a:rPr>
              <a:t> </a:t>
            </a:r>
            <a:endParaRPr lang="fr-FR" sz="3600" dirty="0">
              <a:latin typeface="+mn-lt"/>
            </a:endParaRPr>
          </a:p>
        </p:txBody>
      </p:sp>
      <p:sp>
        <p:nvSpPr>
          <p:cNvPr id="2" name="Espace réservé du contenu 1"/>
          <p:cNvSpPr>
            <a:spLocks noGrp="1"/>
          </p:cNvSpPr>
          <p:nvPr>
            <p:ph sz="quarter" idx="13"/>
          </p:nvPr>
        </p:nvSpPr>
        <p:spPr>
          <a:xfrm>
            <a:off x="683568" y="4005064"/>
            <a:ext cx="8676456" cy="5157192"/>
          </a:xfrm>
        </p:spPr>
        <p:txBody>
          <a:bodyPr>
            <a:normAutofit/>
          </a:bodyPr>
          <a:lstStyle/>
          <a:p>
            <a:pPr marL="45720" lvl="0" indent="0">
              <a:buNone/>
            </a:pPr>
            <a:r>
              <a:rPr lang="fr-FR" sz="2800" dirty="0" smtClean="0"/>
              <a:t>Méthode de diagnostic OPTICLIM</a:t>
            </a:r>
            <a:r>
              <a:rPr lang="fr-FR" sz="2800" dirty="0"/>
              <a:t> </a:t>
            </a:r>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25</a:t>
            </a:fld>
            <a:endParaRPr lang="en-US"/>
          </a:p>
        </p:txBody>
      </p:sp>
    </p:spTree>
    <p:extLst>
      <p:ext uri="{BB962C8B-B14F-4D97-AF65-F5344CB8AC3E}">
        <p14:creationId xmlns:p14="http://schemas.microsoft.com/office/powerpoint/2010/main" val="22865010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Espace réservé du contenu 5"/>
          <p:cNvSpPr>
            <a:spLocks noGrp="1"/>
          </p:cNvSpPr>
          <p:nvPr>
            <p:ph idx="4294967295"/>
          </p:nvPr>
        </p:nvSpPr>
        <p:spPr>
          <a:xfrm>
            <a:off x="395536" y="1268760"/>
            <a:ext cx="7408333" cy="3450696"/>
          </a:xfrm>
          <a:prstGeom prst="rect">
            <a:avLst/>
          </a:prstGeom>
        </p:spPr>
        <p:txBody>
          <a:bodyPr>
            <a:normAutofit lnSpcReduction="10000"/>
          </a:bodyPr>
          <a:lstStyle/>
          <a:p>
            <a:pPr marL="45720" indent="0" eaLnBrk="1" hangingPunct="1">
              <a:buNone/>
            </a:pPr>
            <a:r>
              <a:rPr lang="fr-FR" dirty="0" smtClean="0"/>
              <a:t>Les phases de l’audit: </a:t>
            </a:r>
          </a:p>
          <a:p>
            <a:pPr marL="45720" indent="0" eaLnBrk="1" hangingPunct="1">
              <a:buNone/>
            </a:pPr>
            <a:r>
              <a:rPr lang="fr-FR" dirty="0" smtClean="0"/>
              <a:t>Inspirées de la méthode « ADEME » mais adapté aux possibilité offertes par </a:t>
            </a:r>
            <a:r>
              <a:rPr lang="fr-FR" dirty="0" err="1" smtClean="0"/>
              <a:t>Optclim</a:t>
            </a:r>
            <a:r>
              <a:rPr lang="fr-FR" dirty="0" smtClean="0"/>
              <a:t>…</a:t>
            </a:r>
          </a:p>
          <a:p>
            <a:pPr marL="45720" indent="0" eaLnBrk="1" hangingPunct="1">
              <a:buNone/>
            </a:pPr>
            <a:endParaRPr lang="fr-FR" dirty="0" smtClean="0"/>
          </a:p>
          <a:p>
            <a:pPr marL="822960" lvl="1" indent="-457200">
              <a:buFont typeface="+mj-lt"/>
              <a:buAutoNum type="arabicPeriod"/>
            </a:pPr>
            <a:r>
              <a:rPr lang="fr-FR" dirty="0" smtClean="0"/>
              <a:t>Etude préliminaire</a:t>
            </a:r>
          </a:p>
          <a:p>
            <a:pPr marL="822960" lvl="1" indent="-457200">
              <a:buFont typeface="+mj-lt"/>
              <a:buAutoNum type="arabicPeriod"/>
            </a:pPr>
            <a:r>
              <a:rPr lang="fr-FR" dirty="0" smtClean="0"/>
              <a:t>Visite sur site</a:t>
            </a:r>
          </a:p>
          <a:p>
            <a:pPr marL="822960" lvl="1" indent="-457200">
              <a:buFont typeface="+mj-lt"/>
              <a:buAutoNum type="arabicPeriod"/>
            </a:pPr>
            <a:r>
              <a:rPr lang="fr-FR" dirty="0" smtClean="0"/>
              <a:t>Simulations et analyses (dont analyse économiques)</a:t>
            </a:r>
          </a:p>
          <a:p>
            <a:pPr marL="822960" lvl="1" indent="-457200">
              <a:buFont typeface="+mj-lt"/>
              <a:buAutoNum type="arabicPeriod"/>
            </a:pPr>
            <a:r>
              <a:rPr lang="fr-FR" dirty="0" smtClean="0"/>
              <a:t>Elaboration des préconisations</a:t>
            </a:r>
          </a:p>
          <a:p>
            <a:pPr marL="822960" lvl="1" indent="-457200">
              <a:buFont typeface="+mj-lt"/>
              <a:buAutoNum type="arabicPeriod"/>
            </a:pPr>
            <a:r>
              <a:rPr lang="fr-FR" dirty="0" smtClean="0"/>
              <a:t>La rédaction du rapport d’audit</a:t>
            </a:r>
          </a:p>
          <a:p>
            <a:pPr eaLnBrk="1" hangingPunct="1"/>
            <a:endParaRPr lang="fr-FR" dirty="0" smtClean="0"/>
          </a:p>
        </p:txBody>
      </p:sp>
      <p:sp>
        <p:nvSpPr>
          <p:cNvPr id="5"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3441197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1124992"/>
            <a:ext cx="9144000" cy="5229200"/>
          </a:xfrm>
          <a:prstGeom prst="rect">
            <a:avLst/>
          </a:prstGeom>
        </p:spPr>
        <p:txBody>
          <a:bodyPr>
            <a:normAutofit fontScale="92500" lnSpcReduction="20000"/>
          </a:bodyPr>
          <a:lstStyle/>
          <a:p>
            <a:pPr marL="365760" lvl="1" indent="0">
              <a:buNone/>
            </a:pPr>
            <a:r>
              <a:rPr lang="fr-FR" sz="3000" dirty="0" smtClean="0"/>
              <a:t>1-L’étude préliminaire</a:t>
            </a:r>
          </a:p>
          <a:p>
            <a:pPr marL="365760" lvl="1" indent="0">
              <a:buNone/>
            </a:pPr>
            <a:r>
              <a:rPr lang="fr-FR" dirty="0" smtClean="0"/>
              <a:t> Elle doit rassembler à minima: </a:t>
            </a:r>
          </a:p>
          <a:p>
            <a:pPr lvl="2"/>
            <a:r>
              <a:rPr lang="fr-FR" dirty="0" smtClean="0"/>
              <a:t>Les plans des bâtiments</a:t>
            </a:r>
          </a:p>
          <a:p>
            <a:pPr lvl="2"/>
            <a:r>
              <a:rPr lang="fr-FR" dirty="0" smtClean="0"/>
              <a:t>factures </a:t>
            </a:r>
            <a:r>
              <a:rPr lang="fr-FR" dirty="0"/>
              <a:t>de consommations d’électricité du bâtiment sur 3 ans ;</a:t>
            </a:r>
          </a:p>
          <a:p>
            <a:pPr lvl="2"/>
            <a:r>
              <a:rPr lang="fr-FR" dirty="0" smtClean="0"/>
              <a:t>factures </a:t>
            </a:r>
            <a:r>
              <a:rPr lang="fr-FR" dirty="0"/>
              <a:t>de réalisation des installations de climatisation</a:t>
            </a:r>
          </a:p>
          <a:p>
            <a:pPr lvl="2"/>
            <a:r>
              <a:rPr lang="fr-FR" dirty="0" smtClean="0"/>
              <a:t>contrats </a:t>
            </a:r>
            <a:r>
              <a:rPr lang="fr-FR" dirty="0"/>
              <a:t>ou factures de maintenance si elles existent ;</a:t>
            </a:r>
          </a:p>
          <a:p>
            <a:pPr lvl="2"/>
            <a:r>
              <a:rPr lang="fr-FR" dirty="0"/>
              <a:t>un synoptique ou document d’information de l’usage du </a:t>
            </a:r>
            <a:r>
              <a:rPr lang="fr-FR" dirty="0" smtClean="0"/>
              <a:t>bâtiment. (à compléter avec les </a:t>
            </a:r>
            <a:r>
              <a:rPr lang="fr-FR" dirty="0"/>
              <a:t>informations </a:t>
            </a:r>
            <a:r>
              <a:rPr lang="fr-FR" dirty="0" smtClean="0"/>
              <a:t> récolte lors de la visite)</a:t>
            </a:r>
            <a:endParaRPr lang="fr-FR" dirty="0"/>
          </a:p>
          <a:p>
            <a:pPr lvl="2"/>
            <a:r>
              <a:rPr lang="fr-FR" dirty="0"/>
              <a:t>une information sur les évolutions futures à court ou moyen terme du bâtiment  qui  pourraient rendre l’étude obsolète</a:t>
            </a:r>
            <a:r>
              <a:rPr lang="fr-FR" dirty="0" smtClean="0"/>
              <a:t>.</a:t>
            </a:r>
          </a:p>
          <a:p>
            <a:pPr lvl="2"/>
            <a:endParaRPr lang="fr-FR" dirty="0"/>
          </a:p>
          <a:p>
            <a:pPr marL="365760" lvl="1" indent="0">
              <a:buNone/>
            </a:pPr>
            <a:r>
              <a:rPr lang="fr-FR" dirty="0" smtClean="0"/>
              <a:t>Et éventuellement</a:t>
            </a:r>
          </a:p>
          <a:p>
            <a:pPr lvl="2"/>
            <a:r>
              <a:rPr lang="fr-FR" dirty="0" smtClean="0"/>
              <a:t>Le CCTP </a:t>
            </a:r>
            <a:r>
              <a:rPr lang="fr-FR" dirty="0"/>
              <a:t>du bâtiment si disponible </a:t>
            </a:r>
          </a:p>
          <a:p>
            <a:pPr lvl="2"/>
            <a:r>
              <a:rPr lang="fr-FR" dirty="0"/>
              <a:t>L</a:t>
            </a:r>
            <a:r>
              <a:rPr lang="fr-FR" dirty="0" smtClean="0"/>
              <a:t>a descriptif </a:t>
            </a:r>
            <a:r>
              <a:rPr lang="fr-FR" dirty="0"/>
              <a:t>du bâtiment en particulier des parois et des composants ;</a:t>
            </a:r>
          </a:p>
          <a:p>
            <a:pPr lvl="2"/>
            <a:r>
              <a:rPr lang="fr-FR" dirty="0"/>
              <a:t>T</a:t>
            </a:r>
            <a:r>
              <a:rPr lang="fr-FR" dirty="0" smtClean="0"/>
              <a:t>oute </a:t>
            </a:r>
            <a:r>
              <a:rPr lang="fr-FR" dirty="0"/>
              <a:t>autre information utile à la réalisation de la mission y compris des informations sur les inconforts, les pathologies ou certaines contraintes d’intervention ;</a:t>
            </a:r>
          </a:p>
          <a:p>
            <a:pPr lvl="1"/>
            <a:endParaRPr lang="fr-FR" dirty="0" smtClean="0"/>
          </a:p>
          <a:p>
            <a:pPr lvl="2"/>
            <a:endParaRPr lang="fr-FR" dirty="0"/>
          </a:p>
          <a:p>
            <a:pPr lvl="2"/>
            <a:endParaRPr lang="fr-FR" dirty="0" smtClean="0"/>
          </a:p>
          <a:p>
            <a:pPr lvl="2"/>
            <a:endParaRPr lang="fr-FR" dirty="0"/>
          </a:p>
          <a:p>
            <a:pPr lvl="1"/>
            <a:endParaRPr lang="fr-FR" dirty="0" smtClean="0"/>
          </a:p>
          <a:p>
            <a:pPr eaLnBrk="1" hangingPunct="1"/>
            <a:endParaRPr lang="fr-FR" dirty="0" smtClean="0"/>
          </a:p>
        </p:txBody>
      </p:sp>
      <p:sp>
        <p:nvSpPr>
          <p:cNvPr id="7"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2238526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27260" y="1107936"/>
            <a:ext cx="9144000" cy="5229200"/>
          </a:xfrm>
          <a:prstGeom prst="rect">
            <a:avLst/>
          </a:prstGeom>
        </p:spPr>
        <p:txBody>
          <a:bodyPr>
            <a:normAutofit lnSpcReduction="10000"/>
          </a:bodyPr>
          <a:lstStyle/>
          <a:p>
            <a:pPr marL="301943" lvl="1" indent="0">
              <a:buNone/>
            </a:pPr>
            <a:r>
              <a:rPr lang="fr-FR" sz="3000" dirty="0" smtClean="0"/>
              <a:t>2 - La visite sur site</a:t>
            </a:r>
          </a:p>
          <a:p>
            <a:pPr lvl="1"/>
            <a:r>
              <a:rPr lang="fr-FR" dirty="0" smtClean="0"/>
              <a:t> Elle permet </a:t>
            </a:r>
          </a:p>
          <a:p>
            <a:pPr lvl="2"/>
            <a:r>
              <a:rPr lang="fr-FR" sz="2000" dirty="0"/>
              <a:t>La collecte des données techniques manquantes sur le bâti, les systèmes (climatisation, équipements générant des apports internes), leur maintenance, …</a:t>
            </a:r>
          </a:p>
          <a:p>
            <a:pPr lvl="2"/>
            <a:r>
              <a:rPr lang="fr-FR" sz="2000" dirty="0"/>
              <a:t>La collecte des données comportementales en particulier la mesure de températures instantanées pendant les périodes de fonctionnement de la climatisation  si le diagnostic est effectué pendant cette période, sachant que la température de consigne de la climatisation a une influence de premier ordre sur les consommations énergétiques du </a:t>
            </a:r>
            <a:r>
              <a:rPr lang="fr-FR" sz="2000" dirty="0" smtClean="0"/>
              <a:t>bâtiment;</a:t>
            </a:r>
          </a:p>
          <a:p>
            <a:pPr lvl="2"/>
            <a:r>
              <a:rPr lang="fr-FR" sz="2000" dirty="0" smtClean="0"/>
              <a:t>L’échantillonnage </a:t>
            </a:r>
            <a:r>
              <a:rPr lang="fr-FR" sz="2000" dirty="0"/>
              <a:t>de zones thermiquement homogènes qu’il faudra simuler individuellement puisque </a:t>
            </a:r>
            <a:r>
              <a:rPr lang="fr-FR" sz="2000" dirty="0" err="1"/>
              <a:t>Opticlim</a:t>
            </a:r>
            <a:r>
              <a:rPr lang="fr-FR" sz="2000" dirty="0"/>
              <a:t> est basé sur l’utilisation d’un code de simulation thermique dynamique mono-zone</a:t>
            </a:r>
            <a:r>
              <a:rPr lang="fr-FR" sz="2000" dirty="0" smtClean="0"/>
              <a:t>. (</a:t>
            </a:r>
            <a:r>
              <a:rPr lang="fr-FR" sz="2000" dirty="0" err="1" smtClean="0"/>
              <a:t>cf</a:t>
            </a:r>
            <a:r>
              <a:rPr lang="fr-FR" sz="2000" dirty="0" smtClean="0"/>
              <a:t> plus loin)</a:t>
            </a:r>
            <a:endParaRPr lang="fr-FR" sz="2000" dirty="0"/>
          </a:p>
          <a:p>
            <a:pPr lvl="1"/>
            <a:endParaRPr lang="fr-FR" dirty="0" smtClean="0"/>
          </a:p>
          <a:p>
            <a:pPr lvl="2"/>
            <a:endParaRPr lang="fr-FR" dirty="0"/>
          </a:p>
          <a:p>
            <a:pPr lvl="2"/>
            <a:endParaRPr lang="fr-FR" dirty="0" smtClean="0"/>
          </a:p>
          <a:p>
            <a:pPr lvl="2"/>
            <a:endParaRPr lang="fr-FR" dirty="0"/>
          </a:p>
          <a:p>
            <a:pPr lvl="1"/>
            <a:endParaRPr lang="fr-FR" dirty="0" smtClean="0"/>
          </a:p>
          <a:p>
            <a:pPr eaLnBrk="1" hangingPunct="1"/>
            <a:endParaRPr lang="fr-FR" dirty="0" smtClean="0"/>
          </a:p>
        </p:txBody>
      </p:sp>
      <p:sp>
        <p:nvSpPr>
          <p:cNvPr id="6"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35320023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27260" y="1052736"/>
            <a:ext cx="9144000" cy="5229200"/>
          </a:xfrm>
          <a:prstGeom prst="rect">
            <a:avLst/>
          </a:prstGeom>
        </p:spPr>
        <p:txBody>
          <a:bodyPr>
            <a:normAutofit/>
          </a:bodyPr>
          <a:lstStyle/>
          <a:p>
            <a:pPr marL="301943" lvl="1" indent="0">
              <a:buNone/>
            </a:pPr>
            <a:r>
              <a:rPr lang="fr-FR" sz="3000" dirty="0" smtClean="0"/>
              <a:t>3 - Simulations et analyses</a:t>
            </a:r>
          </a:p>
          <a:p>
            <a:pPr marL="301943" lvl="1" indent="0">
              <a:buNone/>
            </a:pPr>
            <a:r>
              <a:rPr lang="fr-FR" sz="3000" dirty="0" smtClean="0"/>
              <a:t>Cette phase comporte plusieurs étapes : </a:t>
            </a:r>
          </a:p>
          <a:p>
            <a:pPr marL="759143" lvl="1" indent="-457200">
              <a:buFont typeface="Arial" pitchFamily="34" charset="0"/>
              <a:buChar char="•"/>
            </a:pPr>
            <a:r>
              <a:rPr lang="fr-FR" sz="3000" dirty="0" smtClean="0"/>
              <a:t>3-1 simulation de l’existant pour :</a:t>
            </a:r>
          </a:p>
          <a:p>
            <a:pPr marL="1033463" lvl="2" indent="-457200">
              <a:buFont typeface="Courier New" pitchFamily="49" charset="0"/>
              <a:buChar char="o"/>
            </a:pPr>
            <a:r>
              <a:rPr lang="fr-FR" sz="2800" dirty="0" smtClean="0"/>
              <a:t>3-1-1 Validation de la description</a:t>
            </a:r>
          </a:p>
          <a:p>
            <a:pPr marL="1033463" lvl="2" indent="-457200">
              <a:buFont typeface="Courier New" pitchFamily="49" charset="0"/>
              <a:buChar char="o"/>
            </a:pPr>
            <a:r>
              <a:rPr lang="fr-FR" sz="2800" dirty="0" smtClean="0"/>
              <a:t>3-1-2 Qualification du bâtiment actuel</a:t>
            </a:r>
          </a:p>
          <a:p>
            <a:pPr marL="1307783" lvl="3" indent="-457200">
              <a:buFont typeface="Wingdings" pitchFamily="2" charset="2"/>
              <a:buChar char="§"/>
            </a:pPr>
            <a:r>
              <a:rPr lang="fr-FR" sz="2600" dirty="0" smtClean="0"/>
              <a:t>Sans climatisation </a:t>
            </a:r>
          </a:p>
          <a:p>
            <a:pPr marL="1307783" lvl="3" indent="-457200">
              <a:buFont typeface="Wingdings" pitchFamily="2" charset="2"/>
              <a:buChar char="§"/>
            </a:pPr>
            <a:r>
              <a:rPr lang="fr-FR" sz="2600" dirty="0" smtClean="0"/>
              <a:t>Avec climatisation </a:t>
            </a:r>
          </a:p>
          <a:p>
            <a:pPr marL="816293" lvl="1" indent="-514350">
              <a:buFont typeface="Arial" pitchFamily="34" charset="0"/>
              <a:buChar char="•"/>
            </a:pPr>
            <a:r>
              <a:rPr lang="fr-FR" sz="3000" dirty="0" smtClean="0"/>
              <a:t>3-2 Analyse des dysfonctionnements </a:t>
            </a:r>
          </a:p>
          <a:p>
            <a:pPr marL="816293" lvl="1" indent="-514350">
              <a:buFont typeface="Arial" pitchFamily="34" charset="0"/>
              <a:buChar char="•"/>
            </a:pPr>
            <a:r>
              <a:rPr lang="fr-FR" sz="3000" dirty="0" smtClean="0"/>
              <a:t>3-3 Simulations des améliorations </a:t>
            </a:r>
            <a:endParaRPr lang="fr-FR" dirty="0"/>
          </a:p>
          <a:p>
            <a:pPr lvl="2"/>
            <a:endParaRPr lang="fr-FR" dirty="0" smtClean="0"/>
          </a:p>
          <a:p>
            <a:pPr lvl="2"/>
            <a:endParaRPr lang="fr-FR" dirty="0"/>
          </a:p>
          <a:p>
            <a:pPr lvl="1"/>
            <a:endParaRPr lang="fr-FR" dirty="0" smtClean="0"/>
          </a:p>
          <a:p>
            <a:pPr eaLnBrk="1" hangingPunct="1"/>
            <a:endParaRPr lang="fr-FR" dirty="0" smtClean="0"/>
          </a:p>
        </p:txBody>
      </p:sp>
      <p:sp>
        <p:nvSpPr>
          <p:cNvPr id="6"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8799067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27260" y="1052736"/>
            <a:ext cx="9144000" cy="5229200"/>
          </a:xfrm>
          <a:prstGeom prst="rect">
            <a:avLst/>
          </a:prstGeom>
        </p:spPr>
        <p:txBody>
          <a:bodyPr>
            <a:normAutofit lnSpcReduction="10000"/>
          </a:bodyPr>
          <a:lstStyle/>
          <a:p>
            <a:pPr marL="301943" lvl="1" indent="0">
              <a:buNone/>
            </a:pPr>
            <a:r>
              <a:rPr lang="fr-FR" sz="3000" dirty="0"/>
              <a:t>3 - Simulations </a:t>
            </a:r>
            <a:r>
              <a:rPr lang="fr-FR" sz="3000" dirty="0" smtClean="0"/>
              <a:t>et analyses</a:t>
            </a:r>
          </a:p>
          <a:p>
            <a:pPr marL="301943" lvl="1" indent="0">
              <a:buNone/>
            </a:pPr>
            <a:r>
              <a:rPr lang="fr-FR" sz="3000" dirty="0" smtClean="0"/>
              <a:t>3-1: simulation de l’existant</a:t>
            </a:r>
          </a:p>
          <a:p>
            <a:pPr marL="45720" indent="0">
              <a:buNone/>
            </a:pPr>
            <a:r>
              <a:rPr lang="fr-FR" sz="2400" dirty="0" smtClean="0"/>
              <a:t>3-1-1 Validation de la </a:t>
            </a:r>
            <a:r>
              <a:rPr lang="fr-FR" sz="2400" dirty="0"/>
              <a:t>description du bâtiment </a:t>
            </a:r>
            <a:endParaRPr lang="fr-FR" sz="2400" dirty="0" smtClean="0"/>
          </a:p>
          <a:p>
            <a:pPr marL="45720" indent="0">
              <a:buNone/>
            </a:pPr>
            <a:r>
              <a:rPr lang="fr-FR" dirty="0" smtClean="0"/>
              <a:t>Avant </a:t>
            </a:r>
            <a:r>
              <a:rPr lang="fr-FR" dirty="0"/>
              <a:t>de simuler des modification pour en améliorer la </a:t>
            </a:r>
            <a:r>
              <a:rPr lang="fr-FR" dirty="0" smtClean="0"/>
              <a:t>performance,</a:t>
            </a:r>
          </a:p>
          <a:p>
            <a:pPr>
              <a:buFont typeface="Arial" pitchFamily="34" charset="0"/>
              <a:buChar char="•"/>
            </a:pPr>
            <a:r>
              <a:rPr lang="fr-FR" dirty="0" smtClean="0"/>
              <a:t>comparer le résultat des calculs de la consommation électrique évalué par </a:t>
            </a:r>
            <a:r>
              <a:rPr lang="fr-FR" dirty="0" err="1" smtClean="0"/>
              <a:t>Opticlim</a:t>
            </a:r>
            <a:r>
              <a:rPr lang="fr-FR" dirty="0" smtClean="0"/>
              <a:t> aux factures d’électricité des 3 dernières années </a:t>
            </a:r>
          </a:p>
          <a:p>
            <a:pPr>
              <a:buFont typeface="Arial" pitchFamily="34" charset="0"/>
              <a:buChar char="•"/>
            </a:pPr>
            <a:r>
              <a:rPr lang="fr-FR" dirty="0" smtClean="0"/>
              <a:t>« caler » la description du bâtiment pour avoir une bonne description de base; ajuster les paramètres « incertains » ou mal connus qui peuvent avoir un impact important sur la consommation, typiquement : </a:t>
            </a:r>
          </a:p>
          <a:p>
            <a:pPr lvl="1">
              <a:buFont typeface="Courier New" pitchFamily="49" charset="0"/>
              <a:buChar char="o"/>
            </a:pPr>
            <a:r>
              <a:rPr lang="fr-FR" dirty="0"/>
              <a:t> </a:t>
            </a:r>
            <a:r>
              <a:rPr lang="fr-FR" dirty="0" smtClean="0"/>
              <a:t>les profiles</a:t>
            </a:r>
          </a:p>
          <a:p>
            <a:pPr lvl="1">
              <a:buFont typeface="Courier New" pitchFamily="49" charset="0"/>
              <a:buChar char="o"/>
            </a:pPr>
            <a:r>
              <a:rPr lang="fr-FR" dirty="0" smtClean="0"/>
              <a:t> Les charges internes </a:t>
            </a:r>
          </a:p>
          <a:p>
            <a:pPr lvl="1">
              <a:buFont typeface="Courier New" pitchFamily="49" charset="0"/>
              <a:buChar char="o"/>
            </a:pPr>
            <a:r>
              <a:rPr lang="fr-FR" dirty="0" smtClean="0"/>
              <a:t>…</a:t>
            </a:r>
          </a:p>
          <a:p>
            <a:pPr lvl="1">
              <a:buFont typeface="Courier New" pitchFamily="49" charset="0"/>
              <a:buChar char="o"/>
            </a:pPr>
            <a:endParaRPr lang="fr-FR" dirty="0" smtClean="0"/>
          </a:p>
          <a:p>
            <a:pPr lvl="2"/>
            <a:endParaRPr lang="fr-FR" dirty="0"/>
          </a:p>
          <a:p>
            <a:pPr lvl="2"/>
            <a:endParaRPr lang="fr-FR" dirty="0" smtClean="0"/>
          </a:p>
          <a:p>
            <a:pPr lvl="2"/>
            <a:endParaRPr lang="fr-FR" dirty="0"/>
          </a:p>
          <a:p>
            <a:pPr lvl="1"/>
            <a:endParaRPr lang="fr-FR" dirty="0" smtClean="0"/>
          </a:p>
          <a:p>
            <a:pPr eaLnBrk="1" hangingPunct="1"/>
            <a:endParaRPr lang="fr-FR" dirty="0" smtClean="0"/>
          </a:p>
        </p:txBody>
      </p:sp>
      <p:sp>
        <p:nvSpPr>
          <p:cNvPr id="6"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34201043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3596" y="836712"/>
            <a:ext cx="9144000" cy="5229200"/>
          </a:xfrm>
          <a:prstGeom prst="rect">
            <a:avLst/>
          </a:prstGeom>
        </p:spPr>
        <p:txBody>
          <a:bodyPr>
            <a:normAutofit/>
          </a:bodyPr>
          <a:lstStyle/>
          <a:p>
            <a:pPr marL="301943" lvl="1" indent="0">
              <a:buNone/>
            </a:pPr>
            <a:r>
              <a:rPr lang="fr-FR" sz="3000" dirty="0" smtClean="0"/>
              <a:t>	</a:t>
            </a:r>
            <a:r>
              <a:rPr lang="fr-FR" sz="3000" dirty="0"/>
              <a:t> 3 - Simulations </a:t>
            </a:r>
            <a:r>
              <a:rPr lang="fr-FR" sz="3000" dirty="0" smtClean="0"/>
              <a:t>et analyses</a:t>
            </a:r>
          </a:p>
          <a:p>
            <a:pPr marL="301943" lvl="1" indent="0">
              <a:buNone/>
            </a:pPr>
            <a:r>
              <a:rPr lang="fr-FR" sz="3000" dirty="0" smtClean="0"/>
              <a:t>3-1  </a:t>
            </a:r>
            <a:r>
              <a:rPr lang="fr-FR" sz="3000" dirty="0"/>
              <a:t>simulation de </a:t>
            </a:r>
            <a:r>
              <a:rPr lang="fr-FR" sz="3000" dirty="0" smtClean="0"/>
              <a:t>l’existant</a:t>
            </a:r>
          </a:p>
          <a:p>
            <a:pPr marL="0" indent="-18097">
              <a:buNone/>
            </a:pPr>
            <a:r>
              <a:rPr lang="fr-FR" sz="2600" dirty="0" smtClean="0"/>
              <a:t>3-1-2 </a:t>
            </a:r>
            <a:r>
              <a:rPr lang="fr-FR" sz="2600" dirty="0"/>
              <a:t>évaluation de la performance actuelle du bâtiment</a:t>
            </a:r>
            <a:r>
              <a:rPr lang="fr-FR" sz="3000" dirty="0"/>
              <a:t>.</a:t>
            </a:r>
          </a:p>
          <a:p>
            <a:pPr>
              <a:buFont typeface="Arial" pitchFamily="34" charset="0"/>
              <a:buChar char="•"/>
            </a:pPr>
            <a:r>
              <a:rPr lang="fr-FR" dirty="0" smtClean="0"/>
              <a:t>Simuler l’installation dans les configurations suivantes  :</a:t>
            </a:r>
          </a:p>
          <a:p>
            <a:pPr marL="1312863" lvl="3" indent="-457200">
              <a:buFont typeface="Courier New" pitchFamily="49" charset="0"/>
              <a:buChar char="o"/>
            </a:pPr>
            <a:r>
              <a:rPr lang="fr-FR" sz="2200" dirty="0" smtClean="0"/>
              <a:t>Sans climatisation : analyse de la performance du bâti et des périodes d’arrêt possible de la climatisation</a:t>
            </a:r>
          </a:p>
          <a:p>
            <a:pPr marL="1312863" lvl="3" indent="-457200">
              <a:buFont typeface="Courier New" pitchFamily="49" charset="0"/>
              <a:buChar char="o"/>
            </a:pPr>
            <a:r>
              <a:rPr lang="fr-FR" sz="2200" dirty="0" smtClean="0"/>
              <a:t>Avec climatisation : analyse du bâti et du systèmes</a:t>
            </a:r>
          </a:p>
          <a:p>
            <a:pPr marL="45720" indent="0">
              <a:buNone/>
            </a:pPr>
            <a:endParaRPr lang="fr-FR" dirty="0" smtClean="0"/>
          </a:p>
          <a:p>
            <a:pPr marL="45720" indent="0">
              <a:buNone/>
            </a:pPr>
            <a:r>
              <a:rPr lang="fr-FR" dirty="0" smtClean="0"/>
              <a:t>Objectif : identifier les points critiques et les dysfonctionnement de l’installation </a:t>
            </a:r>
          </a:p>
          <a:p>
            <a:pPr lvl="2"/>
            <a:endParaRPr lang="fr-FR" dirty="0"/>
          </a:p>
          <a:p>
            <a:pPr lvl="1"/>
            <a:endParaRPr lang="fr-FR" dirty="0" smtClean="0"/>
          </a:p>
          <a:p>
            <a:pPr eaLnBrk="1" hangingPunct="1"/>
            <a:endParaRPr lang="fr-FR" dirty="0" smtClean="0"/>
          </a:p>
        </p:txBody>
      </p:sp>
      <p:sp>
        <p:nvSpPr>
          <p:cNvPr id="6"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17257823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980728"/>
            <a:ext cx="9144000" cy="5229200"/>
          </a:xfrm>
          <a:prstGeom prst="rect">
            <a:avLst/>
          </a:prstGeom>
        </p:spPr>
        <p:txBody>
          <a:bodyPr>
            <a:normAutofit/>
          </a:bodyPr>
          <a:lstStyle/>
          <a:p>
            <a:pPr marL="301943" lvl="1" indent="0">
              <a:buNone/>
            </a:pPr>
            <a:r>
              <a:rPr lang="fr-FR" sz="2800" dirty="0"/>
              <a:t>3 - Simulations </a:t>
            </a:r>
            <a:r>
              <a:rPr lang="fr-FR" sz="2800" dirty="0" smtClean="0"/>
              <a:t>et analyses</a:t>
            </a:r>
          </a:p>
          <a:p>
            <a:pPr marL="301943" lvl="1" indent="0">
              <a:buNone/>
            </a:pPr>
            <a:r>
              <a:rPr lang="fr-FR" sz="2800" dirty="0" smtClean="0"/>
              <a:t>3-2 Analyse des « dysfonctionnements » </a:t>
            </a:r>
            <a:endParaRPr lang="fr-FR" sz="2800" dirty="0"/>
          </a:p>
          <a:p>
            <a:pPr>
              <a:buFont typeface="Arial" pitchFamily="34" charset="0"/>
              <a:buChar char="•"/>
            </a:pPr>
            <a:r>
              <a:rPr lang="fr-FR" sz="2000" u="sng" dirty="0" smtClean="0"/>
              <a:t>Etude du bâti : simulation sans </a:t>
            </a:r>
            <a:r>
              <a:rPr lang="fr-FR" sz="2000" u="sng" dirty="0"/>
              <a:t>climatisation </a:t>
            </a:r>
            <a:endParaRPr lang="fr-FR" sz="2000" u="sng" dirty="0" smtClean="0"/>
          </a:p>
          <a:p>
            <a:pPr marL="0" indent="0">
              <a:buNone/>
            </a:pPr>
            <a:r>
              <a:rPr lang="fr-FR" sz="2000" dirty="0" smtClean="0"/>
              <a:t>	</a:t>
            </a:r>
            <a:r>
              <a:rPr lang="fr-FR" sz="2000" dirty="0"/>
              <a:t>1) Analyse du </a:t>
            </a:r>
            <a:r>
              <a:rPr lang="fr-FR" sz="2000" dirty="0" smtClean="0"/>
              <a:t>diagramme de </a:t>
            </a:r>
            <a:r>
              <a:rPr lang="fr-FR" sz="2000" dirty="0" err="1" smtClean="0"/>
              <a:t>Givoni</a:t>
            </a:r>
            <a:r>
              <a:rPr lang="fr-FR" sz="2000" dirty="0" smtClean="0"/>
              <a:t> et de l’évolution de la température  afin </a:t>
            </a:r>
            <a:r>
              <a:rPr lang="fr-FR" sz="2000" dirty="0"/>
              <a:t>d’établir la nécessité de la climatisation et/ou la période </a:t>
            </a:r>
            <a:r>
              <a:rPr lang="fr-FR" sz="2000" dirty="0" smtClean="0"/>
              <a:t>d’arrêt </a:t>
            </a:r>
            <a:r>
              <a:rPr lang="fr-FR" sz="2000" dirty="0"/>
              <a:t>éventuelle</a:t>
            </a:r>
          </a:p>
          <a:p>
            <a:pPr lvl="2"/>
            <a:endParaRPr lang="fr-FR" sz="1800" dirty="0" smtClean="0"/>
          </a:p>
          <a:p>
            <a:pPr lvl="2"/>
            <a:endParaRPr lang="fr-FR" sz="1800" dirty="0" smtClean="0"/>
          </a:p>
          <a:p>
            <a:pPr lvl="2"/>
            <a:endParaRPr lang="fr-FR" sz="1800" dirty="0" smtClean="0"/>
          </a:p>
          <a:p>
            <a:pPr lvl="2"/>
            <a:endParaRPr lang="fr-FR" sz="1800" dirty="0"/>
          </a:p>
          <a:p>
            <a:pPr lvl="1"/>
            <a:endParaRPr lang="fr-FR" sz="2000" dirty="0" smtClean="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879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56" y="3661581"/>
            <a:ext cx="345464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603" y="3606130"/>
            <a:ext cx="5495925"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61722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24800" y="1111037"/>
            <a:ext cx="9144000" cy="5229200"/>
          </a:xfrm>
          <a:prstGeom prst="rect">
            <a:avLst/>
          </a:prstGeom>
        </p:spPr>
        <p:txBody>
          <a:bodyPr>
            <a:normAutofit/>
          </a:bodyPr>
          <a:lstStyle/>
          <a:p>
            <a:pPr marL="301943" lvl="1" indent="0">
              <a:buNone/>
            </a:pPr>
            <a:r>
              <a:rPr lang="fr-FR" sz="2800" dirty="0"/>
              <a:t>3 - Simulations </a:t>
            </a:r>
            <a:r>
              <a:rPr lang="fr-FR" sz="2800" dirty="0" smtClean="0"/>
              <a:t>et analyses</a:t>
            </a:r>
          </a:p>
          <a:p>
            <a:pPr marL="301943" lvl="1" indent="0">
              <a:buNone/>
            </a:pPr>
            <a:r>
              <a:rPr lang="fr-FR" sz="2800" dirty="0"/>
              <a:t>3-2 Analyse des « dysfonctionnements » </a:t>
            </a:r>
          </a:p>
          <a:p>
            <a:pPr>
              <a:buFont typeface="Arial" pitchFamily="34" charset="0"/>
              <a:buChar char="•"/>
            </a:pPr>
            <a:r>
              <a:rPr lang="fr-FR" sz="2400" u="sng" dirty="0" smtClean="0"/>
              <a:t>Etude du bâti : </a:t>
            </a:r>
          </a:p>
          <a:p>
            <a:pPr marL="0" indent="0">
              <a:buNone/>
            </a:pPr>
            <a:r>
              <a:rPr lang="fr-FR" sz="2000" dirty="0" smtClean="0"/>
              <a:t>	2) Analyse des paramètres de l’enveloppe: </a:t>
            </a:r>
          </a:p>
          <a:p>
            <a:pPr lvl="1"/>
            <a:r>
              <a:rPr lang="fr-FR" sz="2000" dirty="0" smtClean="0"/>
              <a:t>Etiquettes énergie </a:t>
            </a:r>
          </a:p>
          <a:p>
            <a:pPr lvl="1"/>
            <a:r>
              <a:rPr lang="fr-FR" sz="2000" dirty="0" smtClean="0"/>
              <a:t>Facteurs solaire des parois</a:t>
            </a:r>
          </a:p>
          <a:p>
            <a:pPr lvl="1"/>
            <a:r>
              <a:rPr lang="fr-FR" sz="2000" dirty="0" smtClean="0"/>
              <a:t>Note infiltration</a:t>
            </a:r>
          </a:p>
          <a:p>
            <a:pPr lvl="1"/>
            <a:r>
              <a:rPr lang="fr-FR" sz="2000" dirty="0"/>
              <a:t>N</a:t>
            </a:r>
            <a:r>
              <a:rPr lang="fr-FR" sz="2000" dirty="0" smtClean="0"/>
              <a:t>ote globale</a:t>
            </a:r>
          </a:p>
          <a:p>
            <a:pPr lvl="1"/>
            <a:endParaRPr lang="fr-FR" sz="2000" dirty="0" smtClean="0"/>
          </a:p>
          <a:p>
            <a:pPr lvl="2"/>
            <a:endParaRPr lang="fr-FR" sz="1800" dirty="0" smtClean="0"/>
          </a:p>
          <a:p>
            <a:pPr lvl="2"/>
            <a:endParaRPr lang="fr-FR" sz="1800" dirty="0" smtClean="0"/>
          </a:p>
          <a:p>
            <a:pPr lvl="2"/>
            <a:endParaRPr lang="fr-FR" sz="1800" dirty="0"/>
          </a:p>
          <a:p>
            <a:pPr lvl="1"/>
            <a:endParaRPr lang="fr-FR" sz="2000" dirty="0" smtClean="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34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903276"/>
            <a:ext cx="5403205" cy="238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36281916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Espace réservé du contenu 5"/>
          <p:cNvSpPr>
            <a:spLocks noGrp="1"/>
          </p:cNvSpPr>
          <p:nvPr>
            <p:ph idx="4294967295"/>
          </p:nvPr>
        </p:nvSpPr>
        <p:spPr>
          <a:xfrm>
            <a:off x="0" y="1107976"/>
            <a:ext cx="9144000" cy="5229200"/>
          </a:xfrm>
          <a:prstGeom prst="rect">
            <a:avLst/>
          </a:prstGeom>
        </p:spPr>
        <p:txBody>
          <a:bodyPr>
            <a:normAutofit/>
          </a:bodyPr>
          <a:lstStyle/>
          <a:p>
            <a:pPr marL="301943" lvl="1" indent="0">
              <a:buNone/>
            </a:pPr>
            <a:r>
              <a:rPr lang="fr-FR" sz="2800" dirty="0"/>
              <a:t>3 - Simulations </a:t>
            </a:r>
            <a:r>
              <a:rPr lang="fr-FR" sz="2800" dirty="0" smtClean="0"/>
              <a:t>et analyses</a:t>
            </a:r>
          </a:p>
          <a:p>
            <a:pPr>
              <a:buFont typeface="Arial" pitchFamily="34" charset="0"/>
              <a:buChar char="•"/>
            </a:pPr>
            <a:r>
              <a:rPr lang="fr-FR" sz="2400" u="sng" dirty="0" smtClean="0"/>
              <a:t>Etude du système : simulation avec </a:t>
            </a:r>
            <a:r>
              <a:rPr lang="fr-FR" sz="2400" u="sng" dirty="0"/>
              <a:t>climatisation </a:t>
            </a:r>
            <a:endParaRPr lang="fr-FR" sz="2400" u="sng" dirty="0" smtClean="0"/>
          </a:p>
          <a:p>
            <a:pPr marL="0" indent="0">
              <a:buNone/>
            </a:pPr>
            <a:r>
              <a:rPr lang="fr-FR" sz="2400" dirty="0" smtClean="0"/>
              <a:t>A</a:t>
            </a:r>
            <a:r>
              <a:rPr lang="fr-FR" sz="2000" dirty="0" smtClean="0"/>
              <a:t>fin </a:t>
            </a:r>
            <a:r>
              <a:rPr lang="fr-FR" sz="2000" dirty="0"/>
              <a:t>d’établir </a:t>
            </a:r>
            <a:r>
              <a:rPr lang="fr-FR" sz="2000" dirty="0" smtClean="0"/>
              <a:t>la qualité du système et de sa mise en œuvre :</a:t>
            </a:r>
          </a:p>
          <a:p>
            <a:pPr marL="457200" indent="-457200">
              <a:buFont typeface="+mj-lt"/>
              <a:buAutoNum type="arabicPeriod"/>
            </a:pPr>
            <a:r>
              <a:rPr lang="fr-FR" sz="2000" dirty="0" smtClean="0"/>
              <a:t>Analyse de la fenêtre « audit énergétique du système de climatisation »</a:t>
            </a:r>
          </a:p>
          <a:p>
            <a:pPr marL="457200" indent="-457200">
              <a:buFont typeface="+mj-lt"/>
              <a:buAutoNum type="arabicPeriod"/>
            </a:pPr>
            <a:endParaRPr lang="fr-FR" sz="2000" dirty="0"/>
          </a:p>
          <a:p>
            <a:pPr marL="457200" indent="-457200">
              <a:buFont typeface="+mj-lt"/>
              <a:buAutoNum type="arabicPeriod"/>
            </a:pPr>
            <a:endParaRPr lang="fr-FR" sz="2000" dirty="0" smtClean="0"/>
          </a:p>
          <a:p>
            <a:pPr marL="457200" indent="-457200">
              <a:buFont typeface="+mj-lt"/>
              <a:buAutoNum type="arabicPeriod"/>
            </a:pPr>
            <a:endParaRPr lang="fr-FR" sz="1400" dirty="0"/>
          </a:p>
          <a:p>
            <a:pPr marL="457200" indent="-457200">
              <a:buFont typeface="+mj-lt"/>
              <a:buAutoNum type="arabicPeriod"/>
            </a:pPr>
            <a:r>
              <a:rPr lang="fr-FR" sz="2000" dirty="0" smtClean="0"/>
              <a:t>Analyse des consommations calculées</a:t>
            </a:r>
            <a:endParaRPr lang="fr-FR" sz="2000" dirty="0"/>
          </a:p>
          <a:p>
            <a:pPr marL="457200" indent="-457200">
              <a:buFont typeface="+mj-lt"/>
              <a:buAutoNum type="arabicPeriod"/>
            </a:pPr>
            <a:endParaRPr lang="fr-FR" sz="2000" dirty="0"/>
          </a:p>
          <a:p>
            <a:pPr lvl="2"/>
            <a:endParaRPr lang="fr-FR" sz="2000" dirty="0" smtClean="0"/>
          </a:p>
          <a:p>
            <a:pPr lvl="2"/>
            <a:endParaRPr lang="fr-FR" sz="1800" dirty="0" smtClean="0"/>
          </a:p>
          <a:p>
            <a:pPr lvl="2"/>
            <a:endParaRPr lang="fr-FR" sz="1800" dirty="0" smtClean="0"/>
          </a:p>
          <a:p>
            <a:pPr lvl="2"/>
            <a:endParaRPr lang="fr-FR" sz="1800" dirty="0"/>
          </a:p>
          <a:p>
            <a:pPr lvl="1"/>
            <a:endParaRPr lang="fr-FR" sz="2000" dirty="0" smtClean="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140" y="3046996"/>
            <a:ext cx="7494944" cy="102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374" y="4596720"/>
            <a:ext cx="6932476" cy="160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0760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27260" y="1138456"/>
            <a:ext cx="9144000" cy="5229200"/>
          </a:xfrm>
          <a:prstGeom prst="rect">
            <a:avLst/>
          </a:prstGeom>
        </p:spPr>
        <p:txBody>
          <a:bodyPr>
            <a:normAutofit fontScale="85000" lnSpcReduction="20000"/>
          </a:bodyPr>
          <a:lstStyle/>
          <a:p>
            <a:pPr marL="301943" lvl="1" indent="0">
              <a:buNone/>
            </a:pPr>
            <a:r>
              <a:rPr lang="fr-FR" sz="2800" dirty="0"/>
              <a:t>3 - Simulations </a:t>
            </a:r>
            <a:r>
              <a:rPr lang="fr-FR" sz="2800" dirty="0" smtClean="0"/>
              <a:t>et analyses</a:t>
            </a:r>
          </a:p>
          <a:p>
            <a:pPr marL="301943" lvl="1" indent="0">
              <a:buNone/>
            </a:pPr>
            <a:r>
              <a:rPr lang="fr-FR" sz="2800" dirty="0" smtClean="0"/>
              <a:t>3-3 Améliorations</a:t>
            </a:r>
          </a:p>
          <a:p>
            <a:pPr marL="301943" lvl="1" indent="0">
              <a:buNone/>
            </a:pPr>
            <a:r>
              <a:rPr lang="fr-FR" sz="2000" dirty="0"/>
              <a:t>Les améliorations testés seront proposées au maitre d’ouvrage il convient donc de valider avec </a:t>
            </a:r>
            <a:r>
              <a:rPr lang="fr-FR" sz="2000" dirty="0" smtClean="0"/>
              <a:t>lui </a:t>
            </a:r>
            <a:r>
              <a:rPr lang="fr-FR" sz="2000" dirty="0"/>
              <a:t>les possibilités d’action sur le bâti, le systèmes ou les </a:t>
            </a:r>
            <a:r>
              <a:rPr lang="fr-FR" sz="2000" dirty="0" smtClean="0"/>
              <a:t>usages. Exemple : </a:t>
            </a:r>
            <a:endParaRPr lang="fr-FR" sz="2400" dirty="0" smtClean="0"/>
          </a:p>
          <a:p>
            <a:pPr marL="301943" lvl="1" indent="0">
              <a:buNone/>
            </a:pPr>
            <a:r>
              <a:rPr lang="fr-FR" sz="2000" u="sng" dirty="0" smtClean="0"/>
              <a:t>Améliorations du bâti</a:t>
            </a:r>
          </a:p>
          <a:p>
            <a:pPr lvl="1"/>
            <a:r>
              <a:rPr lang="fr-FR" sz="1800" dirty="0" smtClean="0"/>
              <a:t>Cibler les parois ayant une forte contribution à la note globale (toit, vitrage)</a:t>
            </a:r>
          </a:p>
          <a:p>
            <a:pPr lvl="1"/>
            <a:r>
              <a:rPr lang="fr-FR" sz="1800" dirty="0" smtClean="0"/>
              <a:t>Simuler en premier lieu des modifications  simples à mettre en œuvre</a:t>
            </a:r>
          </a:p>
          <a:p>
            <a:pPr lvl="1"/>
            <a:r>
              <a:rPr lang="fr-FR" sz="1800" dirty="0" smtClean="0"/>
              <a:t>…</a:t>
            </a:r>
          </a:p>
          <a:p>
            <a:r>
              <a:rPr lang="fr-FR" sz="2000" u="sng" dirty="0" smtClean="0"/>
              <a:t>Amélioration du système </a:t>
            </a:r>
          </a:p>
          <a:p>
            <a:pPr lvl="1"/>
            <a:r>
              <a:rPr lang="fr-FR" sz="1800" dirty="0" smtClean="0"/>
              <a:t>Tester une puissance de climatisation adaptée</a:t>
            </a:r>
          </a:p>
          <a:p>
            <a:pPr lvl="1"/>
            <a:r>
              <a:rPr lang="fr-FR" sz="1800" dirty="0" smtClean="0"/>
              <a:t>Choisir un système classe  « A ++ »</a:t>
            </a:r>
          </a:p>
          <a:p>
            <a:pPr lvl="1"/>
            <a:r>
              <a:rPr lang="fr-FR" sz="1800" dirty="0" smtClean="0"/>
              <a:t>Sélectionner une bonne mise en œuvre et une maintenance « </a:t>
            </a:r>
            <a:r>
              <a:rPr lang="fr-FR" sz="1800" dirty="0" err="1" smtClean="0"/>
              <a:t>opticlim</a:t>
            </a:r>
            <a:r>
              <a:rPr lang="fr-FR" sz="1800" dirty="0" smtClean="0"/>
              <a:t> » </a:t>
            </a:r>
          </a:p>
          <a:p>
            <a:pPr lvl="1"/>
            <a:r>
              <a:rPr lang="fr-FR" sz="1800" dirty="0" smtClean="0"/>
              <a:t>…</a:t>
            </a:r>
          </a:p>
          <a:p>
            <a:r>
              <a:rPr lang="fr-FR" sz="2000" u="sng" dirty="0" smtClean="0"/>
              <a:t>Amélioration des usages </a:t>
            </a:r>
          </a:p>
          <a:p>
            <a:pPr lvl="1"/>
            <a:r>
              <a:rPr lang="fr-FR" sz="1800" dirty="0" smtClean="0"/>
              <a:t>Modification de la consigne </a:t>
            </a:r>
          </a:p>
          <a:p>
            <a:pPr lvl="1"/>
            <a:r>
              <a:rPr lang="fr-FR" sz="1800" dirty="0"/>
              <a:t>Profil d’usage des charges internes </a:t>
            </a:r>
          </a:p>
          <a:p>
            <a:pPr lvl="1"/>
            <a:r>
              <a:rPr lang="fr-FR" sz="1800" dirty="0"/>
              <a:t>Natures des équipement des charges </a:t>
            </a:r>
            <a:r>
              <a:rPr lang="fr-FR" sz="1800" dirty="0" smtClean="0"/>
              <a:t>internes</a:t>
            </a:r>
          </a:p>
          <a:p>
            <a:pPr lvl="1"/>
            <a:r>
              <a:rPr lang="fr-FR" sz="1800" dirty="0" smtClean="0"/>
              <a:t>…</a:t>
            </a:r>
          </a:p>
          <a:p>
            <a:pPr lvl="2"/>
            <a:endParaRPr lang="fr-FR" sz="1800" dirty="0" smtClean="0"/>
          </a:p>
          <a:p>
            <a:pPr lvl="2"/>
            <a:endParaRPr lang="fr-FR" sz="1800" dirty="0"/>
          </a:p>
          <a:p>
            <a:pPr lvl="1"/>
            <a:endParaRPr lang="fr-FR" sz="2000" dirty="0" smtClean="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34989200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692696"/>
            <a:ext cx="9144000" cy="5229200"/>
          </a:xfrm>
          <a:prstGeom prst="rect">
            <a:avLst/>
          </a:prstGeom>
        </p:spPr>
        <p:txBody>
          <a:bodyPr>
            <a:normAutofit/>
          </a:bodyPr>
          <a:lstStyle/>
          <a:p>
            <a:pPr marL="301943" lvl="1" indent="0">
              <a:buNone/>
            </a:pPr>
            <a:r>
              <a:rPr lang="fr-FR" sz="2800" dirty="0" smtClean="0"/>
              <a:t>	3 </a:t>
            </a:r>
            <a:r>
              <a:rPr lang="fr-FR" sz="2800" dirty="0"/>
              <a:t>- Simulations </a:t>
            </a:r>
            <a:r>
              <a:rPr lang="fr-FR" sz="2800" dirty="0" smtClean="0"/>
              <a:t>et analyses</a:t>
            </a:r>
          </a:p>
          <a:p>
            <a:pPr marL="365760" lvl="1" indent="0">
              <a:buNone/>
            </a:pPr>
            <a:r>
              <a:rPr lang="fr-FR" dirty="0" smtClean="0"/>
              <a:t>Document support Excel …</a:t>
            </a:r>
          </a:p>
          <a:p>
            <a:pPr marL="365760" lvl="1" indent="0">
              <a:buNone/>
            </a:pPr>
            <a:r>
              <a:rPr lang="fr-FR" sz="1800" dirty="0" smtClean="0"/>
              <a:t>Onglet site 					Onglet zone</a:t>
            </a:r>
          </a:p>
          <a:p>
            <a:pPr marL="640080" lvl="2" indent="0">
              <a:buNone/>
            </a:pPr>
            <a:endParaRPr lang="fr-FR" sz="1800" dirty="0"/>
          </a:p>
          <a:p>
            <a:pPr lvl="1"/>
            <a:endParaRPr lang="fr-FR" sz="2000" dirty="0" smtClean="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2" y="2544074"/>
            <a:ext cx="3673192" cy="211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544" y="2250059"/>
            <a:ext cx="5260029" cy="3572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2244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6896" y="764704"/>
            <a:ext cx="9144000" cy="5760640"/>
          </a:xfrm>
          <a:prstGeom prst="rect">
            <a:avLst/>
          </a:prstGeom>
        </p:spPr>
        <p:txBody>
          <a:bodyPr>
            <a:normAutofit lnSpcReduction="10000"/>
          </a:bodyPr>
          <a:lstStyle/>
          <a:p>
            <a:pPr marL="301943" lvl="1" indent="0">
              <a:buNone/>
            </a:pPr>
            <a:r>
              <a:rPr lang="fr-FR" sz="2800" dirty="0" smtClean="0"/>
              <a:t>	4 - Préconisations</a:t>
            </a:r>
          </a:p>
          <a:p>
            <a:pPr>
              <a:buFont typeface="Arial" pitchFamily="34" charset="0"/>
              <a:buChar char="•"/>
            </a:pPr>
            <a:r>
              <a:rPr lang="fr-FR" sz="2400" dirty="0" smtClean="0"/>
              <a:t>Proposer des préconisations sur </a:t>
            </a:r>
            <a:r>
              <a:rPr lang="fr-FR" sz="2400" dirty="0"/>
              <a:t> </a:t>
            </a:r>
            <a:r>
              <a:rPr lang="fr-FR" sz="2400" dirty="0" smtClean="0"/>
              <a:t>:</a:t>
            </a:r>
          </a:p>
          <a:p>
            <a:pPr marL="502920" indent="-457200">
              <a:buFont typeface="+mj-lt"/>
              <a:buAutoNum type="arabicPeriod"/>
            </a:pPr>
            <a:r>
              <a:rPr lang="fr-FR" sz="2000" dirty="0" smtClean="0"/>
              <a:t> le </a:t>
            </a:r>
            <a:r>
              <a:rPr lang="fr-FR" sz="2000" dirty="0"/>
              <a:t>comportement des </a:t>
            </a:r>
            <a:r>
              <a:rPr lang="fr-FR" sz="2000" dirty="0" smtClean="0"/>
              <a:t>usagers (le moins couteux…)</a:t>
            </a:r>
            <a:endParaRPr lang="fr-FR" sz="1800" dirty="0"/>
          </a:p>
          <a:p>
            <a:pPr marL="502920" indent="-457200">
              <a:buFont typeface="+mj-lt"/>
              <a:buAutoNum type="arabicPeriod"/>
            </a:pPr>
            <a:r>
              <a:rPr lang="fr-FR" sz="2000" dirty="0"/>
              <a:t> </a:t>
            </a:r>
            <a:r>
              <a:rPr lang="fr-FR" sz="2000" dirty="0" smtClean="0"/>
              <a:t>les </a:t>
            </a:r>
            <a:r>
              <a:rPr lang="fr-FR" sz="2000" dirty="0"/>
              <a:t>systèmes énergétiques </a:t>
            </a:r>
            <a:r>
              <a:rPr lang="fr-FR" sz="2000" dirty="0" smtClean="0"/>
              <a:t>(efficace, surtout si les systèmes sont vieux)</a:t>
            </a:r>
            <a:endParaRPr lang="fr-FR" sz="1800" dirty="0"/>
          </a:p>
          <a:p>
            <a:pPr marL="502920" indent="-457200">
              <a:buFont typeface="+mj-lt"/>
              <a:buAutoNum type="arabicPeriod"/>
            </a:pPr>
            <a:r>
              <a:rPr lang="fr-FR" sz="2000" dirty="0"/>
              <a:t> </a:t>
            </a:r>
            <a:r>
              <a:rPr lang="fr-FR" sz="2000" dirty="0" smtClean="0"/>
              <a:t>le </a:t>
            </a:r>
            <a:r>
              <a:rPr lang="fr-FR" sz="2000" dirty="0"/>
              <a:t>bâti et l’enveloppe du bâtiment </a:t>
            </a:r>
            <a:r>
              <a:rPr lang="fr-FR" sz="2000" dirty="0" smtClean="0"/>
              <a:t>(le plus couteux)</a:t>
            </a:r>
            <a:endParaRPr lang="fr-FR" sz="1800" dirty="0"/>
          </a:p>
          <a:p>
            <a:pPr marL="502920" indent="-457200">
              <a:buFont typeface="+mj-lt"/>
              <a:buAutoNum type="arabicPeriod"/>
            </a:pPr>
            <a:r>
              <a:rPr lang="fr-FR" sz="2000" dirty="0"/>
              <a:t> </a:t>
            </a:r>
            <a:r>
              <a:rPr lang="fr-FR" sz="2000" dirty="0" smtClean="0"/>
              <a:t>l’optimisation </a:t>
            </a:r>
            <a:r>
              <a:rPr lang="fr-FR" sz="2000" dirty="0"/>
              <a:t>des charges </a:t>
            </a:r>
            <a:r>
              <a:rPr lang="fr-FR" sz="2000" dirty="0" smtClean="0"/>
              <a:t>internes (double effet..)</a:t>
            </a:r>
            <a:endParaRPr lang="fr-FR" sz="1800" dirty="0"/>
          </a:p>
          <a:p>
            <a:pPr>
              <a:buFont typeface="Arial" pitchFamily="34" charset="0"/>
              <a:buChar char="•"/>
            </a:pPr>
            <a:r>
              <a:rPr lang="fr-FR" sz="2400" dirty="0" smtClean="0"/>
              <a:t>Pour </a:t>
            </a:r>
            <a:r>
              <a:rPr lang="fr-FR" sz="2400" dirty="0"/>
              <a:t>chaque </a:t>
            </a:r>
            <a:r>
              <a:rPr lang="fr-FR" sz="2400" dirty="0" smtClean="0"/>
              <a:t>préconisation, </a:t>
            </a:r>
            <a:r>
              <a:rPr lang="fr-FR" sz="2400" dirty="0"/>
              <a:t>estimer : </a:t>
            </a:r>
          </a:p>
          <a:p>
            <a:pPr lvl="2">
              <a:buFont typeface="Courier New" pitchFamily="49" charset="0"/>
              <a:buChar char="o"/>
            </a:pPr>
            <a:r>
              <a:rPr lang="fr-FR" sz="2000" dirty="0" smtClean="0"/>
              <a:t> L’investissement </a:t>
            </a:r>
            <a:endParaRPr lang="fr-FR" sz="2000" dirty="0"/>
          </a:p>
          <a:p>
            <a:pPr lvl="2">
              <a:buFont typeface="Courier New" pitchFamily="49" charset="0"/>
              <a:buChar char="o"/>
            </a:pPr>
            <a:r>
              <a:rPr lang="fr-FR" sz="2000" dirty="0" smtClean="0"/>
              <a:t> L’économie </a:t>
            </a:r>
            <a:r>
              <a:rPr lang="fr-FR" sz="2000" dirty="0"/>
              <a:t>réalisée</a:t>
            </a:r>
          </a:p>
          <a:p>
            <a:pPr lvl="2">
              <a:buFont typeface="Courier New" pitchFamily="49" charset="0"/>
              <a:buChar char="o"/>
            </a:pPr>
            <a:r>
              <a:rPr lang="fr-FR" sz="2000" dirty="0" smtClean="0"/>
              <a:t> Le temps </a:t>
            </a:r>
            <a:r>
              <a:rPr lang="fr-FR" sz="2000" dirty="0"/>
              <a:t>de retour sur </a:t>
            </a:r>
            <a:r>
              <a:rPr lang="fr-FR" sz="2000" dirty="0" smtClean="0"/>
              <a:t>investissement</a:t>
            </a:r>
          </a:p>
          <a:p>
            <a:pPr>
              <a:buFont typeface="Arial" pitchFamily="34" charset="0"/>
              <a:buChar char="•"/>
            </a:pPr>
            <a:r>
              <a:rPr lang="fr-FR" sz="2400" dirty="0"/>
              <a:t>Organiser les </a:t>
            </a:r>
            <a:r>
              <a:rPr lang="fr-FR" sz="2400" dirty="0" smtClean="0"/>
              <a:t>préconisations </a:t>
            </a:r>
            <a:r>
              <a:rPr lang="fr-FR" sz="2400" dirty="0"/>
              <a:t>en fonction de leur urgence</a:t>
            </a:r>
          </a:p>
          <a:p>
            <a:pPr lvl="1">
              <a:buFont typeface="Courier New" pitchFamily="49" charset="0"/>
              <a:buChar char="o"/>
            </a:pPr>
            <a:r>
              <a:rPr lang="fr-FR" sz="2000" dirty="0" smtClean="0"/>
              <a:t> Court terme</a:t>
            </a:r>
          </a:p>
          <a:p>
            <a:pPr lvl="1">
              <a:buFont typeface="Courier New" pitchFamily="49" charset="0"/>
              <a:buChar char="o"/>
            </a:pPr>
            <a:r>
              <a:rPr lang="fr-FR" dirty="0" smtClean="0"/>
              <a:t> Moyen terme</a:t>
            </a:r>
          </a:p>
          <a:p>
            <a:pPr lvl="1">
              <a:buFont typeface="Courier New" pitchFamily="49" charset="0"/>
              <a:buChar char="o"/>
            </a:pPr>
            <a:r>
              <a:rPr lang="fr-FR" sz="2000" dirty="0" smtClean="0"/>
              <a:t> Long terme</a:t>
            </a:r>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41718033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6896" y="764704"/>
            <a:ext cx="9144000" cy="5760640"/>
          </a:xfrm>
          <a:prstGeom prst="rect">
            <a:avLst/>
          </a:prstGeom>
        </p:spPr>
        <p:txBody>
          <a:bodyPr>
            <a:normAutofit fontScale="62500" lnSpcReduction="20000"/>
          </a:bodyPr>
          <a:lstStyle/>
          <a:p>
            <a:pPr marL="301943" lvl="1" indent="0">
              <a:buNone/>
            </a:pPr>
            <a:r>
              <a:rPr lang="fr-FR" sz="2800" dirty="0" smtClean="0"/>
              <a:t>	4 – Le rapport  </a:t>
            </a:r>
          </a:p>
          <a:p>
            <a:pPr marL="301943" lvl="1" indent="0">
              <a:buNone/>
            </a:pPr>
            <a:r>
              <a:rPr lang="fr-FR" sz="2000" dirty="0" smtClean="0"/>
              <a:t>(Voir document vierge fourni)</a:t>
            </a:r>
          </a:p>
          <a:p>
            <a:pPr marL="45720" indent="0">
              <a:buNone/>
            </a:pPr>
            <a:r>
              <a:rPr lang="fr-FR" sz="2000" dirty="0" smtClean="0"/>
              <a:t>1.	Objectif du rapport	</a:t>
            </a:r>
          </a:p>
          <a:p>
            <a:pPr marL="45720" indent="0">
              <a:buNone/>
            </a:pPr>
            <a:r>
              <a:rPr lang="fr-FR" sz="2000" dirty="0" smtClean="0"/>
              <a:t>2.</a:t>
            </a:r>
            <a:r>
              <a:rPr lang="fr-FR" sz="2000" dirty="0"/>
              <a:t>	Présentation du site	</a:t>
            </a:r>
          </a:p>
          <a:p>
            <a:pPr lvl="1">
              <a:buFont typeface="Arial" pitchFamily="34" charset="0"/>
              <a:buChar char="•"/>
            </a:pPr>
            <a:r>
              <a:rPr lang="fr-FR" sz="1800" dirty="0"/>
              <a:t>Situation et description générale	</a:t>
            </a:r>
          </a:p>
          <a:p>
            <a:pPr lvl="1">
              <a:buFont typeface="Arial" pitchFamily="34" charset="0"/>
              <a:buChar char="•"/>
            </a:pPr>
            <a:r>
              <a:rPr lang="fr-FR" sz="1800" dirty="0"/>
              <a:t>Abords du bâtiment	</a:t>
            </a:r>
          </a:p>
          <a:p>
            <a:pPr lvl="1">
              <a:buFont typeface="Arial" pitchFamily="34" charset="0"/>
              <a:buChar char="•"/>
            </a:pPr>
            <a:r>
              <a:rPr lang="fr-FR" sz="1800" dirty="0"/>
              <a:t>Constitution du bâti	</a:t>
            </a:r>
          </a:p>
          <a:p>
            <a:pPr lvl="1">
              <a:buFont typeface="Arial" pitchFamily="34" charset="0"/>
              <a:buChar char="•"/>
            </a:pPr>
            <a:r>
              <a:rPr lang="fr-FR" sz="1800" dirty="0"/>
              <a:t>Occupation du </a:t>
            </a:r>
            <a:r>
              <a:rPr lang="fr-FR" sz="1800" dirty="0" smtClean="0"/>
              <a:t>bâtiment</a:t>
            </a:r>
            <a:endParaRPr lang="fr-FR" sz="1800" dirty="0"/>
          </a:p>
          <a:p>
            <a:pPr lvl="1">
              <a:buFont typeface="Arial" pitchFamily="34" charset="0"/>
              <a:buChar char="•"/>
            </a:pPr>
            <a:r>
              <a:rPr lang="fr-FR" sz="1800" dirty="0"/>
              <a:t>Equipements techniques	</a:t>
            </a:r>
          </a:p>
          <a:p>
            <a:pPr marL="45720" indent="0">
              <a:buNone/>
            </a:pPr>
            <a:r>
              <a:rPr lang="fr-FR" sz="2000" dirty="0"/>
              <a:t>3.	Analyse des factures d’électricité	</a:t>
            </a:r>
          </a:p>
          <a:p>
            <a:pPr lvl="1">
              <a:buFont typeface="Arial" pitchFamily="34" charset="0"/>
              <a:buChar char="•"/>
            </a:pPr>
            <a:r>
              <a:rPr lang="fr-FR" sz="1800" dirty="0" smtClean="0"/>
              <a:t>Abonnement</a:t>
            </a:r>
            <a:endParaRPr lang="fr-FR" sz="1800" dirty="0"/>
          </a:p>
          <a:p>
            <a:pPr lvl="1">
              <a:buFont typeface="Arial" pitchFamily="34" charset="0"/>
              <a:buChar char="•"/>
            </a:pPr>
            <a:r>
              <a:rPr lang="fr-FR" sz="1800" dirty="0"/>
              <a:t>Evolution des consommations </a:t>
            </a:r>
          </a:p>
          <a:p>
            <a:pPr marL="45720" indent="0">
              <a:buNone/>
            </a:pPr>
            <a:r>
              <a:rPr lang="fr-FR" sz="2000" dirty="0" smtClean="0"/>
              <a:t>4</a:t>
            </a:r>
            <a:r>
              <a:rPr lang="fr-FR" sz="2000" dirty="0"/>
              <a:t>.	Simulation du </a:t>
            </a:r>
            <a:r>
              <a:rPr lang="fr-FR" sz="2000" dirty="0" smtClean="0"/>
              <a:t>bâtiment à  état initial</a:t>
            </a:r>
            <a:endParaRPr lang="fr-FR" sz="2000" dirty="0"/>
          </a:p>
          <a:p>
            <a:pPr lvl="1">
              <a:buFont typeface="Arial" pitchFamily="34" charset="0"/>
              <a:buChar char="•"/>
            </a:pPr>
            <a:r>
              <a:rPr lang="fr-FR" sz="1800" dirty="0"/>
              <a:t>Paramètres de </a:t>
            </a:r>
            <a:r>
              <a:rPr lang="fr-FR" sz="1800" dirty="0" smtClean="0"/>
              <a:t>simulation</a:t>
            </a:r>
            <a:endParaRPr lang="fr-FR" sz="1800" dirty="0"/>
          </a:p>
          <a:p>
            <a:pPr lvl="1">
              <a:buFont typeface="Arial" pitchFamily="34" charset="0"/>
              <a:buChar char="•"/>
            </a:pPr>
            <a:r>
              <a:rPr lang="fr-FR" sz="1800" dirty="0"/>
              <a:t>Résultats des simulations – état </a:t>
            </a:r>
            <a:r>
              <a:rPr lang="fr-FR" sz="1800" dirty="0" smtClean="0"/>
              <a:t>initial</a:t>
            </a:r>
            <a:endParaRPr lang="fr-FR" sz="1800" dirty="0"/>
          </a:p>
          <a:p>
            <a:pPr marL="45720" indent="0">
              <a:buNone/>
            </a:pPr>
            <a:r>
              <a:rPr lang="fr-FR" sz="2000" dirty="0"/>
              <a:t>5.	Mesures d’économies et impacts énergétiques	</a:t>
            </a:r>
          </a:p>
          <a:p>
            <a:pPr lvl="1">
              <a:buFont typeface="Arial" pitchFamily="34" charset="0"/>
              <a:buChar char="•"/>
            </a:pPr>
            <a:r>
              <a:rPr lang="fr-FR" sz="1800" dirty="0"/>
              <a:t>Mesures sur le comportement des usagers	</a:t>
            </a:r>
          </a:p>
          <a:p>
            <a:pPr lvl="1">
              <a:buFont typeface="Arial" pitchFamily="34" charset="0"/>
              <a:buChar char="•"/>
            </a:pPr>
            <a:r>
              <a:rPr lang="fr-FR" sz="1800" dirty="0"/>
              <a:t>Mesures sur les systèmes énergétiques	</a:t>
            </a:r>
          </a:p>
          <a:p>
            <a:pPr lvl="1">
              <a:buFont typeface="Arial" pitchFamily="34" charset="0"/>
              <a:buChar char="•"/>
            </a:pPr>
            <a:r>
              <a:rPr lang="fr-FR" sz="1800" dirty="0"/>
              <a:t>Mesures sur le bâti et l’enveloppe du bâtiment	</a:t>
            </a:r>
          </a:p>
          <a:p>
            <a:pPr marL="45720" indent="0">
              <a:buNone/>
            </a:pPr>
            <a:r>
              <a:rPr lang="fr-FR" sz="2000" dirty="0"/>
              <a:t>6.	Synthèse et propositions d’actions	</a:t>
            </a:r>
          </a:p>
          <a:p>
            <a:pPr lvl="1">
              <a:buFont typeface="Arial" pitchFamily="34" charset="0"/>
              <a:buChar char="•"/>
            </a:pPr>
            <a:r>
              <a:rPr lang="fr-FR" sz="1800" dirty="0"/>
              <a:t>Economies et temps de retour sur investissement	</a:t>
            </a:r>
          </a:p>
          <a:p>
            <a:pPr lvl="1">
              <a:buFont typeface="Arial" pitchFamily="34" charset="0"/>
              <a:buChar char="•"/>
            </a:pPr>
            <a:r>
              <a:rPr lang="fr-FR" sz="1800" dirty="0"/>
              <a:t>Proposition d’actions à court terme	</a:t>
            </a:r>
          </a:p>
          <a:p>
            <a:pPr lvl="1">
              <a:buFont typeface="Arial" pitchFamily="34" charset="0"/>
              <a:buChar char="•"/>
            </a:pPr>
            <a:r>
              <a:rPr lang="fr-FR" sz="1800" dirty="0"/>
              <a:t>Proposition d’actions à moyen terme	</a:t>
            </a:r>
          </a:p>
          <a:p>
            <a:pPr marL="45720" indent="0">
              <a:buNone/>
            </a:pPr>
            <a:r>
              <a:rPr lang="fr-FR" sz="2000" dirty="0"/>
              <a:t>7.	Annexes	</a:t>
            </a:r>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fr-FR" sz="4400" dirty="0"/>
              <a:t>Méthode </a:t>
            </a:r>
            <a:r>
              <a:rPr lang="fr-FR" sz="4400" dirty="0" smtClean="0"/>
              <a:t>OPTICLIM </a:t>
            </a:r>
          </a:p>
        </p:txBody>
      </p:sp>
    </p:spTree>
    <p:extLst>
      <p:ext uri="{BB962C8B-B14F-4D97-AF65-F5344CB8AC3E}">
        <p14:creationId xmlns:p14="http://schemas.microsoft.com/office/powerpoint/2010/main" val="1769850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7504" y="1196752"/>
            <a:ext cx="8625136" cy="1252728"/>
          </a:xfrm>
        </p:spPr>
        <p:txBody>
          <a:bodyPr>
            <a:noAutofit/>
          </a:bodyPr>
          <a:lstStyle/>
          <a:p>
            <a:pPr marL="0" indent="0" algn="l">
              <a:buNone/>
            </a:pPr>
            <a:r>
              <a:rPr lang="fr-FR" sz="3600" dirty="0" smtClean="0">
                <a:effectLst/>
              </a:rPr>
              <a:t>Séquence 21</a:t>
            </a:r>
            <a:br>
              <a:rPr lang="fr-FR" sz="3600" dirty="0" smtClean="0">
                <a:effectLst/>
              </a:rPr>
            </a:br>
            <a:r>
              <a:rPr lang="fr-FR" sz="3600" dirty="0" smtClean="0">
                <a:effectLst/>
              </a:rPr>
              <a:t>Méthodologie </a:t>
            </a:r>
            <a:r>
              <a:rPr lang="fr-FR" sz="3600" dirty="0">
                <a:effectLst/>
              </a:rPr>
              <a:t>de diagnostic et état des lieux du bâtiment </a:t>
            </a:r>
            <a:br>
              <a:rPr lang="fr-FR" sz="3600" dirty="0">
                <a:effectLst/>
              </a:rPr>
            </a:br>
            <a:r>
              <a:rPr lang="fr-FR" sz="3600" dirty="0">
                <a:effectLst/>
              </a:rPr>
              <a:t/>
            </a:r>
            <a:br>
              <a:rPr lang="fr-FR" sz="3600" dirty="0">
                <a:effectLst/>
              </a:rPr>
            </a:br>
            <a:r>
              <a:rPr lang="fr-FR" sz="3600" dirty="0">
                <a:effectLst/>
              </a:rPr>
              <a:t> </a:t>
            </a:r>
            <a:endParaRPr lang="fr-FR" sz="3600" dirty="0">
              <a:latin typeface="+mn-lt"/>
            </a:endParaRPr>
          </a:p>
        </p:txBody>
      </p:sp>
      <p:sp>
        <p:nvSpPr>
          <p:cNvPr id="2" name="Espace réservé du contenu 1"/>
          <p:cNvSpPr>
            <a:spLocks noGrp="1"/>
          </p:cNvSpPr>
          <p:nvPr>
            <p:ph sz="quarter" idx="13"/>
          </p:nvPr>
        </p:nvSpPr>
        <p:spPr>
          <a:xfrm>
            <a:off x="683568" y="4005064"/>
            <a:ext cx="8676456" cy="5157192"/>
          </a:xfrm>
        </p:spPr>
        <p:txBody>
          <a:bodyPr>
            <a:normAutofit/>
          </a:bodyPr>
          <a:lstStyle/>
          <a:p>
            <a:pPr marL="45720" lvl="0" indent="0">
              <a:buNone/>
            </a:pPr>
            <a:r>
              <a:rPr lang="fr-FR" sz="2800" dirty="0" smtClean="0"/>
              <a:t>Méthodologie pour les bâtiments complexes</a:t>
            </a:r>
            <a:endParaRPr lang="fr-FR" sz="2800" dirty="0"/>
          </a:p>
        </p:txBody>
      </p:sp>
      <p:sp>
        <p:nvSpPr>
          <p:cNvPr id="5" name="Espace réservé du numéro de diapositive 4"/>
          <p:cNvSpPr>
            <a:spLocks noGrp="1"/>
          </p:cNvSpPr>
          <p:nvPr>
            <p:ph type="sldNum" sz="quarter" idx="12"/>
          </p:nvPr>
        </p:nvSpPr>
        <p:spPr/>
        <p:txBody>
          <a:bodyPr/>
          <a:lstStyle/>
          <a:p>
            <a:fld id="{8B37D5FE-740C-46F5-801A-FA5477D9711F}" type="slidenum">
              <a:rPr lang="en-US" smtClean="0"/>
              <a:pPr/>
              <a:t>39</a:t>
            </a:fld>
            <a:endParaRPr lang="en-US" dirty="0"/>
          </a:p>
        </p:txBody>
      </p:sp>
    </p:spTree>
    <p:extLst>
      <p:ext uri="{BB962C8B-B14F-4D97-AF65-F5344CB8AC3E}">
        <p14:creationId xmlns:p14="http://schemas.microsoft.com/office/powerpoint/2010/main" val="41807953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0"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1421619"/>
            <a:ext cx="9144000" cy="5229200"/>
          </a:xfrm>
          <a:prstGeom prst="rect">
            <a:avLst/>
          </a:prstGeom>
        </p:spPr>
        <p:txBody>
          <a:bodyPr>
            <a:normAutofit/>
          </a:bodyPr>
          <a:lstStyle/>
          <a:p>
            <a:pPr marL="301943" lvl="1" indent="0">
              <a:buNone/>
            </a:pPr>
            <a:r>
              <a:rPr lang="fr-FR" sz="2800" dirty="0" smtClean="0"/>
              <a:t>Méthode de zonage thermique des bâtiments</a:t>
            </a:r>
          </a:p>
          <a:p>
            <a:pPr marL="301943" lvl="1" indent="0">
              <a:buNone/>
            </a:pPr>
            <a:r>
              <a:rPr lang="fr-FR" sz="2400" b="1" dirty="0" smtClean="0"/>
              <a:t>Objectifs : </a:t>
            </a:r>
          </a:p>
          <a:p>
            <a:r>
              <a:rPr lang="fr-FR" dirty="0" smtClean="0"/>
              <a:t>réaliser </a:t>
            </a:r>
            <a:r>
              <a:rPr lang="fr-FR" dirty="0"/>
              <a:t>des </a:t>
            </a:r>
            <a:r>
              <a:rPr lang="fr-FR" dirty="0" smtClean="0"/>
              <a:t>diagnostics </a:t>
            </a:r>
            <a:r>
              <a:rPr lang="fr-FR" dirty="0"/>
              <a:t>de </a:t>
            </a:r>
            <a:r>
              <a:rPr lang="fr-FR" dirty="0" smtClean="0"/>
              <a:t>bâtiments complets </a:t>
            </a:r>
            <a:r>
              <a:rPr lang="fr-FR" dirty="0"/>
              <a:t>à l’aide de l’outil </a:t>
            </a:r>
            <a:r>
              <a:rPr lang="fr-FR" dirty="0" err="1"/>
              <a:t>Opticlim</a:t>
            </a:r>
            <a:r>
              <a:rPr lang="fr-FR" dirty="0"/>
              <a:t> </a:t>
            </a:r>
          </a:p>
          <a:p>
            <a:r>
              <a:rPr lang="fr-FR" dirty="0"/>
              <a:t>Réduire l’étude du bâtiment à un nombre de zones thermiques limité, représentatives du comportement global </a:t>
            </a:r>
            <a:endParaRPr lang="fr-FR" dirty="0" smtClean="0"/>
          </a:p>
          <a:p>
            <a:pPr marL="0" indent="0">
              <a:buNone/>
            </a:pPr>
            <a:endParaRPr lang="fr-FR" b="1" dirty="0" smtClean="0"/>
          </a:p>
          <a:p>
            <a:pPr marL="0" indent="0">
              <a:buNone/>
            </a:pPr>
            <a:r>
              <a:rPr lang="fr-FR" b="1" dirty="0" smtClean="0"/>
              <a:t>Procéder en deux étapes : </a:t>
            </a:r>
          </a:p>
          <a:p>
            <a:pPr marL="457200" indent="-457200">
              <a:buFont typeface="+mj-lt"/>
              <a:buAutoNum type="arabicPeriod"/>
            </a:pPr>
            <a:r>
              <a:rPr lang="fr-FR" dirty="0" smtClean="0"/>
              <a:t>simulation de l’ensemble du bâtiment comme un local </a:t>
            </a:r>
            <a:r>
              <a:rPr lang="fr-FR" dirty="0" err="1" smtClean="0"/>
              <a:t>monozone</a:t>
            </a:r>
            <a:endParaRPr lang="fr-FR" dirty="0" smtClean="0"/>
          </a:p>
          <a:p>
            <a:pPr marL="457200" indent="-457200">
              <a:buFont typeface="+mj-lt"/>
              <a:buAutoNum type="arabicPeriod"/>
            </a:pPr>
            <a:r>
              <a:rPr lang="fr-FR" dirty="0" smtClean="0"/>
              <a:t>Faire un zonage thermique du bâtiment et réaliser une description multi </a:t>
            </a:r>
            <a:r>
              <a:rPr lang="fr-FR" dirty="0" err="1" smtClean="0"/>
              <a:t>monozone</a:t>
            </a:r>
            <a:r>
              <a:rPr lang="fr-FR" dirty="0" smtClean="0"/>
              <a:t>.</a:t>
            </a:r>
          </a:p>
          <a:p>
            <a:pPr marL="0" indent="0">
              <a:buNone/>
            </a:pPr>
            <a:r>
              <a:rPr lang="fr-FR" dirty="0" smtClean="0"/>
              <a:t>  </a:t>
            </a:r>
            <a:endParaRPr lang="fr-FR" dirty="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11211131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3220" y="1143000"/>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1421618"/>
            <a:ext cx="9144000" cy="5436381"/>
          </a:xfrm>
          <a:prstGeom prst="rect">
            <a:avLst/>
          </a:prstGeom>
        </p:spPr>
        <p:txBody>
          <a:bodyPr>
            <a:normAutofit fontScale="85000" lnSpcReduction="20000"/>
          </a:bodyPr>
          <a:lstStyle/>
          <a:p>
            <a:pPr marL="301943" lvl="1" indent="0">
              <a:buNone/>
            </a:pPr>
            <a:r>
              <a:rPr lang="fr-FR" sz="2800" dirty="0" smtClean="0"/>
              <a:t>Méthode de zonage thermique des bâtiments</a:t>
            </a:r>
          </a:p>
          <a:p>
            <a:pPr marL="301943" lvl="1" indent="0">
              <a:buNone/>
            </a:pPr>
            <a:endParaRPr lang="fr-FR" sz="1700" dirty="0" smtClean="0"/>
          </a:p>
          <a:p>
            <a:pPr marL="0" indent="0">
              <a:buNone/>
            </a:pPr>
            <a:r>
              <a:rPr lang="fr-FR" sz="2200" dirty="0"/>
              <a:t>=&gt;identifier des zones ayant un comportement thermique identique et donc des sollicitations identiques, notamment : </a:t>
            </a:r>
          </a:p>
          <a:p>
            <a:pPr lvl="0"/>
            <a:endParaRPr lang="fr-FR" sz="2000" dirty="0" smtClean="0"/>
          </a:p>
          <a:p>
            <a:pPr lvl="0"/>
            <a:r>
              <a:rPr lang="fr-FR" sz="2000" dirty="0" smtClean="0"/>
              <a:t>L’ensoleillement</a:t>
            </a:r>
          </a:p>
          <a:p>
            <a:pPr marL="301943" lvl="1" indent="0">
              <a:buNone/>
            </a:pPr>
            <a:r>
              <a:rPr lang="fr-FR" sz="1800" dirty="0" smtClean="0"/>
              <a:t>Vérifier : orientation et protections solaires</a:t>
            </a:r>
            <a:endParaRPr lang="fr-FR" sz="1800" dirty="0"/>
          </a:p>
          <a:p>
            <a:pPr lvl="0"/>
            <a:r>
              <a:rPr lang="fr-FR" sz="2000" dirty="0"/>
              <a:t>Les charges </a:t>
            </a:r>
            <a:r>
              <a:rPr lang="fr-FR" sz="2000" dirty="0" smtClean="0"/>
              <a:t>externes</a:t>
            </a:r>
          </a:p>
          <a:p>
            <a:pPr marL="301943" lvl="1" indent="0">
              <a:buNone/>
            </a:pPr>
            <a:r>
              <a:rPr lang="fr-FR" sz="1800" dirty="0" smtClean="0"/>
              <a:t>Vérifier : </a:t>
            </a:r>
          </a:p>
          <a:p>
            <a:pPr lvl="1"/>
            <a:r>
              <a:rPr lang="fr-FR" sz="1800" dirty="0"/>
              <a:t>L</a:t>
            </a:r>
            <a:r>
              <a:rPr lang="fr-FR" sz="1800" dirty="0" smtClean="0"/>
              <a:t>a ventilation </a:t>
            </a:r>
          </a:p>
          <a:p>
            <a:pPr lvl="1"/>
            <a:r>
              <a:rPr lang="fr-FR" sz="1800" dirty="0" smtClean="0"/>
              <a:t>Les infiltrations</a:t>
            </a:r>
          </a:p>
          <a:p>
            <a:pPr lvl="1"/>
            <a:r>
              <a:rPr lang="fr-FR" sz="1800" dirty="0" smtClean="0"/>
              <a:t>La fréquentation en fonction de la destination du local  (ex : hall d’accueil ou bureau)</a:t>
            </a:r>
            <a:endParaRPr lang="fr-FR" sz="1800" dirty="0"/>
          </a:p>
          <a:p>
            <a:pPr lvl="0"/>
            <a:r>
              <a:rPr lang="fr-FR" sz="2000" dirty="0"/>
              <a:t>Les charges internes </a:t>
            </a:r>
            <a:r>
              <a:rPr lang="fr-FR" sz="2000" dirty="0" smtClean="0"/>
              <a:t>:</a:t>
            </a:r>
          </a:p>
          <a:p>
            <a:pPr marL="301943" lvl="1" indent="0">
              <a:buNone/>
            </a:pPr>
            <a:r>
              <a:rPr lang="fr-FR" sz="1800" dirty="0" smtClean="0"/>
              <a:t>Vérifier : </a:t>
            </a:r>
          </a:p>
          <a:p>
            <a:pPr lvl="1"/>
            <a:r>
              <a:rPr lang="fr-FR" sz="1800" dirty="0" smtClean="0"/>
              <a:t>L’occupation</a:t>
            </a:r>
            <a:r>
              <a:rPr lang="fr-FR" sz="1800" dirty="0"/>
              <a:t>, </a:t>
            </a:r>
            <a:endParaRPr lang="fr-FR" sz="1800" dirty="0" smtClean="0"/>
          </a:p>
          <a:p>
            <a:pPr lvl="1"/>
            <a:r>
              <a:rPr lang="fr-FR" sz="1800" dirty="0" smtClean="0"/>
              <a:t>L’éclairage</a:t>
            </a:r>
            <a:r>
              <a:rPr lang="fr-FR" sz="1800" dirty="0"/>
              <a:t>, </a:t>
            </a:r>
            <a:endParaRPr lang="fr-FR" sz="1800" dirty="0" smtClean="0"/>
          </a:p>
          <a:p>
            <a:pPr lvl="1"/>
            <a:r>
              <a:rPr lang="fr-FR" sz="1800" dirty="0" smtClean="0"/>
              <a:t>Les autres </a:t>
            </a:r>
            <a:r>
              <a:rPr lang="fr-FR" sz="1800" dirty="0"/>
              <a:t>charges internes sensibles et </a:t>
            </a:r>
            <a:r>
              <a:rPr lang="fr-FR" sz="1800" dirty="0" smtClean="0"/>
              <a:t>latentes</a:t>
            </a:r>
            <a:endParaRPr lang="fr-FR" sz="1800" dirty="0"/>
          </a:p>
          <a:p>
            <a:pPr lvl="0"/>
            <a:r>
              <a:rPr lang="fr-FR" sz="2000" dirty="0" smtClean="0"/>
              <a:t>Le </a:t>
            </a:r>
            <a:r>
              <a:rPr lang="fr-FR" sz="2000" dirty="0"/>
              <a:t>système de climatisation individuel installé</a:t>
            </a:r>
            <a:r>
              <a:rPr lang="fr-FR" sz="2000" dirty="0" smtClean="0"/>
              <a:t>.</a:t>
            </a:r>
          </a:p>
          <a:p>
            <a:pPr lvl="1"/>
            <a:r>
              <a:rPr lang="fr-FR" sz="1800" dirty="0" smtClean="0"/>
              <a:t>Vérifier que le modèle soit identique</a:t>
            </a:r>
            <a:endParaRPr lang="fr-FR" sz="1800" dirty="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Titre 1"/>
          <p:cNvSpPr txBox="1">
            <a:spLocks/>
          </p:cNvSpPr>
          <p:nvPr/>
        </p:nvSpPr>
        <p:spPr>
          <a:xfrm>
            <a:off x="92146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38673439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107504"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1421618"/>
            <a:ext cx="9144000" cy="5436381"/>
          </a:xfrm>
          <a:prstGeom prst="rect">
            <a:avLst/>
          </a:prstGeom>
        </p:spPr>
        <p:txBody>
          <a:bodyPr>
            <a:normAutofit fontScale="92500" lnSpcReduction="20000"/>
          </a:bodyPr>
          <a:lstStyle/>
          <a:p>
            <a:pPr marL="301943" lvl="1" indent="0">
              <a:buNone/>
            </a:pPr>
            <a:r>
              <a:rPr lang="fr-FR" sz="2800" dirty="0" smtClean="0"/>
              <a:t>Méthode de zonage thermique des bâtiments</a:t>
            </a:r>
          </a:p>
          <a:p>
            <a:pPr marL="0" indent="0">
              <a:buNone/>
            </a:pPr>
            <a:r>
              <a:rPr lang="fr-FR" sz="2200" b="1" dirty="0" smtClean="0"/>
              <a:t>Simulation </a:t>
            </a:r>
            <a:r>
              <a:rPr lang="fr-FR" sz="2200" b="1" dirty="0" err="1" smtClean="0"/>
              <a:t>monozone</a:t>
            </a:r>
            <a:r>
              <a:rPr lang="fr-FR" sz="2200" b="1" dirty="0" smtClean="0"/>
              <a:t> du bâtiment</a:t>
            </a:r>
          </a:p>
          <a:p>
            <a:r>
              <a:rPr lang="fr-FR" sz="2200" dirty="0" smtClean="0"/>
              <a:t>Avantages </a:t>
            </a:r>
            <a:endParaRPr lang="fr-FR" sz="1800" dirty="0"/>
          </a:p>
          <a:p>
            <a:pPr lvl="1"/>
            <a:r>
              <a:rPr lang="fr-FR" dirty="0"/>
              <a:t>V</a:t>
            </a:r>
            <a:r>
              <a:rPr lang="fr-FR" dirty="0" smtClean="0"/>
              <a:t>érifie </a:t>
            </a:r>
            <a:r>
              <a:rPr lang="fr-FR" dirty="0"/>
              <a:t>si </a:t>
            </a:r>
            <a:r>
              <a:rPr lang="fr-FR" dirty="0" smtClean="0"/>
              <a:t>la </a:t>
            </a:r>
            <a:r>
              <a:rPr lang="fr-FR" dirty="0"/>
              <a:t>simulation multi </a:t>
            </a:r>
            <a:r>
              <a:rPr lang="fr-FR" dirty="0" err="1"/>
              <a:t>monozone</a:t>
            </a:r>
            <a:r>
              <a:rPr lang="fr-FR" dirty="0"/>
              <a:t> est cohérente. </a:t>
            </a:r>
          </a:p>
          <a:p>
            <a:pPr lvl="1"/>
            <a:r>
              <a:rPr lang="fr-FR" dirty="0" smtClean="0"/>
              <a:t>Caractérise l’impact global des </a:t>
            </a:r>
            <a:r>
              <a:rPr lang="fr-FR" dirty="0"/>
              <a:t>améliorations du bâti </a:t>
            </a:r>
            <a:r>
              <a:rPr lang="fr-FR" dirty="0" smtClean="0"/>
              <a:t>proposées</a:t>
            </a:r>
          </a:p>
          <a:p>
            <a:pPr lvl="1"/>
            <a:r>
              <a:rPr lang="fr-FR" dirty="0" smtClean="0"/>
              <a:t>Tient compte </a:t>
            </a:r>
            <a:r>
              <a:rPr lang="fr-FR" dirty="0"/>
              <a:t>des locaux non équipés de </a:t>
            </a:r>
            <a:r>
              <a:rPr lang="fr-FR" dirty="0" smtClean="0"/>
              <a:t>split, mais climatisés </a:t>
            </a:r>
            <a:r>
              <a:rPr lang="fr-FR" dirty="0"/>
              <a:t>car leurs portes sont généralement ouvertes et donnent sur des locaux </a:t>
            </a:r>
            <a:r>
              <a:rPr lang="fr-FR" dirty="0" smtClean="0"/>
              <a:t>climatisés.</a:t>
            </a:r>
            <a:endParaRPr lang="fr-FR" dirty="0"/>
          </a:p>
          <a:p>
            <a:r>
              <a:rPr lang="fr-FR" dirty="0"/>
              <a:t>I</a:t>
            </a:r>
            <a:r>
              <a:rPr lang="fr-FR" dirty="0" smtClean="0"/>
              <a:t>nconvénients </a:t>
            </a:r>
          </a:p>
          <a:p>
            <a:pPr lvl="1"/>
            <a:r>
              <a:rPr lang="fr-FR" dirty="0" smtClean="0"/>
              <a:t>nécessite </a:t>
            </a:r>
            <a:r>
              <a:rPr lang="fr-FR" dirty="0"/>
              <a:t>de définir un système de climatisation fictif et unique pour tout le bâtiment dont la puissance frigorifique équivaut à la puissance de toutes les charges du bâtiment et l’EER à une valeur moyenne</a:t>
            </a:r>
          </a:p>
          <a:p>
            <a:pPr lvl="1"/>
            <a:r>
              <a:rPr lang="fr-FR" dirty="0"/>
              <a:t>tient compte d’une description globale du bâtiment, notamment : </a:t>
            </a:r>
          </a:p>
          <a:p>
            <a:pPr lvl="2"/>
            <a:r>
              <a:rPr lang="fr-FR" dirty="0"/>
              <a:t>d’un profil unique pour l’occupation, l’éclairage et les charges internes </a:t>
            </a:r>
          </a:p>
          <a:p>
            <a:pPr lvl="2"/>
            <a:r>
              <a:rPr lang="fr-FR" dirty="0"/>
              <a:t>d’une mise en œuvre uniforme pour tous les split </a:t>
            </a:r>
          </a:p>
          <a:p>
            <a:pPr lvl="2"/>
            <a:r>
              <a:rPr lang="fr-FR" dirty="0"/>
              <a:t>de protections solaires uniformes sur la totalité de la surface d’une façade ou d’un vitrage</a:t>
            </a:r>
          </a:p>
          <a:p>
            <a:pPr lvl="2"/>
            <a:r>
              <a:rPr lang="fr-FR" dirty="0"/>
              <a:t>d’une forme parallélépipédique du bâtiment</a:t>
            </a:r>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7614606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107504"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1421618"/>
            <a:ext cx="9144000" cy="5436381"/>
          </a:xfrm>
          <a:prstGeom prst="rect">
            <a:avLst/>
          </a:prstGeom>
        </p:spPr>
        <p:txBody>
          <a:bodyPr>
            <a:normAutofit/>
          </a:bodyPr>
          <a:lstStyle/>
          <a:p>
            <a:pPr marL="301943" lvl="1" indent="0">
              <a:buNone/>
            </a:pPr>
            <a:r>
              <a:rPr lang="fr-FR" sz="2800" dirty="0" smtClean="0"/>
              <a:t>Méthode de zonage thermique des bâtiments</a:t>
            </a:r>
          </a:p>
          <a:p>
            <a:pPr marL="0" indent="0">
              <a:buNone/>
            </a:pPr>
            <a:r>
              <a:rPr lang="fr-FR" sz="2200" b="1" dirty="0" smtClean="0"/>
              <a:t>Simulation </a:t>
            </a:r>
            <a:r>
              <a:rPr lang="fr-FR" sz="2200" b="1" dirty="0" err="1" smtClean="0"/>
              <a:t>monozone</a:t>
            </a:r>
            <a:r>
              <a:rPr lang="fr-FR" sz="2200" b="1" dirty="0" smtClean="0"/>
              <a:t> du bâtiment</a:t>
            </a:r>
          </a:p>
          <a:p>
            <a:pPr marL="0" indent="0">
              <a:buNone/>
            </a:pPr>
            <a:r>
              <a:rPr lang="fr-FR" sz="2200" dirty="0" smtClean="0"/>
              <a:t>Exemple : </a:t>
            </a:r>
            <a:endParaRPr lang="fr-FR" sz="1800" dirty="0"/>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36194"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859308"/>
            <a:ext cx="4752527" cy="150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5" name="Imag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4801657"/>
            <a:ext cx="4896544" cy="203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lèche courbée vers le bas 2"/>
          <p:cNvSpPr/>
          <p:nvPr/>
        </p:nvSpPr>
        <p:spPr>
          <a:xfrm rot="2604589">
            <a:off x="4674463" y="4255235"/>
            <a:ext cx="2088233" cy="54006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32174525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107504"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6260" y="908720"/>
            <a:ext cx="9144000" cy="5436381"/>
          </a:xfrm>
          <a:prstGeom prst="rect">
            <a:avLst/>
          </a:prstGeom>
        </p:spPr>
        <p:txBody>
          <a:bodyPr>
            <a:normAutofit/>
          </a:bodyPr>
          <a:lstStyle/>
          <a:p>
            <a:pPr marL="301943" lvl="1" indent="0">
              <a:buNone/>
            </a:pPr>
            <a:r>
              <a:rPr lang="fr-FR" sz="2800" dirty="0" smtClean="0"/>
              <a:t>Méthode de zonage thermique des bâtiments</a:t>
            </a:r>
          </a:p>
          <a:p>
            <a:pPr marL="0" indent="0">
              <a:buNone/>
            </a:pPr>
            <a:r>
              <a:rPr lang="fr-FR" sz="2200" b="1" dirty="0" smtClean="0"/>
              <a:t>Simulation multi </a:t>
            </a:r>
            <a:r>
              <a:rPr lang="fr-FR" sz="2200" b="1" dirty="0" err="1" smtClean="0"/>
              <a:t>monozone</a:t>
            </a:r>
            <a:r>
              <a:rPr lang="fr-FR" sz="2200" b="1" dirty="0" smtClean="0"/>
              <a:t> du bâtiment</a:t>
            </a:r>
          </a:p>
          <a:p>
            <a:r>
              <a:rPr lang="fr-FR" sz="2200" dirty="0" smtClean="0"/>
              <a:t>Avantages </a:t>
            </a:r>
            <a:endParaRPr lang="fr-FR" sz="1800" dirty="0"/>
          </a:p>
          <a:p>
            <a:r>
              <a:rPr lang="fr-FR" dirty="0" smtClean="0"/>
              <a:t>description </a:t>
            </a:r>
            <a:r>
              <a:rPr lang="fr-FR" dirty="0"/>
              <a:t>précise de </a:t>
            </a:r>
            <a:r>
              <a:rPr lang="fr-FR" dirty="0" smtClean="0"/>
              <a:t>: </a:t>
            </a:r>
          </a:p>
          <a:p>
            <a:pPr lvl="1"/>
            <a:r>
              <a:rPr lang="fr-FR" dirty="0" smtClean="0"/>
              <a:t>la </a:t>
            </a:r>
            <a:r>
              <a:rPr lang="fr-FR" dirty="0"/>
              <a:t>qualité du système dans chaque zone avec son EER, sa mise en </a:t>
            </a:r>
            <a:r>
              <a:rPr lang="fr-FR" dirty="0" smtClean="0"/>
              <a:t>œuvre.</a:t>
            </a:r>
          </a:p>
          <a:p>
            <a:pPr lvl="1"/>
            <a:r>
              <a:rPr lang="fr-FR" dirty="0" smtClean="0"/>
              <a:t>Du </a:t>
            </a:r>
            <a:r>
              <a:rPr lang="fr-FR" dirty="0"/>
              <a:t>comportement des usagers en différentiant par zone, les profils (occupation, charges internes éclairage), les températures de consignes, la gestion des </a:t>
            </a:r>
            <a:r>
              <a:rPr lang="fr-FR" dirty="0" smtClean="0"/>
              <a:t>ouvrants</a:t>
            </a:r>
          </a:p>
          <a:p>
            <a:pPr lvl="1"/>
            <a:r>
              <a:rPr lang="fr-FR" dirty="0" smtClean="0"/>
              <a:t>L’architecture </a:t>
            </a:r>
            <a:r>
              <a:rPr lang="fr-FR" dirty="0"/>
              <a:t>de bâtiments complexes grâce à la discrétisation par </a:t>
            </a:r>
            <a:r>
              <a:rPr lang="fr-FR" dirty="0" err="1"/>
              <a:t>monozones</a:t>
            </a:r>
            <a:r>
              <a:rPr lang="fr-FR" dirty="0"/>
              <a:t> de forme </a:t>
            </a:r>
            <a:r>
              <a:rPr lang="fr-FR" dirty="0" smtClean="0"/>
              <a:t>parallélépipédique</a:t>
            </a:r>
          </a:p>
          <a:p>
            <a:pPr eaLnBrk="1" hangingPunct="1"/>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41290066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107504"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0" y="980728"/>
            <a:ext cx="9144000" cy="5436381"/>
          </a:xfrm>
          <a:prstGeom prst="rect">
            <a:avLst/>
          </a:prstGeom>
        </p:spPr>
        <p:txBody>
          <a:bodyPr>
            <a:normAutofit/>
          </a:bodyPr>
          <a:lstStyle/>
          <a:p>
            <a:pPr marL="301943" lvl="1" indent="0">
              <a:buNone/>
            </a:pPr>
            <a:r>
              <a:rPr lang="fr-FR" sz="2800" dirty="0" smtClean="0"/>
              <a:t>Méthode de zonage thermique des bâtiments</a:t>
            </a:r>
          </a:p>
          <a:p>
            <a:pPr marL="0" indent="0">
              <a:buNone/>
            </a:pPr>
            <a:r>
              <a:rPr lang="fr-FR" sz="2200" b="1" dirty="0" smtClean="0"/>
              <a:t>Simulation multi </a:t>
            </a:r>
            <a:r>
              <a:rPr lang="fr-FR" sz="2200" b="1" dirty="0" err="1" smtClean="0"/>
              <a:t>monozone</a:t>
            </a:r>
            <a:r>
              <a:rPr lang="fr-FR" sz="2200" b="1" dirty="0" smtClean="0"/>
              <a:t> du bâtiment</a:t>
            </a:r>
          </a:p>
          <a:p>
            <a:r>
              <a:rPr lang="fr-FR" sz="2200" dirty="0" smtClean="0"/>
              <a:t>Exemples :</a:t>
            </a:r>
          </a:p>
          <a:p>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37218"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560" y="2132856"/>
            <a:ext cx="5967413"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576" y="4221088"/>
            <a:ext cx="5975350" cy="202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lèche courbée vers le bas 7"/>
          <p:cNvSpPr/>
          <p:nvPr/>
        </p:nvSpPr>
        <p:spPr>
          <a:xfrm rot="5400000">
            <a:off x="7649155" y="3801409"/>
            <a:ext cx="2088233" cy="7166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11894384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Espace réservé du contenu 2"/>
          <p:cNvSpPr txBox="1">
            <a:spLocks/>
          </p:cNvSpPr>
          <p:nvPr/>
        </p:nvSpPr>
        <p:spPr bwMode="auto">
          <a:xfrm>
            <a:off x="107504" y="1214438"/>
            <a:ext cx="91440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endParaRPr lang="fr-FR" sz="1800">
              <a:latin typeface="Constantia" pitchFamily="18" charset="0"/>
            </a:endParaRPr>
          </a:p>
        </p:txBody>
      </p:sp>
      <p:sp>
        <p:nvSpPr>
          <p:cNvPr id="43012" name="Espace réservé du contenu 5"/>
          <p:cNvSpPr>
            <a:spLocks noGrp="1"/>
          </p:cNvSpPr>
          <p:nvPr>
            <p:ph idx="4294967295"/>
          </p:nvPr>
        </p:nvSpPr>
        <p:spPr>
          <a:xfrm>
            <a:off x="19284" y="836712"/>
            <a:ext cx="9144000" cy="5436381"/>
          </a:xfrm>
          <a:prstGeom prst="rect">
            <a:avLst/>
          </a:prstGeom>
        </p:spPr>
        <p:txBody>
          <a:bodyPr>
            <a:normAutofit/>
          </a:bodyPr>
          <a:lstStyle/>
          <a:p>
            <a:pPr marL="301943" lvl="1" indent="0">
              <a:buNone/>
            </a:pPr>
            <a:r>
              <a:rPr lang="fr-FR" sz="2800" dirty="0" smtClean="0"/>
              <a:t>Méthode de zonage thermique des bâtiments</a:t>
            </a:r>
          </a:p>
          <a:p>
            <a:pPr marL="0" indent="0">
              <a:buNone/>
            </a:pPr>
            <a:r>
              <a:rPr lang="fr-FR" sz="2200" b="1" dirty="0" smtClean="0"/>
              <a:t>Simulation multi </a:t>
            </a:r>
            <a:r>
              <a:rPr lang="fr-FR" sz="2200" b="1" dirty="0" err="1" smtClean="0"/>
              <a:t>monozone</a:t>
            </a:r>
            <a:r>
              <a:rPr lang="fr-FR" sz="2200" b="1" dirty="0" smtClean="0"/>
              <a:t> du bâtiment</a:t>
            </a:r>
          </a:p>
          <a:p>
            <a:r>
              <a:rPr lang="fr-FR" sz="2200" dirty="0" smtClean="0"/>
              <a:t>Exemples : prise en compte des charges thermiques</a:t>
            </a:r>
          </a:p>
          <a:p>
            <a:endParaRPr lang="fr-FR" sz="2000" dirty="0" smtClean="0"/>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 name="Tableau 2"/>
          <p:cNvGraphicFramePr>
            <a:graphicFrameLocks noGrp="1"/>
          </p:cNvGraphicFramePr>
          <p:nvPr>
            <p:extLst>
              <p:ext uri="{D42A27DB-BD31-4B8C-83A1-F6EECF244321}">
                <p14:modId xmlns:p14="http://schemas.microsoft.com/office/powerpoint/2010/main" val="1140726369"/>
              </p:ext>
            </p:extLst>
          </p:nvPr>
        </p:nvGraphicFramePr>
        <p:xfrm>
          <a:off x="887140" y="2492896"/>
          <a:ext cx="6912768" cy="4078220"/>
        </p:xfrm>
        <a:graphic>
          <a:graphicData uri="http://schemas.openxmlformats.org/drawingml/2006/table">
            <a:tbl>
              <a:tblPr firstRow="1" firstCol="1" bandRow="1">
                <a:tableStyleId>{5C22544A-7EE6-4342-B048-85BDC9FD1C3A}</a:tableStyleId>
              </a:tblPr>
              <a:tblGrid>
                <a:gridCol w="677216"/>
                <a:gridCol w="585942"/>
                <a:gridCol w="650718"/>
                <a:gridCol w="609496"/>
                <a:gridCol w="1669488"/>
                <a:gridCol w="1254323"/>
                <a:gridCol w="626425"/>
                <a:gridCol w="839160"/>
              </a:tblGrid>
              <a:tr h="311930">
                <a:tc>
                  <a:txBody>
                    <a:bodyPr/>
                    <a:lstStyle/>
                    <a:p>
                      <a:pPr algn="ctr">
                        <a:spcAft>
                          <a:spcPts val="0"/>
                        </a:spcAft>
                      </a:pPr>
                      <a:r>
                        <a:rPr lang="fr-FR" sz="1000" dirty="0">
                          <a:effectLst/>
                        </a:rPr>
                        <a:t>Bureau</a:t>
                      </a:r>
                      <a:endParaRPr lang="fr-FR" sz="1100" dirty="0">
                        <a:effectLst/>
                        <a:latin typeface="Arial"/>
                        <a:ea typeface="Times"/>
                        <a:cs typeface="Times New Roman"/>
                      </a:endParaRPr>
                    </a:p>
                  </a:txBody>
                  <a:tcPr marL="27990" marR="27990" marT="0" marB="0" anchor="b"/>
                </a:tc>
                <a:tc>
                  <a:txBody>
                    <a:bodyPr/>
                    <a:lstStyle/>
                    <a:p>
                      <a:pPr algn="ctr">
                        <a:spcAft>
                          <a:spcPts val="0"/>
                        </a:spcAft>
                      </a:pPr>
                      <a:r>
                        <a:rPr lang="fr-FR" sz="1000">
                          <a:effectLst/>
                        </a:rPr>
                        <a:t>Surface (m²)</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Eclairage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Surface vitrée (m²)</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dirty="0">
                          <a:effectLst/>
                        </a:rPr>
                        <a:t>Split system</a:t>
                      </a:r>
                      <a:endParaRPr lang="fr-FR" sz="1100" dirty="0">
                        <a:effectLst/>
                        <a:latin typeface="Arial"/>
                        <a:ea typeface="Times"/>
                        <a:cs typeface="Times New Roman"/>
                      </a:endParaRPr>
                    </a:p>
                  </a:txBody>
                  <a:tcPr marL="27990" marR="27990" marT="0" marB="0" anchor="b"/>
                </a:tc>
                <a:tc>
                  <a:txBody>
                    <a:bodyPr/>
                    <a:lstStyle/>
                    <a:p>
                      <a:pPr algn="ctr">
                        <a:spcAft>
                          <a:spcPts val="0"/>
                        </a:spcAft>
                      </a:pPr>
                      <a:r>
                        <a:rPr lang="fr-FR" sz="1000">
                          <a:effectLst/>
                        </a:rPr>
                        <a:t>Charges internes</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Charges internes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Orientation</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19</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216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2,5</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LG LS-E0981CL  900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2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220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2</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2,5</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LG LS-E0981CL  900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3</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12</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2,5</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LG LS-E0981CL  900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4</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4,2</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 </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5</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15</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216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11</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YORK 18 000 BTU</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imprimante</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 </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6</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216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2,5</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LG LS-E0981CL  900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4,2</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 </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8</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4,2</a:t>
                      </a:r>
                      <a:endParaRPr lang="fr-FR" sz="1100">
                        <a:effectLst/>
                        <a:latin typeface="Arial"/>
                        <a:ea typeface="Times"/>
                        <a:cs typeface="Times New Roman"/>
                      </a:endParaRPr>
                    </a:p>
                  </a:txBody>
                  <a:tcPr marL="27990" marR="27990" marT="0" marB="0" anchor="b"/>
                </a:tc>
                <a:tc>
                  <a:txBody>
                    <a:bodyPr/>
                    <a:lstStyle/>
                    <a:p>
                      <a:pPr algn="l">
                        <a:spcAft>
                          <a:spcPts val="0"/>
                        </a:spcAft>
                      </a:pPr>
                      <a:r>
                        <a:rPr lang="en-US" sz="1000">
                          <a:effectLst/>
                        </a:rPr>
                        <a:t>TOP COOL KF 32GNA12 9000btu/h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2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220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9</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16</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2,9</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GALAXIE 9000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2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220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N</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21</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3,6</a:t>
                      </a:r>
                      <a:endParaRPr lang="fr-FR" sz="1100">
                        <a:effectLst/>
                        <a:latin typeface="Arial"/>
                        <a:ea typeface="Times"/>
                        <a:cs typeface="Times New Roman"/>
                      </a:endParaRPr>
                    </a:p>
                  </a:txBody>
                  <a:tcPr marL="27990" marR="27990" marT="0" marB="0" anchor="b"/>
                </a:tc>
                <a:tc>
                  <a:txBody>
                    <a:bodyPr/>
                    <a:lstStyle/>
                    <a:p>
                      <a:pPr algn="l">
                        <a:spcAft>
                          <a:spcPts val="0"/>
                        </a:spcAft>
                      </a:pPr>
                      <a:r>
                        <a:rPr lang="en-US" sz="1000">
                          <a:effectLst/>
                        </a:rPr>
                        <a:t>TOP COOL KF 32GNA12 9000btu/h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2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220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11</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11</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1,8</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GREE GSSC24  24 000 btu</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2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220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12</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5</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72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0</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GREE GSSC24  24 000 btu</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serveur info</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 </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13</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16</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368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3,2</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GREE GSSC7  7000btu/h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3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280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14</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13</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 GREE GSSC7  7000btu/h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15</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30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288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5,4</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YORK 18000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2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220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172861">
                <a:tc>
                  <a:txBody>
                    <a:bodyPr/>
                    <a:lstStyle/>
                    <a:p>
                      <a:pPr algn="ctr">
                        <a:spcAft>
                          <a:spcPts val="0"/>
                        </a:spcAft>
                      </a:pPr>
                      <a:r>
                        <a:rPr lang="fr-FR" sz="1000">
                          <a:effectLst/>
                        </a:rPr>
                        <a:t>16</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13</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1,8</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 GREE GSSC7  7000btu/h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17</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13</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144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1,8</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GREE GSSC12  12000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3 portables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 280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a:effectLst/>
                        </a:rPr>
                        <a:t>S</a:t>
                      </a:r>
                      <a:endParaRPr lang="fr-FR" sz="1100">
                        <a:effectLst/>
                        <a:latin typeface="Arial"/>
                        <a:ea typeface="Times"/>
                        <a:cs typeface="Times New Roman"/>
                      </a:endParaRPr>
                    </a:p>
                  </a:txBody>
                  <a:tcPr marL="27990" marR="27990" marT="0" marB="0" anchor="b"/>
                </a:tc>
              </a:tr>
              <a:tr h="207953">
                <a:tc>
                  <a:txBody>
                    <a:bodyPr/>
                    <a:lstStyle/>
                    <a:p>
                      <a:pPr algn="ctr">
                        <a:spcAft>
                          <a:spcPts val="0"/>
                        </a:spcAft>
                      </a:pPr>
                      <a:r>
                        <a:rPr lang="fr-FR" sz="1000">
                          <a:effectLst/>
                        </a:rPr>
                        <a:t>18</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16</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224 w</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00">
                          <a:effectLst/>
                        </a:rPr>
                        <a:t>1,8</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GREE GSSC12  12000 btu/h</a:t>
                      </a:r>
                      <a:endParaRPr lang="fr-FR" sz="1100">
                        <a:effectLst/>
                        <a:latin typeface="Arial"/>
                        <a:ea typeface="Times"/>
                        <a:cs typeface="Times New Roman"/>
                      </a:endParaRPr>
                    </a:p>
                  </a:txBody>
                  <a:tcPr marL="27990" marR="27990" marT="0" marB="0" anchor="b"/>
                </a:tc>
                <a:tc>
                  <a:txBody>
                    <a:bodyPr/>
                    <a:lstStyle/>
                    <a:p>
                      <a:pPr algn="l">
                        <a:spcAft>
                          <a:spcPts val="0"/>
                        </a:spcAft>
                      </a:pPr>
                      <a:r>
                        <a:rPr lang="fr-FR" sz="1000">
                          <a:effectLst/>
                        </a:rPr>
                        <a:t>1 portable + ecran</a:t>
                      </a:r>
                      <a:endParaRPr lang="fr-FR" sz="1100">
                        <a:effectLst/>
                        <a:latin typeface="Arial"/>
                        <a:ea typeface="Times"/>
                        <a:cs typeface="Times New Roman"/>
                      </a:endParaRPr>
                    </a:p>
                  </a:txBody>
                  <a:tcPr marL="27990" marR="27990" marT="0" marB="0" anchor="b"/>
                </a:tc>
                <a:tc>
                  <a:txBody>
                    <a:bodyPr/>
                    <a:lstStyle/>
                    <a:p>
                      <a:pPr algn="r">
                        <a:spcAft>
                          <a:spcPts val="0"/>
                        </a:spcAft>
                      </a:pPr>
                      <a:r>
                        <a:rPr lang="fr-FR" sz="1000">
                          <a:effectLst/>
                        </a:rPr>
                        <a:t>160</a:t>
                      </a:r>
                      <a:endParaRPr lang="fr-FR" sz="1100">
                        <a:effectLst/>
                        <a:latin typeface="Arial"/>
                        <a:ea typeface="Times"/>
                        <a:cs typeface="Times New Roman"/>
                      </a:endParaRPr>
                    </a:p>
                  </a:txBody>
                  <a:tcPr marL="27990" marR="27990" marT="0" marB="0" anchor="b"/>
                </a:tc>
                <a:tc>
                  <a:txBody>
                    <a:bodyPr/>
                    <a:lstStyle/>
                    <a:p>
                      <a:pPr algn="ctr">
                        <a:spcAft>
                          <a:spcPts val="0"/>
                        </a:spcAft>
                      </a:pPr>
                      <a:r>
                        <a:rPr lang="fr-FR" sz="1050" dirty="0">
                          <a:effectLst/>
                        </a:rPr>
                        <a:t>S</a:t>
                      </a:r>
                      <a:endParaRPr lang="fr-FR" sz="1100" dirty="0">
                        <a:effectLst/>
                        <a:latin typeface="Arial"/>
                        <a:ea typeface="Times"/>
                        <a:cs typeface="Times New Roman"/>
                      </a:endParaRPr>
                    </a:p>
                  </a:txBody>
                  <a:tcPr marL="27990" marR="27990" marT="0" marB="0" anchor="b"/>
                </a:tc>
              </a:tr>
            </a:tbl>
          </a:graphicData>
        </a:graphic>
      </p:graphicFrame>
      <p:sp>
        <p:nvSpPr>
          <p:cNvPr id="8" name="Titre 1"/>
          <p:cNvSpPr txBox="1">
            <a:spLocks/>
          </p:cNvSpPr>
          <p:nvPr/>
        </p:nvSpPr>
        <p:spPr>
          <a:xfrm>
            <a:off x="887140" y="0"/>
            <a:ext cx="8229600"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4400" dirty="0" smtClean="0"/>
              <a:t>Bâtiments </a:t>
            </a:r>
            <a:r>
              <a:rPr lang="fr-FR" sz="4400" dirty="0"/>
              <a:t>complexes</a:t>
            </a:r>
          </a:p>
        </p:txBody>
      </p:sp>
    </p:spTree>
    <p:extLst>
      <p:ext uri="{BB962C8B-B14F-4D97-AF65-F5344CB8AC3E}">
        <p14:creationId xmlns:p14="http://schemas.microsoft.com/office/powerpoint/2010/main" val="3998079114"/>
      </p:ext>
    </p:extLst>
  </p:cSld>
  <p:clrMapOvr>
    <a:masterClrMapping/>
  </p:clrMapOvr>
  <p:timing>
    <p:tnLst>
      <p:par>
        <p:cTn id="1" dur="indefinite" restart="never" nodeType="tmRoot"/>
      </p:par>
    </p:tnLst>
  </p:timing>
</p:sld>
</file>

<file path=ppt/theme/theme1.xml><?xml version="1.0" encoding="utf-8"?>
<a:theme xmlns:a="http://schemas.openxmlformats.org/drawingml/2006/main" name="Sillag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illage">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llage">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25468</TotalTime>
  <Words>1105</Words>
  <Application>Microsoft Office PowerPoint</Application>
  <PresentationFormat>Affichage à l'écran (4:3)</PresentationFormat>
  <Paragraphs>678</Paragraphs>
  <Slides>46</Slides>
  <Notes>1</Notes>
  <HiddenSlides>0</HiddenSlides>
  <MMClips>0</MMClips>
  <ScaleCrop>false</ScaleCrop>
  <HeadingPairs>
    <vt:vector size="4" baseType="variant">
      <vt:variant>
        <vt:lpstr>Thème</vt:lpstr>
      </vt:variant>
      <vt:variant>
        <vt:i4>1</vt:i4>
      </vt:variant>
      <vt:variant>
        <vt:lpstr>Titres des diapositives</vt:lpstr>
      </vt:variant>
      <vt:variant>
        <vt:i4>46</vt:i4>
      </vt:variant>
    </vt:vector>
  </HeadingPairs>
  <TitlesOfParts>
    <vt:vector size="47" baseType="lpstr">
      <vt:lpstr>Sillage</vt:lpstr>
      <vt:lpstr>OPTICLIM  Guyane</vt:lpstr>
      <vt:lpstr>Séquence 21 Méthodologie de diagnostic et état des lieux du bâtiment    </vt:lpstr>
      <vt:lpstr>Généralités sur les audits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Séquence 21 Méthodologie de diagnostic et état des lieux du bâtiment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Séquence 21 Méthodologie de diagnostic et état des lieux du bâtiment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OPTICLIM</dc:title>
  <dc:creator>Franck Lucas</dc:creator>
  <cp:lastModifiedBy>Franck LUCAS</cp:lastModifiedBy>
  <cp:revision>380</cp:revision>
  <dcterms:created xsi:type="dcterms:W3CDTF">2013-04-01T16:50:48Z</dcterms:created>
  <dcterms:modified xsi:type="dcterms:W3CDTF">2015-05-21T11:45:33Z</dcterms:modified>
</cp:coreProperties>
</file>