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32" r:id="rId1"/>
  </p:sldMasterIdLst>
  <p:notesMasterIdLst>
    <p:notesMasterId r:id="rId14"/>
  </p:notesMasterIdLst>
  <p:handoutMasterIdLst>
    <p:handoutMasterId r:id="rId15"/>
  </p:handoutMasterIdLst>
  <p:sldIdLst>
    <p:sldId id="464" r:id="rId2"/>
    <p:sldId id="395" r:id="rId3"/>
    <p:sldId id="465" r:id="rId4"/>
    <p:sldId id="466" r:id="rId5"/>
    <p:sldId id="467" r:id="rId6"/>
    <p:sldId id="469" r:id="rId7"/>
    <p:sldId id="475" r:id="rId8"/>
    <p:sldId id="472" r:id="rId9"/>
    <p:sldId id="473" r:id="rId10"/>
    <p:sldId id="474" r:id="rId11"/>
    <p:sldId id="470" r:id="rId12"/>
    <p:sldId id="4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36" autoAdjust="0"/>
    <p:restoredTop sz="95223" autoAdjust="0"/>
  </p:normalViewPr>
  <p:slideViewPr>
    <p:cSldViewPr>
      <p:cViewPr varScale="1">
        <p:scale>
          <a:sx n="70" d="100"/>
          <a:sy n="70" d="100"/>
        </p:scale>
        <p:origin x="121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73C3E-E9BB-49A8-AE6A-6038EACD1F2F}" type="datetimeFigureOut">
              <a:rPr lang="fr-FR" smtClean="0"/>
              <a:t>21/05/2015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C464A3-9321-4451-B29E-F494E2BF47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21358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E150F-4B71-42B8-8607-3249CCD1BE5B}" type="datetimeFigureOut">
              <a:rPr lang="fr-FR" smtClean="0"/>
              <a:pPr/>
              <a:t>21/05/2015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EE11B-E859-4092-BA41-EE3086513C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44480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80A4-6EFD-4959-A5F5-7E224A71499F}" type="datetime4">
              <a:rPr lang="en-US" smtClean="0"/>
              <a:t>May 21,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02557" y="6519446"/>
            <a:ext cx="1828800" cy="365125"/>
          </a:xfrm>
        </p:spPr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ZoneTexte 16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39" y="0"/>
            <a:ext cx="876130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FC39-2D71-41C2-8871-7942857C880D}" type="datetime4">
              <a:rPr lang="en-US" smtClean="0"/>
              <a:t>May 21,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28205" y="6492875"/>
            <a:ext cx="1828800" cy="365125"/>
          </a:xfrm>
        </p:spPr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403648" y="1631404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4ACFB-70FA-4F28-BE71-BC6B5764911F}" type="datetime4">
              <a:rPr lang="en-US" smtClean="0"/>
              <a:t>May 21,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15200" y="6499850"/>
            <a:ext cx="1828800" cy="365125"/>
          </a:xfrm>
        </p:spPr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ZoneTexte 13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3D98-FFE9-4E34-9958-2D88AE92D3F1}" type="datetime4">
              <a:rPr lang="en-US" smtClean="0"/>
              <a:t>May 21,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332588" y="6492875"/>
            <a:ext cx="1828800" cy="365125"/>
          </a:xfrm>
        </p:spPr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B8567-6C3F-4848-9F43-D263BE6DECDC}" type="datetime4">
              <a:rPr lang="en-US" smtClean="0"/>
              <a:t>May 21,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52320" y="6492875"/>
            <a:ext cx="1828800" cy="365125"/>
          </a:xfrm>
        </p:spPr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C4BD-236D-42DA-93B5-3D1980EBFB98}" type="datetime4">
              <a:rPr lang="en-US" smtClean="0"/>
              <a:t>May 21,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345164" y="6492875"/>
            <a:ext cx="1828800" cy="365125"/>
          </a:xfrm>
        </p:spPr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313C-24F6-49DF-AF19-3ED32A6CDA8C}" type="datetime4">
              <a:rPr lang="en-US" smtClean="0"/>
              <a:t>May 21,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ZoneTexte 7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22662-3E32-4BA4-B40F-C4D5CFFC4CDE}" type="datetime4">
              <a:rPr lang="en-US" smtClean="0"/>
              <a:t>May 21,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525C2-AB67-4656-B9BF-7AEFA0D63CB4}" type="datetime4">
              <a:rPr lang="en-US" smtClean="0"/>
              <a:t>May 21,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5" name="ZoneTexte 14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51DD-9ED3-4DFD-A086-E4BBB3AEEE8B}" type="datetime4">
              <a:rPr lang="en-US" smtClean="0"/>
              <a:t>May 21,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D67E-4989-41F4-B7EA-A761A32DFE56}" type="datetime4">
              <a:rPr lang="en-US" smtClean="0"/>
              <a:t>May 21,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076450"/>
            <a:ext cx="8100392" cy="46291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E1D7A33-39C2-41A5-B1F7-2C64ADDB86AC}" type="datetime4">
              <a:rPr lang="en-US" smtClean="0"/>
              <a:t>May 21,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073"/>
            <a:ext cx="887435" cy="967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oneTexte 13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26" b="99587" l="9645" r="964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5" y="0"/>
            <a:ext cx="5135421" cy="652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23528" y="3789040"/>
            <a:ext cx="8640960" cy="2631615"/>
          </a:xfrm>
        </p:spPr>
        <p:txBody>
          <a:bodyPr>
            <a:normAutofit fontScale="70000" lnSpcReduction="20000"/>
          </a:bodyPr>
          <a:lstStyle/>
          <a:p>
            <a:pPr>
              <a:tabLst>
                <a:tab pos="631825" algn="l"/>
              </a:tabLst>
            </a:pPr>
            <a:r>
              <a:rPr lang="fr-FR" sz="3400" dirty="0" smtClean="0"/>
              <a:t>ADEME Guyane</a:t>
            </a:r>
          </a:p>
          <a:p>
            <a:endParaRPr lang="fr-FR" sz="3200" dirty="0"/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AIEE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IMAGEEN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FLI</a:t>
            </a:r>
          </a:p>
          <a:p>
            <a:endParaRPr lang="fr-FR" sz="3200" dirty="0"/>
          </a:p>
          <a:p>
            <a:r>
              <a:rPr lang="fr-FR" sz="3200" dirty="0" smtClean="0"/>
              <a:t>Session du 20 </a:t>
            </a:r>
            <a:r>
              <a:rPr lang="fr-FR" sz="3200" dirty="0"/>
              <a:t>et 21 mai 2015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1331640" y="620688"/>
            <a:ext cx="8280920" cy="1780108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fr-FR" sz="6000" dirty="0" smtClean="0">
                <a:solidFill>
                  <a:srgbClr val="073E87"/>
                </a:solidFill>
              </a:rPr>
              <a:t>OPTICLIM </a:t>
            </a:r>
            <a:br>
              <a:rPr lang="fr-FR" sz="6000" dirty="0" smtClean="0">
                <a:solidFill>
                  <a:srgbClr val="073E87"/>
                </a:solidFill>
              </a:rPr>
            </a:br>
            <a:r>
              <a:rPr lang="fr-FR" sz="6000" dirty="0" smtClean="0">
                <a:solidFill>
                  <a:srgbClr val="073E87"/>
                </a:solidFill>
              </a:rPr>
              <a:t>Guyane</a:t>
            </a:r>
            <a:endParaRPr lang="fr-FR" sz="6000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9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7504" y="1196752"/>
            <a:ext cx="8625136" cy="125272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fr-FR" sz="3600" dirty="0">
                <a:effectLst/>
              </a:rPr>
              <a:t>Séquence 22- </a:t>
            </a:r>
            <a:r>
              <a:rPr lang="fr-FR" sz="3600" dirty="0" smtClean="0">
                <a:effectLst/>
              </a:rPr>
              <a:t/>
            </a:r>
            <a:br>
              <a:rPr lang="fr-FR" sz="3600" dirty="0" smtClean="0">
                <a:effectLst/>
              </a:rPr>
            </a:br>
            <a:r>
              <a:rPr lang="fr-FR" sz="3600" dirty="0" smtClean="0">
                <a:effectLst/>
              </a:rPr>
              <a:t>Etude </a:t>
            </a:r>
            <a:r>
              <a:rPr lang="fr-FR" sz="3600" dirty="0">
                <a:effectLst/>
              </a:rPr>
              <a:t>de cas </a:t>
            </a:r>
            <a:r>
              <a:rPr lang="fr-FR" sz="3600" dirty="0" err="1">
                <a:effectLst/>
              </a:rPr>
              <a:t>monozone</a:t>
            </a:r>
            <a:r>
              <a:rPr lang="fr-FR" sz="3600" dirty="0">
                <a:effectLst/>
              </a:rPr>
              <a:t> et multi-</a:t>
            </a:r>
            <a:r>
              <a:rPr lang="fr-FR" sz="3600" dirty="0" err="1">
                <a:effectLst/>
              </a:rPr>
              <a:t>monozone</a:t>
            </a:r>
            <a:r>
              <a:rPr lang="fr-FR" sz="3600" dirty="0">
                <a:effectLst/>
              </a:rPr>
              <a:t> en ateliers interactifs</a:t>
            </a:r>
            <a:br>
              <a:rPr lang="fr-FR" sz="3600" dirty="0">
                <a:effectLst/>
              </a:rPr>
            </a:br>
            <a:r>
              <a:rPr lang="fr-FR" sz="3600" dirty="0">
                <a:effectLst/>
              </a:rPr>
              <a:t/>
            </a:r>
            <a:br>
              <a:rPr lang="fr-FR" sz="3600" dirty="0">
                <a:effectLst/>
              </a:rPr>
            </a:br>
            <a:r>
              <a:rPr lang="fr-FR" sz="3600" dirty="0">
                <a:effectLst/>
              </a:rPr>
              <a:t/>
            </a:r>
            <a:br>
              <a:rPr lang="fr-FR" sz="3600" dirty="0">
                <a:effectLst/>
              </a:rPr>
            </a:br>
            <a:r>
              <a:rPr lang="fr-FR" sz="3600" dirty="0">
                <a:effectLst/>
              </a:rPr>
              <a:t> </a:t>
            </a:r>
            <a:endParaRPr lang="fr-FR" sz="3600" dirty="0">
              <a:latin typeface="+mn-lt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683568" y="4005064"/>
            <a:ext cx="8676456" cy="5157192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fr-FR" sz="2800" dirty="0" smtClean="0"/>
              <a:t>Présentation du </a:t>
            </a:r>
            <a:r>
              <a:rPr lang="fr-FR" sz="2800" dirty="0" smtClean="0"/>
              <a:t>bâtiment </a:t>
            </a:r>
            <a:endParaRPr lang="fr-FR" sz="28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90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8" y="2032985"/>
            <a:ext cx="5372100" cy="370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971600" y="0"/>
            <a:ext cx="7531239" cy="1143000"/>
          </a:xfrm>
        </p:spPr>
        <p:txBody>
          <a:bodyPr/>
          <a:lstStyle/>
          <a:p>
            <a:pPr marL="0" indent="0" algn="l">
              <a:buNone/>
            </a:pPr>
            <a:r>
              <a:rPr lang="fr-FR" sz="4800" dirty="0" smtClean="0"/>
              <a:t>Présentation du bâtiment</a:t>
            </a:r>
            <a:r>
              <a:rPr lang="fr-FR" sz="4800" dirty="0"/>
              <a:t/>
            </a:r>
            <a:br>
              <a:rPr lang="fr-FR" sz="4800" dirty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3"/>
          </p:nvPr>
        </p:nvSpPr>
        <p:spPr>
          <a:xfrm>
            <a:off x="0" y="1104960"/>
            <a:ext cx="6400800" cy="3474720"/>
          </a:xfrm>
        </p:spPr>
        <p:txBody>
          <a:bodyPr/>
          <a:lstStyle/>
          <a:p>
            <a:pPr marL="45720" indent="0">
              <a:buNone/>
            </a:pPr>
            <a:r>
              <a:rPr lang="fr-FR" dirty="0" smtClean="0"/>
              <a:t>Bâtiment ADEME Guyane</a:t>
            </a:r>
          </a:p>
          <a:p>
            <a:pPr marL="45720" indent="0">
              <a:buNone/>
            </a:pPr>
            <a:r>
              <a:rPr lang="fr-FR" dirty="0" smtClean="0"/>
              <a:t>RDC :</a:t>
            </a:r>
            <a:endParaRPr lang="fr-FR" dirty="0"/>
          </a:p>
        </p:txBody>
      </p:sp>
      <p:pic>
        <p:nvPicPr>
          <p:cNvPr id="4098" name="Picture 2" descr="C:\Users\Franck LUCAS\Documents\franck lucas\association ENERVAL\opticlim  ADEME\OPticlim Guyane\formation\etude de cas ADEME\localADEM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180" y="1124744"/>
            <a:ext cx="2369820" cy="178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4902189" y="3335115"/>
            <a:ext cx="1128567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BUREAU 001</a:t>
            </a:r>
            <a:endParaRPr lang="fr-FR" sz="1100" dirty="0"/>
          </a:p>
        </p:txBody>
      </p:sp>
      <p:sp>
        <p:nvSpPr>
          <p:cNvPr id="10" name="ZoneTexte 9"/>
          <p:cNvSpPr txBox="1"/>
          <p:nvPr/>
        </p:nvSpPr>
        <p:spPr>
          <a:xfrm>
            <a:off x="4706920" y="4664771"/>
            <a:ext cx="94740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BUREAU 002</a:t>
            </a:r>
            <a:endParaRPr lang="fr-FR" sz="1100" dirty="0"/>
          </a:p>
        </p:txBody>
      </p:sp>
      <p:sp>
        <p:nvSpPr>
          <p:cNvPr id="11" name="ZoneTexte 10"/>
          <p:cNvSpPr txBox="1"/>
          <p:nvPr/>
        </p:nvSpPr>
        <p:spPr>
          <a:xfrm>
            <a:off x="3664851" y="4714176"/>
            <a:ext cx="907149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BUREAU 003</a:t>
            </a:r>
            <a:endParaRPr lang="fr-FR" sz="1100" dirty="0"/>
          </a:p>
        </p:txBody>
      </p:sp>
      <p:sp>
        <p:nvSpPr>
          <p:cNvPr id="12" name="ZoneTexte 11"/>
          <p:cNvSpPr txBox="1"/>
          <p:nvPr/>
        </p:nvSpPr>
        <p:spPr>
          <a:xfrm>
            <a:off x="2393758" y="4605981"/>
            <a:ext cx="108012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BUREAU 004</a:t>
            </a:r>
            <a:endParaRPr lang="fr-FR" sz="1100" dirty="0"/>
          </a:p>
        </p:txBody>
      </p:sp>
      <p:sp>
        <p:nvSpPr>
          <p:cNvPr id="13" name="ZoneTexte 12"/>
          <p:cNvSpPr txBox="1"/>
          <p:nvPr/>
        </p:nvSpPr>
        <p:spPr>
          <a:xfrm rot="16200000">
            <a:off x="1439652" y="4475481"/>
            <a:ext cx="108012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BUREAU 005</a:t>
            </a:r>
            <a:endParaRPr lang="fr-FR" sz="1100" dirty="0"/>
          </a:p>
        </p:txBody>
      </p:sp>
      <p:sp>
        <p:nvSpPr>
          <p:cNvPr id="8" name="Rectangle 7"/>
          <p:cNvSpPr/>
          <p:nvPr/>
        </p:nvSpPr>
        <p:spPr>
          <a:xfrm>
            <a:off x="4193736" y="3649003"/>
            <a:ext cx="1460585" cy="886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14"/>
          <p:cNvCxnSpPr/>
          <p:nvPr/>
        </p:nvCxnSpPr>
        <p:spPr>
          <a:xfrm>
            <a:off x="4173843" y="3343781"/>
            <a:ext cx="0" cy="3732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4168907" y="3343781"/>
            <a:ext cx="0" cy="3732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1" name="Picture 5" descr="C:\Users\Franck LUCAS\Documents\franck lucas\association ENERVAL\opticlim  ADEME\OPticlim Guyane\formation\etude de cas ADEME\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553" y="3318561"/>
            <a:ext cx="2377440" cy="160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20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971600" y="0"/>
            <a:ext cx="7531239" cy="1143000"/>
          </a:xfrm>
        </p:spPr>
        <p:txBody>
          <a:bodyPr/>
          <a:lstStyle/>
          <a:p>
            <a:pPr marL="0" indent="0" algn="l">
              <a:buNone/>
            </a:pPr>
            <a:r>
              <a:rPr lang="fr-FR" sz="4800" dirty="0" smtClean="0"/>
              <a:t>Présentation du bâtiment</a:t>
            </a:r>
            <a:r>
              <a:rPr lang="fr-FR" sz="4800" dirty="0"/>
              <a:t/>
            </a:r>
            <a:br>
              <a:rPr lang="fr-FR" sz="4800" dirty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3"/>
          </p:nvPr>
        </p:nvSpPr>
        <p:spPr>
          <a:xfrm>
            <a:off x="0" y="1104960"/>
            <a:ext cx="6400800" cy="3474720"/>
          </a:xfrm>
        </p:spPr>
        <p:txBody>
          <a:bodyPr/>
          <a:lstStyle/>
          <a:p>
            <a:pPr marL="45720" indent="0">
              <a:buNone/>
            </a:pPr>
            <a:r>
              <a:rPr lang="fr-FR" dirty="0" smtClean="0"/>
              <a:t>Bâtiment ADEME Guyane</a:t>
            </a:r>
          </a:p>
          <a:p>
            <a:pPr marL="45720" indent="0">
              <a:buNone/>
            </a:pPr>
            <a:r>
              <a:rPr lang="fr-FR" dirty="0" smtClean="0"/>
              <a:t>Etage :</a:t>
            </a:r>
            <a:endParaRPr lang="fr-FR" dirty="0"/>
          </a:p>
        </p:txBody>
      </p:sp>
      <p:pic>
        <p:nvPicPr>
          <p:cNvPr id="4098" name="Picture 2" descr="C:\Users\Franck LUCAS\Documents\franck lucas\association ENERVAL\opticlim  ADEME\OPticlim Guyane\formation\etude de cas ADEME\localADEM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180" y="1124744"/>
            <a:ext cx="2369820" cy="178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96460"/>
            <a:ext cx="6092825" cy="402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4211961" y="3366755"/>
            <a:ext cx="139987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BUREAU 101</a:t>
            </a:r>
            <a:endParaRPr lang="fr-FR" sz="1100" dirty="0"/>
          </a:p>
        </p:txBody>
      </p:sp>
      <p:sp>
        <p:nvSpPr>
          <p:cNvPr id="10" name="ZoneTexte 9"/>
          <p:cNvSpPr txBox="1"/>
          <p:nvPr/>
        </p:nvSpPr>
        <p:spPr>
          <a:xfrm>
            <a:off x="3203848" y="4533966"/>
            <a:ext cx="94740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BUREAU 102</a:t>
            </a:r>
            <a:endParaRPr lang="fr-FR" sz="1100" dirty="0"/>
          </a:p>
        </p:txBody>
      </p:sp>
      <p:sp>
        <p:nvSpPr>
          <p:cNvPr id="11" name="ZoneTexte 10"/>
          <p:cNvSpPr txBox="1"/>
          <p:nvPr/>
        </p:nvSpPr>
        <p:spPr>
          <a:xfrm>
            <a:off x="1979712" y="4533966"/>
            <a:ext cx="1008112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BUREAU 103</a:t>
            </a:r>
            <a:endParaRPr lang="fr-FR" sz="1100" dirty="0"/>
          </a:p>
        </p:txBody>
      </p:sp>
      <p:sp>
        <p:nvSpPr>
          <p:cNvPr id="12" name="ZoneTexte 11"/>
          <p:cNvSpPr txBox="1"/>
          <p:nvPr/>
        </p:nvSpPr>
        <p:spPr>
          <a:xfrm>
            <a:off x="755576" y="4533966"/>
            <a:ext cx="108012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BUREAU 104</a:t>
            </a:r>
            <a:endParaRPr lang="fr-FR" sz="1100" dirty="0"/>
          </a:p>
        </p:txBody>
      </p:sp>
      <p:sp>
        <p:nvSpPr>
          <p:cNvPr id="13" name="ZoneTexte 12"/>
          <p:cNvSpPr txBox="1"/>
          <p:nvPr/>
        </p:nvSpPr>
        <p:spPr>
          <a:xfrm>
            <a:off x="786345" y="3212976"/>
            <a:ext cx="108012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BUREAU 105</a:t>
            </a:r>
            <a:endParaRPr lang="fr-FR" sz="1100" dirty="0"/>
          </a:p>
        </p:txBody>
      </p:sp>
      <p:sp>
        <p:nvSpPr>
          <p:cNvPr id="14" name="ZoneTexte 13"/>
          <p:cNvSpPr txBox="1"/>
          <p:nvPr/>
        </p:nvSpPr>
        <p:spPr>
          <a:xfrm>
            <a:off x="1979712" y="2852936"/>
            <a:ext cx="828092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BUREAU 106</a:t>
            </a:r>
            <a:endParaRPr lang="fr-FR" sz="1100" dirty="0"/>
          </a:p>
        </p:txBody>
      </p:sp>
      <p:sp>
        <p:nvSpPr>
          <p:cNvPr id="8" name="Rectangle 7"/>
          <p:cNvSpPr/>
          <p:nvPr/>
        </p:nvSpPr>
        <p:spPr>
          <a:xfrm>
            <a:off x="4193736" y="3649003"/>
            <a:ext cx="1460585" cy="886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14"/>
          <p:cNvCxnSpPr/>
          <p:nvPr/>
        </p:nvCxnSpPr>
        <p:spPr>
          <a:xfrm>
            <a:off x="4173843" y="3343781"/>
            <a:ext cx="0" cy="3732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4168907" y="3343781"/>
            <a:ext cx="0" cy="3732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5" descr="C:\Users\Franck LUCAS\Documents\franck lucas\association ENERVAL\opticlim  ADEME\OPticlim Guyane\formation\etude de cas ADEME\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553" y="3318561"/>
            <a:ext cx="2377440" cy="160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48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971600" y="0"/>
            <a:ext cx="7531239" cy="1143000"/>
          </a:xfrm>
        </p:spPr>
        <p:txBody>
          <a:bodyPr/>
          <a:lstStyle/>
          <a:p>
            <a:pPr marL="0" indent="0" algn="l">
              <a:buNone/>
            </a:pPr>
            <a:r>
              <a:rPr lang="fr-FR" sz="4800" dirty="0" smtClean="0"/>
              <a:t>Présentation du bâtiment</a:t>
            </a:r>
            <a:r>
              <a:rPr lang="fr-FR" sz="4800" dirty="0"/>
              <a:t/>
            </a:r>
            <a:br>
              <a:rPr lang="fr-FR" sz="4800" dirty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3"/>
          </p:nvPr>
        </p:nvSpPr>
        <p:spPr>
          <a:xfrm>
            <a:off x="0" y="1104960"/>
            <a:ext cx="6400800" cy="3474720"/>
          </a:xfrm>
        </p:spPr>
        <p:txBody>
          <a:bodyPr/>
          <a:lstStyle/>
          <a:p>
            <a:pPr marL="45720" indent="0">
              <a:buNone/>
            </a:pPr>
            <a:r>
              <a:rPr lang="fr-FR" dirty="0" smtClean="0"/>
              <a:t>Bâtiment ADEME Guyane</a:t>
            </a:r>
          </a:p>
          <a:p>
            <a:pPr marL="45720" indent="0">
              <a:buNone/>
            </a:pPr>
            <a:r>
              <a:rPr lang="fr-FR" dirty="0" smtClean="0"/>
              <a:t>Consommation électrique du bâtiment</a:t>
            </a:r>
            <a:endParaRPr lang="fr-FR" dirty="0"/>
          </a:p>
        </p:txBody>
      </p:sp>
      <p:pic>
        <p:nvPicPr>
          <p:cNvPr id="4098" name="Picture 2" descr="C:\Users\Franck LUCAS\Documents\franck lucas\association ENERVAL\opticlim  ADEME\OPticlim Guyane\formation\etude de cas ADEME\localADEM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180" y="1124744"/>
            <a:ext cx="2369820" cy="178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 descr="imap://franck%2Elucas%40univ-reunion%2Efr@imap.gmail.com:993/fetch%3EUID%3E/INBOX%3E32394?part=1.3&amp;filename=image007.png"/>
          <p:cNvSpPr>
            <a:spLocks noChangeAspect="1" noChangeArrowheads="1"/>
          </p:cNvSpPr>
          <p:nvPr/>
        </p:nvSpPr>
        <p:spPr bwMode="auto">
          <a:xfrm>
            <a:off x="155575" y="-1828800"/>
            <a:ext cx="76390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46084"/>
            <a:ext cx="5112567" cy="2549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5" descr="imap://franck%2Elucas%40univ-reunion%2Efr@imap.gmail.com:993/fetch%3EUID%3E/INBOX%3E32394?part=1.4&amp;filename=image008.png"/>
          <p:cNvSpPr>
            <a:spLocks noChangeAspect="1" noChangeArrowheads="1"/>
          </p:cNvSpPr>
          <p:nvPr/>
        </p:nvSpPr>
        <p:spPr bwMode="auto">
          <a:xfrm>
            <a:off x="155575" y="-1439863"/>
            <a:ext cx="8496300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14" y="4495992"/>
            <a:ext cx="5134881" cy="1813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5" descr="C:\Users\Franck LUCAS\Documents\franck lucas\association ENERVAL\opticlim  ADEME\OPticlim Guyane\formation\etude de cas ADEME\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553" y="3318561"/>
            <a:ext cx="2377440" cy="160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94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971600" y="0"/>
            <a:ext cx="7531239" cy="1143000"/>
          </a:xfrm>
        </p:spPr>
        <p:txBody>
          <a:bodyPr/>
          <a:lstStyle/>
          <a:p>
            <a:pPr marL="0" indent="0" algn="l">
              <a:buNone/>
            </a:pPr>
            <a:r>
              <a:rPr lang="fr-FR" sz="4800" dirty="0" smtClean="0"/>
              <a:t>Description du </a:t>
            </a:r>
            <a:r>
              <a:rPr lang="fr-FR" sz="4800" dirty="0" smtClean="0"/>
              <a:t>bâtiment</a:t>
            </a:r>
            <a:r>
              <a:rPr lang="fr-FR" sz="4800" dirty="0"/>
              <a:t/>
            </a:r>
            <a:br>
              <a:rPr lang="fr-FR" sz="4800" dirty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3"/>
          </p:nvPr>
        </p:nvSpPr>
        <p:spPr>
          <a:xfrm>
            <a:off x="0" y="1104960"/>
            <a:ext cx="6400800" cy="3474720"/>
          </a:xfrm>
        </p:spPr>
        <p:txBody>
          <a:bodyPr/>
          <a:lstStyle/>
          <a:p>
            <a:pPr marL="45720" indent="0">
              <a:buNone/>
            </a:pPr>
            <a:r>
              <a:rPr lang="fr-FR" dirty="0" smtClean="0"/>
              <a:t>Type de </a:t>
            </a:r>
            <a:r>
              <a:rPr lang="fr-FR" dirty="0" err="1" smtClean="0"/>
              <a:t>splits</a:t>
            </a:r>
            <a:r>
              <a:rPr lang="fr-FR" dirty="0" smtClean="0"/>
              <a:t> </a:t>
            </a:r>
            <a:r>
              <a:rPr lang="fr-FR" dirty="0" err="1" smtClean="0"/>
              <a:t>systems</a:t>
            </a:r>
            <a:r>
              <a:rPr lang="fr-FR" dirty="0" smtClean="0"/>
              <a:t> </a:t>
            </a:r>
            <a:endParaRPr lang="fr-FR" dirty="0" smtClean="0"/>
          </a:p>
        </p:txBody>
      </p:sp>
      <p:sp>
        <p:nvSpPr>
          <p:cNvPr id="5" name="AutoShape 2" descr="imap://franck%2Elucas%40univ-reunion%2Efr@imap.gmail.com:993/fetch%3EUID%3E/INBOX%3E32394?part=1.3&amp;filename=image007.png"/>
          <p:cNvSpPr>
            <a:spLocks noChangeAspect="1" noChangeArrowheads="1"/>
          </p:cNvSpPr>
          <p:nvPr/>
        </p:nvSpPr>
        <p:spPr bwMode="auto">
          <a:xfrm>
            <a:off x="155575" y="-1828800"/>
            <a:ext cx="76390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5" descr="imap://franck%2Elucas%40univ-reunion%2Efr@imap.gmail.com:993/fetch%3EUID%3E/INBOX%3E32394?part=1.4&amp;filename=image008.png"/>
          <p:cNvSpPr>
            <a:spLocks noChangeAspect="1" noChangeArrowheads="1"/>
          </p:cNvSpPr>
          <p:nvPr/>
        </p:nvSpPr>
        <p:spPr bwMode="auto">
          <a:xfrm>
            <a:off x="155575" y="-1439863"/>
            <a:ext cx="8496300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937330"/>
              </p:ext>
            </p:extLst>
          </p:nvPr>
        </p:nvGraphicFramePr>
        <p:xfrm>
          <a:off x="155574" y="1772816"/>
          <a:ext cx="8736906" cy="4032444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2256186"/>
                <a:gridCol w="3960440"/>
                <a:gridCol w="2520280"/>
              </a:tblGrid>
              <a:tr h="336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Bureau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Climatiseur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Température consigne 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6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001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Panasonic CS/CURE9PKE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26°C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6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002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Daikin RKH20CAVMB FTKS20CAVMB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25°C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6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003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Panasonic CS/CURE9PKE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26°C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6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004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Panasonic CURE12QKE/CSRE12QKE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25°C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6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005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Panasonic CSV7DKE/CUV7DKE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26°C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6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101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Panasonic CSV12DKE/CUV12DKE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24°C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6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102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Panasonic CSV7DKE/CUV7DKE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26°C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6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103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Panasonic CSV7DKE/CUV7DKE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26°C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6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104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Panasonic CUNE9PKE/CSNE9PKE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26°C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6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105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Panasonic CSV7DKE/CUV7DKE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26°C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6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106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Daikin RKH20CAVMB FTKS20CAVMB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26°C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169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67" y="1268760"/>
            <a:ext cx="8960000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941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971600" y="0"/>
            <a:ext cx="7531239" cy="1143000"/>
          </a:xfrm>
        </p:spPr>
        <p:txBody>
          <a:bodyPr/>
          <a:lstStyle/>
          <a:p>
            <a:pPr marL="0" indent="0" algn="l">
              <a:buNone/>
            </a:pPr>
            <a:r>
              <a:rPr lang="fr-FR" sz="4800" dirty="0" smtClean="0"/>
              <a:t>EER – SEER </a:t>
            </a:r>
            <a:endParaRPr lang="fr-FR" dirty="0"/>
          </a:p>
        </p:txBody>
      </p:sp>
      <p:sp>
        <p:nvSpPr>
          <p:cNvPr id="5" name="AutoShape 2" descr="imap://franck%2Elucas%40univ-reunion%2Efr@imap.gmail.com:993/fetch%3EUID%3E/INBOX%3E32394?part=1.3&amp;filename=image007.png"/>
          <p:cNvSpPr>
            <a:spLocks noChangeAspect="1" noChangeArrowheads="1"/>
          </p:cNvSpPr>
          <p:nvPr/>
        </p:nvSpPr>
        <p:spPr bwMode="auto">
          <a:xfrm>
            <a:off x="155575" y="-1828800"/>
            <a:ext cx="76390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5" descr="imap://franck%2Elucas%40univ-reunion%2Efr@imap.gmail.com:993/fetch%3EUID%3E/INBOX%3E32394?part=1.4&amp;filename=image008.png"/>
          <p:cNvSpPr>
            <a:spLocks noChangeAspect="1" noChangeArrowheads="1"/>
          </p:cNvSpPr>
          <p:nvPr/>
        </p:nvSpPr>
        <p:spPr bwMode="auto">
          <a:xfrm>
            <a:off x="155575" y="-1439863"/>
            <a:ext cx="8496300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076" name="Imag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23" y="2952757"/>
            <a:ext cx="8095004" cy="46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Imag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95" y="3785237"/>
            <a:ext cx="8095008" cy="37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Imag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49" y="4426582"/>
            <a:ext cx="8095012" cy="36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Imag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93" y="5054547"/>
            <a:ext cx="8247726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62045" y="1338593"/>
            <a:ext cx="57626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PANASONIC </a:t>
            </a:r>
            <a:endParaRPr kumimoji="0" lang="fr-FR" alt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323528" y="300037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323528" y="372427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323528" y="443865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2264756" y="2631044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k</a:t>
            </a:r>
            <a:r>
              <a:rPr lang="fr-FR" dirty="0" smtClean="0"/>
              <a:t>W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3789795" y="2609450"/>
            <a:ext cx="566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EER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2743084" y="2609450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SEER</a:t>
            </a:r>
            <a:endParaRPr lang="fr-FR" dirty="0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367897" y="1945354"/>
            <a:ext cx="57626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Données </a:t>
            </a:r>
            <a:r>
              <a:rPr kumimoji="0" lang="fr-FR" altLang="fr-FR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Eurovent</a:t>
            </a:r>
            <a:endParaRPr kumimoji="0" lang="fr-FR" altLang="fr-FR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3344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971600" y="0"/>
            <a:ext cx="7531239" cy="1143000"/>
          </a:xfrm>
        </p:spPr>
        <p:txBody>
          <a:bodyPr/>
          <a:lstStyle/>
          <a:p>
            <a:pPr marL="0" indent="0" algn="l">
              <a:buNone/>
            </a:pPr>
            <a:r>
              <a:rPr lang="fr-FR" sz="4800" dirty="0" smtClean="0"/>
              <a:t>EER – SEER </a:t>
            </a:r>
            <a:endParaRPr lang="fr-FR" dirty="0"/>
          </a:p>
        </p:txBody>
      </p:sp>
      <p:sp>
        <p:nvSpPr>
          <p:cNvPr id="5" name="AutoShape 2" descr="imap://franck%2Elucas%40univ-reunion%2Efr@imap.gmail.com:993/fetch%3EUID%3E/INBOX%3E32394?part=1.3&amp;filename=image007.png"/>
          <p:cNvSpPr>
            <a:spLocks noChangeAspect="1" noChangeArrowheads="1"/>
          </p:cNvSpPr>
          <p:nvPr/>
        </p:nvSpPr>
        <p:spPr bwMode="auto">
          <a:xfrm>
            <a:off x="155575" y="-1828800"/>
            <a:ext cx="76390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5" descr="imap://franck%2Elucas%40univ-reunion%2Efr@imap.gmail.com:993/fetch%3EUID%3E/INBOX%3E32394?part=1.4&amp;filename=image008.png"/>
          <p:cNvSpPr>
            <a:spLocks noChangeAspect="1" noChangeArrowheads="1"/>
          </p:cNvSpPr>
          <p:nvPr/>
        </p:nvSpPr>
        <p:spPr bwMode="auto">
          <a:xfrm>
            <a:off x="155575" y="-1439863"/>
            <a:ext cx="8496300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62045" y="1338593"/>
            <a:ext cx="57626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DAIKIN</a:t>
            </a:r>
            <a:endParaRPr kumimoji="0" lang="fr-FR" alt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323528" y="300037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323528" y="372427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323528" y="443865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4" name="Image 13"/>
          <p:cNvPicPr/>
          <p:nvPr/>
        </p:nvPicPr>
        <p:blipFill>
          <a:blip r:embed="rId2"/>
          <a:stretch>
            <a:fillRect/>
          </a:stretch>
        </p:blipFill>
        <p:spPr>
          <a:xfrm>
            <a:off x="3203848" y="870561"/>
            <a:ext cx="5875857" cy="56181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707904" y="866434"/>
            <a:ext cx="1800200" cy="276565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5436096" y="1248375"/>
            <a:ext cx="3422249" cy="283562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4211959" y="6165304"/>
            <a:ext cx="4646385" cy="199451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367897" y="1945354"/>
            <a:ext cx="57626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Données constructeur</a:t>
            </a:r>
            <a:endParaRPr kumimoji="0" lang="fr-FR" altLang="fr-FR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0232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971600" y="0"/>
            <a:ext cx="7531239" cy="1143000"/>
          </a:xfrm>
        </p:spPr>
        <p:txBody>
          <a:bodyPr/>
          <a:lstStyle/>
          <a:p>
            <a:pPr marL="0" indent="0" algn="l">
              <a:buNone/>
            </a:pPr>
            <a:r>
              <a:rPr lang="fr-FR" sz="4800" dirty="0" smtClean="0"/>
              <a:t>EER – SEER </a:t>
            </a:r>
            <a:endParaRPr lang="fr-FR" dirty="0"/>
          </a:p>
        </p:txBody>
      </p:sp>
      <p:sp>
        <p:nvSpPr>
          <p:cNvPr id="5" name="AutoShape 2" descr="imap://franck%2Elucas%40univ-reunion%2Efr@imap.gmail.com:993/fetch%3EUID%3E/INBOX%3E32394?part=1.3&amp;filename=image007.png"/>
          <p:cNvSpPr>
            <a:spLocks noChangeAspect="1" noChangeArrowheads="1"/>
          </p:cNvSpPr>
          <p:nvPr/>
        </p:nvSpPr>
        <p:spPr bwMode="auto">
          <a:xfrm>
            <a:off x="155575" y="-1828800"/>
            <a:ext cx="76390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5" descr="imap://franck%2Elucas%40univ-reunion%2Efr@imap.gmail.com:993/fetch%3EUID%3E/INBOX%3E32394?part=1.4&amp;filename=image008.png"/>
          <p:cNvSpPr>
            <a:spLocks noChangeAspect="1" noChangeArrowheads="1"/>
          </p:cNvSpPr>
          <p:nvPr/>
        </p:nvSpPr>
        <p:spPr bwMode="auto">
          <a:xfrm>
            <a:off x="155575" y="-1439863"/>
            <a:ext cx="8496300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62045" y="1338593"/>
            <a:ext cx="57626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DAIKIN</a:t>
            </a:r>
            <a:endParaRPr kumimoji="0" lang="fr-FR" alt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323528" y="300037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323528" y="372427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323528" y="443865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3" name="Image 12"/>
          <p:cNvPicPr/>
          <p:nvPr/>
        </p:nvPicPr>
        <p:blipFill>
          <a:blip r:embed="rId2"/>
          <a:stretch>
            <a:fillRect/>
          </a:stretch>
        </p:blipFill>
        <p:spPr>
          <a:xfrm>
            <a:off x="3562341" y="1628092"/>
            <a:ext cx="5537597" cy="390026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7009868" y="1957535"/>
            <a:ext cx="1800200" cy="276565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7039504" y="3423131"/>
            <a:ext cx="1800200" cy="260142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7039504" y="4322049"/>
            <a:ext cx="1800200" cy="276565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367897" y="1945354"/>
            <a:ext cx="57626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Données constructeur</a:t>
            </a:r>
            <a:endParaRPr kumimoji="0" lang="fr-FR" altLang="fr-FR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9764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971600" y="0"/>
            <a:ext cx="7531239" cy="1143000"/>
          </a:xfrm>
        </p:spPr>
        <p:txBody>
          <a:bodyPr/>
          <a:lstStyle/>
          <a:p>
            <a:pPr marL="0" indent="0" algn="l">
              <a:buNone/>
            </a:pPr>
            <a:r>
              <a:rPr lang="fr-FR" sz="4800" dirty="0" smtClean="0"/>
              <a:t>Description du </a:t>
            </a:r>
            <a:r>
              <a:rPr lang="fr-FR" sz="4800" dirty="0" smtClean="0"/>
              <a:t>bâtiment</a:t>
            </a:r>
            <a:r>
              <a:rPr lang="fr-FR" sz="4800" dirty="0"/>
              <a:t/>
            </a:r>
            <a:br>
              <a:rPr lang="fr-FR" sz="4800" dirty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3"/>
          </p:nvPr>
        </p:nvSpPr>
        <p:spPr>
          <a:xfrm>
            <a:off x="0" y="1104960"/>
            <a:ext cx="6400800" cy="3474720"/>
          </a:xfrm>
        </p:spPr>
        <p:txBody>
          <a:bodyPr/>
          <a:lstStyle/>
          <a:p>
            <a:pPr marL="45720" indent="0">
              <a:buNone/>
            </a:pPr>
            <a:r>
              <a:rPr lang="fr-FR" dirty="0" smtClean="0"/>
              <a:t>Charges internes et éclairage</a:t>
            </a:r>
            <a:endParaRPr lang="fr-FR" dirty="0" smtClean="0"/>
          </a:p>
        </p:txBody>
      </p:sp>
      <p:sp>
        <p:nvSpPr>
          <p:cNvPr id="5" name="AutoShape 2" descr="imap://franck%2Elucas%40univ-reunion%2Efr@imap.gmail.com:993/fetch%3EUID%3E/INBOX%3E32394?part=1.3&amp;filename=image007.png"/>
          <p:cNvSpPr>
            <a:spLocks noChangeAspect="1" noChangeArrowheads="1"/>
          </p:cNvSpPr>
          <p:nvPr/>
        </p:nvSpPr>
        <p:spPr bwMode="auto">
          <a:xfrm>
            <a:off x="155575" y="-1828800"/>
            <a:ext cx="76390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5" descr="imap://franck%2Elucas%40univ-reunion%2Efr@imap.gmail.com:993/fetch%3EUID%3E/INBOX%3E32394?part=1.4&amp;filename=image008.png"/>
          <p:cNvSpPr>
            <a:spLocks noChangeAspect="1" noChangeArrowheads="1"/>
          </p:cNvSpPr>
          <p:nvPr/>
        </p:nvSpPr>
        <p:spPr bwMode="auto">
          <a:xfrm>
            <a:off x="155575" y="-1439863"/>
            <a:ext cx="8496300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557109"/>
              </p:ext>
            </p:extLst>
          </p:nvPr>
        </p:nvGraphicFramePr>
        <p:xfrm>
          <a:off x="107504" y="1762849"/>
          <a:ext cx="8978154" cy="4226439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680864"/>
                <a:gridCol w="2437257"/>
                <a:gridCol w="1944216"/>
                <a:gridCol w="2915817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Type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Eclairage 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Charges internes 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001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1 personne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2 tubes 36 W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1 PC 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002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1 personne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2 tubes 36 W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1 PC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1 photocopieuse 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003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1 personne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2 tubes 36 W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1 PC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004 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Salle de réunion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4 tubes 36 W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1 frigo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1 fontaine à eau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1 TV 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005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1 personne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2 tubes 36 W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1 PC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101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1 personne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4 tubes 36 W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1 PC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102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1 personne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2 tubes 36 W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1 PC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103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1 personne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2 tubes 36 W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1 PC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104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1 personne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2 tubes 36 W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1 PC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105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1 personne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1 tube 36 W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1 PC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Bureau 106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Local serveur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1 tube 36 W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1 serveur DELL </a:t>
                      </a:r>
                      <a:r>
                        <a:rPr lang="fr-FR" sz="1800" dirty="0" err="1">
                          <a:effectLst/>
                        </a:rPr>
                        <a:t>Edge</a:t>
                      </a:r>
                      <a:r>
                        <a:rPr lang="fr-FR" sz="1800" dirty="0">
                          <a:effectLst/>
                        </a:rPr>
                        <a:t> T610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369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971600" y="0"/>
            <a:ext cx="7531239" cy="1143000"/>
          </a:xfrm>
        </p:spPr>
        <p:txBody>
          <a:bodyPr/>
          <a:lstStyle/>
          <a:p>
            <a:pPr marL="0" indent="0" algn="l">
              <a:buNone/>
            </a:pPr>
            <a:r>
              <a:rPr lang="fr-FR" sz="4800" dirty="0" smtClean="0"/>
              <a:t>Présentation du bâtiment</a:t>
            </a:r>
            <a:r>
              <a:rPr lang="fr-FR" sz="4800" dirty="0"/>
              <a:t/>
            </a:r>
            <a:br>
              <a:rPr lang="fr-FR" sz="4800" dirty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3"/>
          </p:nvPr>
        </p:nvSpPr>
        <p:spPr>
          <a:xfrm>
            <a:off x="0" y="1104960"/>
            <a:ext cx="8172400" cy="4340264"/>
          </a:xfrm>
        </p:spPr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fr-FR" dirty="0" smtClean="0"/>
              <a:t>Travail à  faire : </a:t>
            </a:r>
          </a:p>
          <a:p>
            <a:pPr marL="502920" indent="-457200">
              <a:buFont typeface="+mj-lt"/>
              <a:buAutoNum type="arabicPeriod"/>
            </a:pPr>
            <a:r>
              <a:rPr lang="fr-FR" dirty="0" smtClean="0"/>
              <a:t>Simuler le bâtiment existant en utilisant le </a:t>
            </a:r>
            <a:r>
              <a:rPr lang="fr-FR" dirty="0"/>
              <a:t>fichier support </a:t>
            </a:r>
            <a:r>
              <a:rPr lang="fr-FR" dirty="0" smtClean="0"/>
              <a:t>: ETUDE </a:t>
            </a:r>
            <a:r>
              <a:rPr lang="fr-FR" dirty="0"/>
              <a:t>DE CAS Diagnostic - </a:t>
            </a:r>
            <a:r>
              <a:rPr lang="fr-FR" dirty="0" smtClean="0"/>
              <a:t>bâtiment </a:t>
            </a:r>
            <a:r>
              <a:rPr lang="fr-FR" dirty="0"/>
              <a:t>ADEME </a:t>
            </a:r>
            <a:r>
              <a:rPr lang="fr-FR" dirty="0" smtClean="0"/>
              <a:t>BASE.xls</a:t>
            </a:r>
          </a:p>
          <a:p>
            <a:pPr marL="502920" indent="-457200">
              <a:buFont typeface="+mj-lt"/>
              <a:buAutoNum type="arabicPeriod"/>
            </a:pPr>
            <a:r>
              <a:rPr lang="fr-FR" dirty="0" smtClean="0"/>
              <a:t>Valider la description du bâtiment existant</a:t>
            </a:r>
          </a:p>
          <a:p>
            <a:pPr marL="502920" indent="-457200">
              <a:buFont typeface="+mj-lt"/>
              <a:buAutoNum type="arabicPeriod"/>
            </a:pPr>
            <a:r>
              <a:rPr lang="fr-FR" dirty="0" smtClean="0"/>
              <a:t>Identifier des préconisations d’amélioration</a:t>
            </a:r>
          </a:p>
          <a:p>
            <a:pPr marL="502920" indent="-457200">
              <a:buFont typeface="+mj-lt"/>
              <a:buAutoNum type="arabicPeriod"/>
            </a:pPr>
            <a:r>
              <a:rPr lang="fr-FR" dirty="0" smtClean="0"/>
              <a:t>Simuler ces préconisations </a:t>
            </a:r>
          </a:p>
          <a:p>
            <a:pPr marL="502920" indent="-457200">
              <a:buFont typeface="+mj-lt"/>
              <a:buAutoNum type="arabicPeriod"/>
            </a:pPr>
            <a:r>
              <a:rPr lang="fr-FR" dirty="0" smtClean="0"/>
              <a:t>Lister les actions à préconiser (à court, moyen long termes) en fournissant des arguments économiques</a:t>
            </a:r>
          </a:p>
          <a:p>
            <a:pPr marL="45720" indent="0">
              <a:buNone/>
            </a:pPr>
            <a:endParaRPr lang="fr-FR" dirty="0"/>
          </a:p>
          <a:p>
            <a:pPr marL="45720" indent="0">
              <a:buNone/>
            </a:pPr>
            <a:r>
              <a:rPr lang="fr-FR" dirty="0" smtClean="0"/>
              <a:t>Organisation et déroulement  : 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Travail par atelier de 3 ou 4 personnes (3 groupes max)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Restitution pour chaque groupe à 15 h45…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Débat, discussions….</a:t>
            </a:r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pPr marL="45720" indent="0">
              <a:buNone/>
            </a:pPr>
            <a:endParaRPr lang="fr-FR" dirty="0"/>
          </a:p>
        </p:txBody>
      </p:sp>
      <p:sp>
        <p:nvSpPr>
          <p:cNvPr id="5" name="AutoShape 2" descr="imap://franck%2Elucas%40univ-reunion%2Efr@imap.gmail.com:993/fetch%3EUID%3E/INBOX%3E32394?part=1.3&amp;filename=image007.png"/>
          <p:cNvSpPr>
            <a:spLocks noChangeAspect="1" noChangeArrowheads="1"/>
          </p:cNvSpPr>
          <p:nvPr/>
        </p:nvSpPr>
        <p:spPr bwMode="auto">
          <a:xfrm>
            <a:off x="155575" y="-1828800"/>
            <a:ext cx="76390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5" descr="imap://franck%2Elucas%40univ-reunion%2Efr@imap.gmail.com:993/fetch%3EUID%3E/INBOX%3E32394?part=1.4&amp;filename=image008.png"/>
          <p:cNvSpPr>
            <a:spLocks noChangeAspect="1" noChangeArrowheads="1"/>
          </p:cNvSpPr>
          <p:nvPr/>
        </p:nvSpPr>
        <p:spPr bwMode="auto">
          <a:xfrm>
            <a:off x="155575" y="-1439863"/>
            <a:ext cx="8496300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568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llage">
  <a:themeElements>
    <a:clrScheme name="Sillage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illage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llage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25582</TotalTime>
  <Words>383</Words>
  <Application>Microsoft Office PowerPoint</Application>
  <PresentationFormat>Affichage à l'écran (4:3)</PresentationFormat>
  <Paragraphs>156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Arial</vt:lpstr>
      <vt:lpstr>Calibri</vt:lpstr>
      <vt:lpstr>Georgia</vt:lpstr>
      <vt:lpstr>Times New Roman</vt:lpstr>
      <vt:lpstr>Trebuchet MS</vt:lpstr>
      <vt:lpstr>Sillage</vt:lpstr>
      <vt:lpstr>OPTICLIM  Guyane</vt:lpstr>
      <vt:lpstr>Séquence 22-  Etude de cas monozone et multi-monozone en ateliers interactifs    </vt:lpstr>
      <vt:lpstr>Présentation du bâtiment </vt:lpstr>
      <vt:lpstr>Présentation du bâtiment </vt:lpstr>
      <vt:lpstr>Présentation du bâtiment </vt:lpstr>
      <vt:lpstr>Description du bâtiment </vt:lpstr>
      <vt:lpstr>Présentation PowerPoint</vt:lpstr>
      <vt:lpstr>EER – SEER </vt:lpstr>
      <vt:lpstr>EER – SEER </vt:lpstr>
      <vt:lpstr>EER – SEER </vt:lpstr>
      <vt:lpstr>Description du bâtiment </vt:lpstr>
      <vt:lpstr>Présentation du bâtiment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OPTICLIM</dc:title>
  <dc:creator>Franck Lucas</dc:creator>
  <cp:lastModifiedBy>Aurélie LENOIR</cp:lastModifiedBy>
  <cp:revision>395</cp:revision>
  <dcterms:created xsi:type="dcterms:W3CDTF">2013-04-01T16:50:48Z</dcterms:created>
  <dcterms:modified xsi:type="dcterms:W3CDTF">2015-05-21T14:22:16Z</dcterms:modified>
</cp:coreProperties>
</file>